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Limelight"/>
      <p:regular r:id="rId25"/>
    </p:embeddedFont>
    <p:embeddedFont>
      <p:font typeface="Anton"/>
      <p:regular r:id="rId26"/>
    </p:embeddedFont>
    <p:embeddedFont>
      <p:font typeface="Bad Script"/>
      <p:regular r:id="rId27"/>
    </p:embeddedFont>
    <p:embeddedFont>
      <p:font typeface="Courgett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MYIArlfhDNy3+Dgtyq5ZwwE4m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Anton-regular.fntdata"/><Relationship Id="rId25" Type="http://schemas.openxmlformats.org/officeDocument/2006/relationships/font" Target="fonts/Limelight-regular.fntdata"/><Relationship Id="rId28" Type="http://schemas.openxmlformats.org/officeDocument/2006/relationships/font" Target="fonts/Courgette-regular.fntdata"/><Relationship Id="rId27" Type="http://schemas.openxmlformats.org/officeDocument/2006/relationships/font" Target="fonts/BadScrip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Inventariseren (kwaliteit, herkomst, leeftijd)</a:t>
            </a:r>
            <a:endParaRPr sz="4400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Bouwteam, Samenwerken</a:t>
            </a:r>
            <a:endParaRPr sz="4400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En niets als laatste Enthousiasme en 	doorzettingsvermogen, dat helpt wel…….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4400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jp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Relationship Id="rId5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jpg"/><Relationship Id="rId4" Type="http://schemas.openxmlformats.org/officeDocument/2006/relationships/image" Target="../media/image46.jpg"/><Relationship Id="rId9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41.jpg"/><Relationship Id="rId7" Type="http://schemas.openxmlformats.org/officeDocument/2006/relationships/image" Target="../media/image52.jpg"/><Relationship Id="rId8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jpg"/><Relationship Id="rId10" Type="http://schemas.openxmlformats.org/officeDocument/2006/relationships/image" Target="../media/image72.jpg"/><Relationship Id="rId13" Type="http://schemas.openxmlformats.org/officeDocument/2006/relationships/image" Target="../media/image93.jpg"/><Relationship Id="rId1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jpg"/><Relationship Id="rId4" Type="http://schemas.openxmlformats.org/officeDocument/2006/relationships/image" Target="../media/image43.jpg"/><Relationship Id="rId9" Type="http://schemas.openxmlformats.org/officeDocument/2006/relationships/image" Target="../media/image55.jpg"/><Relationship Id="rId5" Type="http://schemas.openxmlformats.org/officeDocument/2006/relationships/image" Target="../media/image61.jpg"/><Relationship Id="rId6" Type="http://schemas.openxmlformats.org/officeDocument/2006/relationships/image" Target="../media/image51.jpg"/><Relationship Id="rId7" Type="http://schemas.openxmlformats.org/officeDocument/2006/relationships/image" Target="../media/image56.jpg"/><Relationship Id="rId8" Type="http://schemas.openxmlformats.org/officeDocument/2006/relationships/image" Target="../media/image48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jpg"/><Relationship Id="rId10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9" Type="http://schemas.openxmlformats.org/officeDocument/2006/relationships/image" Target="../media/image60.jpg"/><Relationship Id="rId5" Type="http://schemas.openxmlformats.org/officeDocument/2006/relationships/image" Target="../media/image73.jpg"/><Relationship Id="rId6" Type="http://schemas.openxmlformats.org/officeDocument/2006/relationships/image" Target="../media/image68.jpg"/><Relationship Id="rId7" Type="http://schemas.openxmlformats.org/officeDocument/2006/relationships/image" Target="../media/image58.jpg"/><Relationship Id="rId8" Type="http://schemas.openxmlformats.org/officeDocument/2006/relationships/image" Target="../media/image91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0.jpg"/><Relationship Id="rId10" Type="http://schemas.openxmlformats.org/officeDocument/2006/relationships/image" Target="../media/image78.jpg"/><Relationship Id="rId13" Type="http://schemas.openxmlformats.org/officeDocument/2006/relationships/image" Target="../media/image71.jpg"/><Relationship Id="rId1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95.jpg"/><Relationship Id="rId5" Type="http://schemas.openxmlformats.org/officeDocument/2006/relationships/image" Target="../media/image66.jpg"/><Relationship Id="rId6" Type="http://schemas.openxmlformats.org/officeDocument/2006/relationships/image" Target="../media/image69.jpg"/><Relationship Id="rId7" Type="http://schemas.openxmlformats.org/officeDocument/2006/relationships/image" Target="../media/image77.jpg"/><Relationship Id="rId8" Type="http://schemas.openxmlformats.org/officeDocument/2006/relationships/image" Target="../media/image7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jpg"/><Relationship Id="rId4" Type="http://schemas.openxmlformats.org/officeDocument/2006/relationships/image" Target="../media/image81.jpg"/><Relationship Id="rId5" Type="http://schemas.openxmlformats.org/officeDocument/2006/relationships/image" Target="../media/image83.jpg"/><Relationship Id="rId6" Type="http://schemas.openxmlformats.org/officeDocument/2006/relationships/image" Target="../media/image92.jpg"/><Relationship Id="rId7" Type="http://schemas.openxmlformats.org/officeDocument/2006/relationships/image" Target="../media/image86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8.jpg"/><Relationship Id="rId10" Type="http://schemas.openxmlformats.org/officeDocument/2006/relationships/image" Target="../media/image105.jpg"/><Relationship Id="rId13" Type="http://schemas.openxmlformats.org/officeDocument/2006/relationships/image" Target="../media/image108.jpg"/><Relationship Id="rId1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jpg"/><Relationship Id="rId4" Type="http://schemas.openxmlformats.org/officeDocument/2006/relationships/image" Target="../media/image84.jpg"/><Relationship Id="rId9" Type="http://schemas.openxmlformats.org/officeDocument/2006/relationships/image" Target="../media/image82.jpg"/><Relationship Id="rId15" Type="http://schemas.openxmlformats.org/officeDocument/2006/relationships/image" Target="../media/image87.jpg"/><Relationship Id="rId14" Type="http://schemas.openxmlformats.org/officeDocument/2006/relationships/image" Target="../media/image85.jpg"/><Relationship Id="rId5" Type="http://schemas.openxmlformats.org/officeDocument/2006/relationships/image" Target="../media/image89.jpg"/><Relationship Id="rId6" Type="http://schemas.openxmlformats.org/officeDocument/2006/relationships/image" Target="../media/image101.jpg"/><Relationship Id="rId7" Type="http://schemas.openxmlformats.org/officeDocument/2006/relationships/image" Target="../media/image99.jpg"/><Relationship Id="rId8" Type="http://schemas.openxmlformats.org/officeDocument/2006/relationships/image" Target="../media/image10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4.jpg"/><Relationship Id="rId4" Type="http://schemas.openxmlformats.org/officeDocument/2006/relationships/image" Target="../media/image1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4.jpg"/><Relationship Id="rId4" Type="http://schemas.openxmlformats.org/officeDocument/2006/relationships/image" Target="../media/image100.jpg"/><Relationship Id="rId5" Type="http://schemas.openxmlformats.org/officeDocument/2006/relationships/image" Target="../media/image96.png"/><Relationship Id="rId6" Type="http://schemas.openxmlformats.org/officeDocument/2006/relationships/image" Target="../media/image107.jpg"/><Relationship Id="rId7" Type="http://schemas.openxmlformats.org/officeDocument/2006/relationships/image" Target="../media/image102.jpg"/><Relationship Id="rId8" Type="http://schemas.openxmlformats.org/officeDocument/2006/relationships/image" Target="../media/image9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3.png"/><Relationship Id="rId4" Type="http://schemas.openxmlformats.org/officeDocument/2006/relationships/image" Target="../media/image97.jpg"/><Relationship Id="rId5" Type="http://schemas.openxmlformats.org/officeDocument/2006/relationships/image" Target="../media/image1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8.jp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png"/><Relationship Id="rId7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21.jpg"/><Relationship Id="rId13" Type="http://schemas.openxmlformats.org/officeDocument/2006/relationships/image" Target="../media/image20.jp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9" Type="http://schemas.openxmlformats.org/officeDocument/2006/relationships/image" Target="../media/image9.jpg"/><Relationship Id="rId15" Type="http://schemas.openxmlformats.org/officeDocument/2006/relationships/image" Target="../media/image23.jpg"/><Relationship Id="rId14" Type="http://schemas.openxmlformats.org/officeDocument/2006/relationships/image" Target="../media/image16.jpg"/><Relationship Id="rId17" Type="http://schemas.openxmlformats.org/officeDocument/2006/relationships/image" Target="../media/image54.jpg"/><Relationship Id="rId16" Type="http://schemas.openxmlformats.org/officeDocument/2006/relationships/image" Target="../media/image24.jpg"/><Relationship Id="rId5" Type="http://schemas.openxmlformats.org/officeDocument/2006/relationships/image" Target="../media/image14.jpg"/><Relationship Id="rId6" Type="http://schemas.openxmlformats.org/officeDocument/2006/relationships/image" Target="../media/image19.jpg"/><Relationship Id="rId7" Type="http://schemas.openxmlformats.org/officeDocument/2006/relationships/image" Target="../media/image5.jpg"/><Relationship Id="rId8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25.jpg"/><Relationship Id="rId5" Type="http://schemas.openxmlformats.org/officeDocument/2006/relationships/image" Target="../media/image45.jpg"/><Relationship Id="rId6" Type="http://schemas.openxmlformats.org/officeDocument/2006/relationships/image" Target="../media/image47.jpg"/><Relationship Id="rId7" Type="http://schemas.openxmlformats.org/officeDocument/2006/relationships/image" Target="../media/image26.jpg"/><Relationship Id="rId8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 amt="50000"/>
          </a:blip>
          <a:srcRect b="-1" l="18427" r="10016" t="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5597338" y="4898851"/>
            <a:ext cx="7680332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2800" u="none" cap="none" strike="noStrik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rPr>
              <a:t>Kantoor Zaans Natuur &amp; Milieu Centrum ​(ZNMC)​</a:t>
            </a:r>
            <a:br>
              <a:rPr b="0" i="0" lang="nl-NL" sz="2800" u="none" cap="none" strike="noStrik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rPr>
            </a:br>
            <a:endParaRPr b="0" i="0" sz="1800" u="none" cap="none" strike="noStrike">
              <a:solidFill>
                <a:schemeClr val="lt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4294" y="1117332"/>
            <a:ext cx="2836140" cy="3781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398706" y="306549"/>
            <a:ext cx="1087889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6000" u="none" cap="none" strike="noStrike">
                <a:solidFill>
                  <a:schemeClr val="lt1"/>
                </a:solidFill>
                <a:latin typeface="Courgette"/>
                <a:ea typeface="Courgette"/>
                <a:cs typeface="Courgette"/>
                <a:sym typeface="Courgette"/>
              </a:rPr>
              <a:t>Circulair bouwen in de gemeente Zaanstad</a:t>
            </a:r>
            <a:endParaRPr/>
          </a:p>
        </p:txBody>
      </p:sp>
      <p:sp>
        <p:nvSpPr>
          <p:cNvPr id="105" name="Google Shape;105;p1"/>
          <p:cNvSpPr txBox="1"/>
          <p:nvPr/>
        </p:nvSpPr>
        <p:spPr>
          <a:xfrm>
            <a:off x="398706" y="1898729"/>
            <a:ext cx="835524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Ronald de Vries , 58 jaar, Teamleider/Projectleider Gemeente Zaanstad </a:t>
            </a:r>
            <a:endParaRPr/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muziek&#10;&#10;Automatisch gegenereerde beschrijving" id="208" name="Google Shape;20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9558" y="225923"/>
            <a:ext cx="2395273" cy="20264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3889873" y="1814670"/>
            <a:ext cx="1678880" cy="1002786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 2021 gesprek met NUNC Architecten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90362" y="3826692"/>
            <a:ext cx="2644450" cy="78277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 okt 2021 vergunning aangevraagd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5685930" y="4559194"/>
            <a:ext cx="1586194" cy="63090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i="1" lang="nl-NL" sz="1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Gas aansluiting ZNMC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9014314" y="248189"/>
            <a:ext cx="2201768" cy="1190197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i="1" lang="nl-N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Pomp put Kesteren (Betuwe) incl. pomp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i="1" lang="nl-N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Nog geen 2 jaar oud</a:t>
            </a: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2932079" y="3832102"/>
            <a:ext cx="3010077" cy="1260887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het mogelijk Circulair te bouwen binnen bouwbesluit?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9731229" y="1592091"/>
            <a:ext cx="2241751" cy="2134062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NK tegelwippen, vergroening schoolpleinen, straat materiaal hergebruikt in semi openbare ruimte ZNMC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5877547" y="1438386"/>
            <a:ext cx="2972739" cy="1260592"/>
          </a:xfrm>
          <a:prstGeom prst="ellipse">
            <a:avLst/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Gelopen proces</a:t>
            </a: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pic>
        <p:nvPicPr>
          <p:cNvPr descr="Afbeelding met tekst, overdekt, persoon, poseren&#10;&#10;Automatisch gegenereerde beschrijving" id="216" name="Google Shape;21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98" y="270579"/>
            <a:ext cx="3300594" cy="23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/>
          <p:nvPr/>
        </p:nvSpPr>
        <p:spPr>
          <a:xfrm>
            <a:off x="221661" y="1931192"/>
            <a:ext cx="2513150" cy="88626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i="1" lang="nl-N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Jeugd betrekken,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ST. Michael College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(Meesterproef)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350997" y="2620948"/>
            <a:ext cx="3075709" cy="988291"/>
          </a:xfrm>
          <a:prstGeom prst="round2DiagRect">
            <a:avLst>
              <a:gd fmla="val 16667" name="adj1"/>
              <a:gd fmla="val 50000" name="adj2"/>
            </a:avLst>
          </a:prstGeom>
          <a:solidFill>
            <a:srgbClr val="E1EFD8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groepen: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Natuur inclusief bouwen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Circulair inrichten ZNMC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Duurzaam en circulaire aansluiting met de natuurspeelplaats</a:t>
            </a:r>
            <a:endParaRPr/>
          </a:p>
        </p:txBody>
      </p:sp>
      <p:sp>
        <p:nvSpPr>
          <p:cNvPr id="219" name="Google Shape;219;p10"/>
          <p:cNvSpPr/>
          <p:nvPr/>
        </p:nvSpPr>
        <p:spPr>
          <a:xfrm>
            <a:off x="6308858" y="225923"/>
            <a:ext cx="2457637" cy="1077148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Nov/dec 2020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overtuigen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Opdrachtgever/ZNMC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30640" y="3713995"/>
            <a:ext cx="1968137" cy="147610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0"/>
          <p:cNvSpPr/>
          <p:nvPr/>
        </p:nvSpPr>
        <p:spPr>
          <a:xfrm>
            <a:off x="350506" y="5401254"/>
            <a:ext cx="5625991" cy="123270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Medewerking Zaanse bedrijven/Verenigingen als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NUNC, Bouwbedrijf Vet, Foekens,GP Groot, Bentvelzen Jacobs, Forbo,  ST Michaelcollege, Van der Veekens en ZVC’22</a:t>
            </a:r>
            <a:endParaRPr sz="4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6116234" y="5401254"/>
            <a:ext cx="2834819" cy="123270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nl-NL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Zaanse Regio betrekken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nl-NL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Minder vervoersbewegingen CO2 arm</a:t>
            </a:r>
            <a:endParaRPr/>
          </a:p>
        </p:txBody>
      </p:sp>
      <p:sp>
        <p:nvSpPr>
          <p:cNvPr id="223" name="Google Shape;223;p10"/>
          <p:cNvSpPr/>
          <p:nvPr/>
        </p:nvSpPr>
        <p:spPr>
          <a:xfrm>
            <a:off x="9166902" y="5813951"/>
            <a:ext cx="2166709" cy="737566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Ketenpark Twiskeweg ZNSTD tbv bouw ZNMC</a:t>
            </a:r>
            <a:endParaRPr/>
          </a:p>
        </p:txBody>
      </p:sp>
      <p:sp>
        <p:nvSpPr>
          <p:cNvPr id="224" name="Google Shape;224;p10"/>
          <p:cNvSpPr/>
          <p:nvPr/>
        </p:nvSpPr>
        <p:spPr>
          <a:xfrm>
            <a:off x="6201342" y="2769718"/>
            <a:ext cx="2812972" cy="839521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nl-NL" sz="1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Rol Gemeente projectleiding, toezicht en financiële bouw controle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7612919" y="4056297"/>
            <a:ext cx="1975505" cy="110634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Forbo sponsor ZNMC circulaire vloeren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5098" y="305865"/>
            <a:ext cx="2216801" cy="166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/>
          <p:nvPr/>
        </p:nvSpPr>
        <p:spPr>
          <a:xfrm>
            <a:off x="293934" y="353786"/>
            <a:ext cx="3239722" cy="1277259"/>
          </a:xfrm>
          <a:prstGeom prst="flowChartAlternateProcess">
            <a:avLst/>
          </a:prstGeom>
          <a:solidFill>
            <a:srgbClr val="E1EFD8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Vergunning verleent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november 2022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14400" y="3658124"/>
            <a:ext cx="4820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2472" y="4645853"/>
            <a:ext cx="2730929" cy="204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-215644" y="3237126"/>
            <a:ext cx="2721905" cy="20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/>
          <p:nvPr/>
        </p:nvSpPr>
        <p:spPr>
          <a:xfrm>
            <a:off x="2682151" y="1418624"/>
            <a:ext cx="2389114" cy="869589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Door lange doorloop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Stikstof berekening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april 2023</a:t>
            </a: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5472716" y="398988"/>
            <a:ext cx="3452171" cy="1454430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Constructie berekeningen en tekeningen gemaakt en goedgekeurd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augustus 2023</a:t>
            </a: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3058994" y="3609610"/>
            <a:ext cx="2496079" cy="1036243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Palen en heiwerk </a:t>
            </a:r>
            <a:r>
              <a:rPr b="1"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door Voorbij Prefab en funderingstechniek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40% minder CO2</a:t>
            </a:r>
            <a:endParaRPr/>
          </a:p>
        </p:txBody>
      </p:sp>
      <p:pic>
        <p:nvPicPr>
          <p:cNvPr id="238" name="Google Shape;23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1289027" y="2801531"/>
            <a:ext cx="2182752" cy="15058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/>
          <p:nvPr/>
        </p:nvSpPr>
        <p:spPr>
          <a:xfrm>
            <a:off x="2879077" y="2756598"/>
            <a:ext cx="2108330" cy="814082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november 2023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eerste paal</a:t>
            </a:r>
            <a:endParaRPr/>
          </a:p>
        </p:txBody>
      </p:sp>
      <p:sp>
        <p:nvSpPr>
          <p:cNvPr id="240" name="Google Shape;240;p11"/>
          <p:cNvSpPr/>
          <p:nvPr/>
        </p:nvSpPr>
        <p:spPr>
          <a:xfrm>
            <a:off x="6448754" y="2089302"/>
            <a:ext cx="3175113" cy="521011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Staalconstructie uitgezocht,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berekend en getekend </a:t>
            </a:r>
            <a:endParaRPr/>
          </a:p>
        </p:txBody>
      </p:sp>
      <p:pic>
        <p:nvPicPr>
          <p:cNvPr id="241" name="Google Shape;24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7823" y="2586297"/>
            <a:ext cx="2727807" cy="21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26991" y="2598899"/>
            <a:ext cx="1494520" cy="214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10400385" y="3313570"/>
            <a:ext cx="1637506" cy="119525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/>
          <p:nvPr/>
        </p:nvSpPr>
        <p:spPr>
          <a:xfrm>
            <a:off x="8036310" y="4451493"/>
            <a:ext cx="3154951" cy="772002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Staal afgevoerd, gestraald en bewerkt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698" y="3742907"/>
            <a:ext cx="2167591" cy="287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8505" y="147190"/>
            <a:ext cx="2897009" cy="217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698" y="2171000"/>
            <a:ext cx="1884600" cy="146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0698" y="147190"/>
            <a:ext cx="2727807" cy="204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7327" y="1864643"/>
            <a:ext cx="2396696" cy="179752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/>
          <p:nvPr/>
        </p:nvSpPr>
        <p:spPr>
          <a:xfrm>
            <a:off x="3789034" y="1901625"/>
            <a:ext cx="2889687" cy="837338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Funderingsbalken zijn gelegd, nwe verbindingen zijn nodig</a:t>
            </a:r>
            <a:endParaRPr/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38322" y="3867013"/>
            <a:ext cx="1745589" cy="130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8826" y="5090881"/>
            <a:ext cx="2210101" cy="161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37283" y="5164294"/>
            <a:ext cx="2246740" cy="146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"/>
          <p:cNvSpPr/>
          <p:nvPr/>
        </p:nvSpPr>
        <p:spPr>
          <a:xfrm>
            <a:off x="3611869" y="3929091"/>
            <a:ext cx="3145872" cy="1415139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Startbouw Ceremonie met leggen circulaire kanaalplaat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maart jl.</a:t>
            </a:r>
            <a:endParaRPr/>
          </a:p>
        </p:txBody>
      </p:sp>
      <p:pic>
        <p:nvPicPr>
          <p:cNvPr descr="Afbeelding met tekst, krant, Nieuws, Krantenpapier&#10;&#10;Automatisch gegenereerde beschrijving" id="259" name="Google Shape;259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67830" y="1170117"/>
            <a:ext cx="2979105" cy="298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67830" y="4331731"/>
            <a:ext cx="2979105" cy="2406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trein, Reclamebord, poster" id="261" name="Google Shape;261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08270" y="2171000"/>
            <a:ext cx="2538992" cy="190424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2"/>
          <p:cNvSpPr txBox="1"/>
          <p:nvPr/>
        </p:nvSpPr>
        <p:spPr>
          <a:xfrm>
            <a:off x="9174515" y="800785"/>
            <a:ext cx="2565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Reacties vanuit de pers </a:t>
            </a:r>
            <a:endParaRPr/>
          </a:p>
        </p:txBody>
      </p:sp>
      <p:sp>
        <p:nvSpPr>
          <p:cNvPr id="263" name="Google Shape;263;p12"/>
          <p:cNvSpPr txBox="1"/>
          <p:nvPr/>
        </p:nvSpPr>
        <p:spPr>
          <a:xfrm>
            <a:off x="8432548" y="3580419"/>
            <a:ext cx="17623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maart 2024</a:t>
            </a:r>
            <a:endParaRPr/>
          </a:p>
        </p:txBody>
      </p:sp>
      <p:sp>
        <p:nvSpPr>
          <p:cNvPr id="264" name="Google Shape;264;p12"/>
          <p:cNvSpPr txBox="1"/>
          <p:nvPr/>
        </p:nvSpPr>
        <p:spPr>
          <a:xfrm>
            <a:off x="9174515" y="6096339"/>
            <a:ext cx="20408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 augustus 2024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 txBox="1"/>
          <p:nvPr>
            <p:ph type="title"/>
          </p:nvPr>
        </p:nvSpPr>
        <p:spPr>
          <a:xfrm>
            <a:off x="354949" y="184559"/>
            <a:ext cx="11372860" cy="1260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Gevelelementen voorbereiding</a:t>
            </a:r>
            <a:endParaRPr/>
          </a:p>
        </p:txBody>
      </p:sp>
      <p:pic>
        <p:nvPicPr>
          <p:cNvPr id="270" name="Google Shape;270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7413" y="4556056"/>
            <a:ext cx="2095500" cy="18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4036" y="1373571"/>
            <a:ext cx="3393590" cy="30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3825" y="1373571"/>
            <a:ext cx="3674377" cy="30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950" y="4142898"/>
            <a:ext cx="1683041" cy="224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43825" y="4556056"/>
            <a:ext cx="2441196" cy="18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9346865" y="3870679"/>
            <a:ext cx="2878372" cy="215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05305" y="4556056"/>
            <a:ext cx="2412321" cy="18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11456" y="1373571"/>
            <a:ext cx="2153985" cy="206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400000">
            <a:off x="-117538" y="1846059"/>
            <a:ext cx="2628016" cy="168304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/>
          <p:nvPr/>
        </p:nvSpPr>
        <p:spPr>
          <a:xfrm rot="-517409">
            <a:off x="141442" y="2782799"/>
            <a:ext cx="1201094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6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Deze wanden worden klaar gemaakt voor hergebruik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4716" y="5445008"/>
            <a:ext cx="1641629" cy="123122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4"/>
          <p:cNvSpPr txBox="1"/>
          <p:nvPr>
            <p:ph type="title"/>
          </p:nvPr>
        </p:nvSpPr>
        <p:spPr>
          <a:xfrm>
            <a:off x="120073" y="133239"/>
            <a:ext cx="7278254" cy="141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Voorbereiding afbouw</a:t>
            </a:r>
            <a:endParaRPr/>
          </a:p>
        </p:txBody>
      </p:sp>
      <p:pic>
        <p:nvPicPr>
          <p:cNvPr id="286" name="Google Shape;286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99187" y="4189838"/>
            <a:ext cx="1992640" cy="232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0580" y="4370106"/>
            <a:ext cx="2092952" cy="213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648" y="1239537"/>
            <a:ext cx="3473483" cy="21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8221" y="3634211"/>
            <a:ext cx="2127888" cy="159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8971396" y="3556638"/>
            <a:ext cx="1629615" cy="124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45180" y="133239"/>
            <a:ext cx="3064862" cy="297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198945" y="4635389"/>
            <a:ext cx="1625759" cy="121931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4"/>
          <p:cNvSpPr txBox="1"/>
          <p:nvPr/>
        </p:nvSpPr>
        <p:spPr>
          <a:xfrm>
            <a:off x="554691" y="2850580"/>
            <a:ext cx="2964873" cy="58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 txBox="1"/>
          <p:nvPr/>
        </p:nvSpPr>
        <p:spPr>
          <a:xfrm>
            <a:off x="9051635" y="1828800"/>
            <a:ext cx="3572037" cy="637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4"/>
          <p:cNvSpPr txBox="1"/>
          <p:nvPr/>
        </p:nvSpPr>
        <p:spPr>
          <a:xfrm>
            <a:off x="7112000" y="5241833"/>
            <a:ext cx="3897745" cy="697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735439" y="4618182"/>
            <a:ext cx="1560928" cy="373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57984" y="1211586"/>
            <a:ext cx="2773565" cy="20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79681" y="2758399"/>
            <a:ext cx="1643968" cy="12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4"/>
          <p:cNvSpPr txBox="1"/>
          <p:nvPr/>
        </p:nvSpPr>
        <p:spPr>
          <a:xfrm>
            <a:off x="1371836" y="2657313"/>
            <a:ext cx="21582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Gedoneerde bar </a:t>
            </a:r>
            <a:endParaRPr/>
          </a:p>
        </p:txBody>
      </p:sp>
      <p:sp>
        <p:nvSpPr>
          <p:cNvPr id="300" name="Google Shape;300;p14"/>
          <p:cNvSpPr txBox="1"/>
          <p:nvPr/>
        </p:nvSpPr>
        <p:spPr>
          <a:xfrm>
            <a:off x="8937280" y="1896473"/>
            <a:ext cx="268066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Isolatie uitzoeken en klaarmaken</a:t>
            </a:r>
            <a:endParaRPr/>
          </a:p>
        </p:txBody>
      </p:sp>
      <p:sp>
        <p:nvSpPr>
          <p:cNvPr id="301" name="Google Shape;301;p14"/>
          <p:cNvSpPr txBox="1"/>
          <p:nvPr/>
        </p:nvSpPr>
        <p:spPr>
          <a:xfrm>
            <a:off x="7931549" y="4337280"/>
            <a:ext cx="360544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Gedoneerde staldeuren intekenen voor architect</a:t>
            </a:r>
            <a:endParaRPr/>
          </a:p>
        </p:txBody>
      </p:sp>
      <p:sp>
        <p:nvSpPr>
          <p:cNvPr id="302" name="Google Shape;302;p14"/>
          <p:cNvSpPr txBox="1"/>
          <p:nvPr/>
        </p:nvSpPr>
        <p:spPr>
          <a:xfrm rot="-1892840">
            <a:off x="5115344" y="1733498"/>
            <a:ext cx="317590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Glazen wanden intekenen en detaileren</a:t>
            </a:r>
            <a:endParaRPr sz="3200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03" name="Google Shape;303;p14"/>
          <p:cNvSpPr txBox="1"/>
          <p:nvPr/>
        </p:nvSpPr>
        <p:spPr>
          <a:xfrm>
            <a:off x="2772564" y="5241833"/>
            <a:ext cx="372133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Enthousiaste stagiaires zoeken dit uit met veel plezier</a:t>
            </a:r>
            <a:endParaRPr/>
          </a:p>
        </p:txBody>
      </p:sp>
      <p:sp>
        <p:nvSpPr>
          <p:cNvPr id="304" name="Google Shape;304;p14"/>
          <p:cNvSpPr txBox="1"/>
          <p:nvPr/>
        </p:nvSpPr>
        <p:spPr>
          <a:xfrm>
            <a:off x="540955" y="4887501"/>
            <a:ext cx="198798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Lambrisering uitzoeken en intekenen</a:t>
            </a:r>
            <a:endParaRPr/>
          </a:p>
        </p:txBody>
      </p:sp>
      <p:pic>
        <p:nvPicPr>
          <p:cNvPr id="305" name="Google Shape;305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509098" y="3508039"/>
            <a:ext cx="2697332" cy="151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354332" y="4496158"/>
            <a:ext cx="1053737" cy="78268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3770517" y="4618182"/>
            <a:ext cx="24250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Pergola constructie inpassen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 txBox="1"/>
          <p:nvPr>
            <p:ph type="title"/>
          </p:nvPr>
        </p:nvSpPr>
        <p:spPr>
          <a:xfrm>
            <a:off x="129309" y="182287"/>
            <a:ext cx="7722351" cy="1508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melight"/>
              <a:buNone/>
            </a:pPr>
            <a:r>
              <a:rPr b="1" lang="nl-NL" sz="3600">
                <a:latin typeface="Limelight"/>
                <a:ea typeface="Limelight"/>
                <a:cs typeface="Limelight"/>
                <a:sym typeface="Limelight"/>
              </a:rPr>
              <a:t>Juli, augustus en September</a:t>
            </a:r>
            <a:endParaRPr/>
          </a:p>
        </p:txBody>
      </p:sp>
      <p:pic>
        <p:nvPicPr>
          <p:cNvPr id="313" name="Google Shape;313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1660" y="3352799"/>
            <a:ext cx="4062238" cy="297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1660" y="461394"/>
            <a:ext cx="4062238" cy="274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436" y="1848570"/>
            <a:ext cx="3768436" cy="211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436" y="3941556"/>
            <a:ext cx="3768437" cy="2406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/>
          <p:nvPr/>
        </p:nvSpPr>
        <p:spPr>
          <a:xfrm>
            <a:off x="329981" y="5634408"/>
            <a:ext cx="37776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Aangelegd Pierenbad Darwinpark</a:t>
            </a:r>
            <a:endParaRPr/>
          </a:p>
        </p:txBody>
      </p:sp>
      <p:pic>
        <p:nvPicPr>
          <p:cNvPr id="318" name="Google Shape;318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3897" y="1848570"/>
            <a:ext cx="3364739" cy="449905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 txBox="1"/>
          <p:nvPr/>
        </p:nvSpPr>
        <p:spPr>
          <a:xfrm>
            <a:off x="5671127" y="4677054"/>
            <a:ext cx="180996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Toekomstbeeld ZNMC en Pierrebad</a:t>
            </a:r>
            <a:endParaRPr sz="2800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 txBox="1"/>
          <p:nvPr>
            <p:ph type="title"/>
          </p:nvPr>
        </p:nvSpPr>
        <p:spPr>
          <a:xfrm>
            <a:off x="838200" y="365126"/>
            <a:ext cx="6225330" cy="891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Oktober nov 2024</a:t>
            </a:r>
            <a:endParaRPr/>
          </a:p>
        </p:txBody>
      </p:sp>
      <p:pic>
        <p:nvPicPr>
          <p:cNvPr id="325" name="Google Shape;32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346" y="1111611"/>
            <a:ext cx="1946127" cy="145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346" y="2654196"/>
            <a:ext cx="1946128" cy="141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345" y="4154871"/>
            <a:ext cx="1946127" cy="145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79298" y="2654196"/>
            <a:ext cx="2151425" cy="141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39362" y="1111609"/>
            <a:ext cx="1974557" cy="14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9298" y="1111610"/>
            <a:ext cx="2151425" cy="1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39362" y="2654196"/>
            <a:ext cx="990319" cy="141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75244" y="4154871"/>
            <a:ext cx="2171346" cy="14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39362" y="4148564"/>
            <a:ext cx="2223500" cy="146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56005" y="1125509"/>
            <a:ext cx="2164359" cy="141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22558" y="1113145"/>
            <a:ext cx="1924808" cy="14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055634" y="2654196"/>
            <a:ext cx="3964730" cy="296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22453" y="2654196"/>
            <a:ext cx="1140409" cy="141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 txBox="1"/>
          <p:nvPr>
            <p:ph type="title"/>
          </p:nvPr>
        </p:nvSpPr>
        <p:spPr>
          <a:xfrm>
            <a:off x="120073" y="365125"/>
            <a:ext cx="6549175" cy="1044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Stand van zaken /vergeijk met ontwerp</a:t>
            </a:r>
            <a:endParaRPr/>
          </a:p>
        </p:txBody>
      </p:sp>
      <p:pic>
        <p:nvPicPr>
          <p:cNvPr id="343" name="Google Shape;343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297" y="1585517"/>
            <a:ext cx="3997067" cy="299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0999" y="1585516"/>
            <a:ext cx="4664278" cy="299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9652" y="3680067"/>
            <a:ext cx="2207315" cy="119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822" y="5016616"/>
            <a:ext cx="2418160" cy="169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77156" y="176269"/>
            <a:ext cx="2692302" cy="1514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/>
          <p:nvPr>
            <p:ph type="title"/>
          </p:nvPr>
        </p:nvSpPr>
        <p:spPr>
          <a:xfrm>
            <a:off x="838200" y="365125"/>
            <a:ext cx="1007918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Succesfaktoren en leermomenten</a:t>
            </a:r>
            <a:endParaRPr/>
          </a:p>
        </p:txBody>
      </p:sp>
      <p:sp>
        <p:nvSpPr>
          <p:cNvPr id="353" name="Google Shape;353;p18"/>
          <p:cNvSpPr txBox="1"/>
          <p:nvPr/>
        </p:nvSpPr>
        <p:spPr>
          <a:xfrm>
            <a:off x="875146" y="2807421"/>
            <a:ext cx="1013344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</a:t>
            </a:r>
            <a:r>
              <a:rPr lang="nl-NL" sz="18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	</a:t>
            </a: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Documenteren (materiaal paspoort per gebouw)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875147" y="2105891"/>
            <a:ext cx="879532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Inventariseren (kwaliteit, herkomst, leeftijd)</a:t>
            </a:r>
            <a:endParaRPr/>
          </a:p>
        </p:txBody>
      </p:sp>
      <p:sp>
        <p:nvSpPr>
          <p:cNvPr id="355" name="Google Shape;355;p18"/>
          <p:cNvSpPr txBox="1"/>
          <p:nvPr/>
        </p:nvSpPr>
        <p:spPr>
          <a:xfrm>
            <a:off x="838201" y="3576863"/>
            <a:ext cx="80102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Bouwteam, Samenwerken</a:t>
            </a:r>
            <a:endParaRPr/>
          </a:p>
        </p:txBody>
      </p:sp>
      <p:sp>
        <p:nvSpPr>
          <p:cNvPr id="356" name="Google Shape;356;p18"/>
          <p:cNvSpPr txBox="1"/>
          <p:nvPr/>
        </p:nvSpPr>
        <p:spPr>
          <a:xfrm>
            <a:off x="736601" y="4215944"/>
            <a:ext cx="853671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Kennisdelen en vragen (vooral als opdrachtgever)</a:t>
            </a:r>
            <a:endParaRPr/>
          </a:p>
        </p:txBody>
      </p:sp>
      <p:sp>
        <p:nvSpPr>
          <p:cNvPr id="357" name="Google Shape;357;p18"/>
          <p:cNvSpPr txBox="1"/>
          <p:nvPr/>
        </p:nvSpPr>
        <p:spPr>
          <a:xfrm>
            <a:off x="758535" y="4845131"/>
            <a:ext cx="833004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-	En niets als laatste Enthousiasme en 	doorzettingsvermogen, dat helpt wel…….</a:t>
            </a:r>
            <a:endParaRPr/>
          </a:p>
        </p:txBody>
      </p:sp>
      <p:pic>
        <p:nvPicPr>
          <p:cNvPr id="358" name="Google Shape;35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77156" y="1794031"/>
            <a:ext cx="2692302" cy="174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7822" y="188179"/>
            <a:ext cx="2685488" cy="144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03017" y="3680066"/>
            <a:ext cx="1531965" cy="1165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4E0B2"/>
            </a:gs>
            <a:gs pos="66000">
              <a:srgbClr val="C4E0B2"/>
            </a:gs>
            <a:gs pos="78000">
              <a:srgbClr val="B3D1EC"/>
            </a:gs>
            <a:gs pos="92000">
              <a:srgbClr val="00B0F0"/>
            </a:gs>
            <a:gs pos="96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/>
          <p:nvPr>
            <p:ph type="title"/>
          </p:nvPr>
        </p:nvSpPr>
        <p:spPr>
          <a:xfrm>
            <a:off x="838200" y="337416"/>
            <a:ext cx="75853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melight"/>
              <a:buNone/>
            </a:pPr>
            <a:r>
              <a:rPr b="1" lang="nl-NL">
                <a:latin typeface="Limelight"/>
                <a:ea typeface="Limelight"/>
                <a:cs typeface="Limelight"/>
                <a:sym typeface="Limelight"/>
              </a:rPr>
              <a:t>Zijn er nog vragen?</a:t>
            </a:r>
            <a:endParaRPr/>
          </a:p>
        </p:txBody>
      </p:sp>
      <p:pic>
        <p:nvPicPr>
          <p:cNvPr id="366" name="Google Shape;36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055" y="881728"/>
            <a:ext cx="2094422" cy="27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1296" y="2300350"/>
            <a:ext cx="24955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5754" y="1690688"/>
            <a:ext cx="4389783" cy="32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9"/>
          <p:cNvSpPr/>
          <p:nvPr/>
        </p:nvSpPr>
        <p:spPr>
          <a:xfrm>
            <a:off x="838200" y="4442692"/>
            <a:ext cx="2884055" cy="1459344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Afval is alleen maar een materiaal zonder herbestemming</a:t>
            </a: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8780055" y="4442692"/>
            <a:ext cx="2174272" cy="775853"/>
          </a:xfrm>
          <a:prstGeom prst="flowChartAlternateProcess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Afvalloos bouwen is mogelijk</a:t>
            </a:r>
            <a:endParaRPr/>
          </a:p>
        </p:txBody>
      </p:sp>
      <p:sp>
        <p:nvSpPr>
          <p:cNvPr id="371" name="Google Shape;371;p19"/>
          <p:cNvSpPr txBox="1"/>
          <p:nvPr/>
        </p:nvSpPr>
        <p:spPr>
          <a:xfrm>
            <a:off x="4285673" y="5606473"/>
            <a:ext cx="71951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Meer weten mail me :  Ronald.vries@zaanstad.nl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5907" y="-30645"/>
            <a:ext cx="5050778" cy="346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>
            <p:ph type="title"/>
          </p:nvPr>
        </p:nvSpPr>
        <p:spPr>
          <a:xfrm>
            <a:off x="7508147" y="2731270"/>
            <a:ext cx="4001547" cy="10111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nl-N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Duurzaam ontwerp ZNMC</a:t>
            </a:r>
            <a:endParaRPr/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826" y="108828"/>
            <a:ext cx="3718301" cy="3095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513118" y="4268051"/>
            <a:ext cx="392825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Het begin……….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5127" y="2499919"/>
            <a:ext cx="3234473" cy="3451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3846973" y="5407667"/>
            <a:ext cx="323078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 beslist Gemeente Zaanstad over een hypothecaire lening aan het ZNMC: 1.9 milj.</a:t>
            </a:r>
            <a:endParaRPr/>
          </a:p>
        </p:txBody>
      </p:sp>
      <p:sp>
        <p:nvSpPr>
          <p:cNvPr id="116" name="Google Shape;116;p2"/>
          <p:cNvSpPr txBox="1"/>
          <p:nvPr/>
        </p:nvSpPr>
        <p:spPr>
          <a:xfrm>
            <a:off x="341745" y="2161309"/>
            <a:ext cx="334941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Het huidige pand ZNMC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Een oude school dat sinds 1993 in gebruik is door het ZNMC, opdat moment al 35+ jaar oud.</a:t>
            </a:r>
            <a:endParaRPr/>
          </a:p>
        </p:txBody>
      </p:sp>
    </p:spTree>
  </p:cSld>
  <p:clrMapOvr>
    <a:masterClrMapping/>
  </p:clrMapOvr>
  <p:transition spd="slow" p14:dur="800">
    <p:circl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27" y="186805"/>
            <a:ext cx="5942310" cy="324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9448" y="3303044"/>
            <a:ext cx="5732282" cy="328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2409" y="2155869"/>
            <a:ext cx="2896798" cy="1921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9187055" y="3556510"/>
            <a:ext cx="30046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Het nieuwe kantoor ZNMC</a:t>
            </a:r>
            <a:endParaRPr sz="24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7064375" y="976311"/>
            <a:ext cx="482599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Schoolgebouw de Octant Assendelft </a:t>
            </a:r>
            <a:endParaRPr sz="24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428625" y="4587876"/>
            <a:ext cx="47529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-overleg Zaanse marktpartijen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28624" y="5295762"/>
            <a:ext cx="58705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-overtuigen interne opdrachtgever en bestuur van het ZNMC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5181600" y="3696929"/>
            <a:ext cx="27276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Een donor</a:t>
            </a:r>
            <a:endParaRPr/>
          </a:p>
        </p:txBody>
      </p:sp>
    </p:spTree>
  </p:cSld>
  <p:clrMapOvr>
    <a:masterClrMapping/>
  </p:clrMapOvr>
  <p:transition spd="slow">
    <p:wheel spokes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Google Shape;133;p4"/>
          <p:cNvGraphicFramePr/>
          <p:nvPr/>
        </p:nvGraphicFramePr>
        <p:xfrm>
          <a:off x="3354856" y="124170"/>
          <a:ext cx="8761034" cy="6302609"/>
        </p:xfrm>
        <a:graphic>
          <a:graphicData uri="http://schemas.openxmlformats.org/presentationml/2006/ole">
            <mc:AlternateContent>
              <mc:Choice Requires="v">
                <p:oleObj r:id="rId4" imgH="6302609" imgW="8761034" progId="AcroExch.Document.2015" spid="_x0000_s1">
                  <p:embed/>
                </p:oleObj>
              </mc:Choice>
              <mc:Fallback>
                <p:oleObj r:id="rId5" imgH="6302609" imgW="8761034" progId="AcroExch.Document.2015">
                  <p:embed/>
                  <p:pic>
                    <p:nvPicPr>
                      <p:cNvPr id="133" name="Google Shape;133;p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354856" y="124170"/>
                        <a:ext cx="8761034" cy="6302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Google Shape;134;p4"/>
          <p:cNvSpPr/>
          <p:nvPr/>
        </p:nvSpPr>
        <p:spPr>
          <a:xfrm>
            <a:off x="111123" y="158750"/>
            <a:ext cx="3079749" cy="10874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1EFD8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000000"/>
                </a:solidFill>
                <a:latin typeface="Limelight"/>
                <a:ea typeface="Limelight"/>
                <a:cs typeface="Limelight"/>
                <a:sym typeface="Limelight"/>
              </a:rPr>
              <a:t>Oud en Nieuw</a:t>
            </a:r>
            <a:endParaRPr sz="1800">
              <a:solidFill>
                <a:schemeClr val="lt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255763" y="2059726"/>
            <a:ext cx="2935109" cy="3119437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Opstellen Materiaal paspoort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Sloopplan, opslag?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Opstellen benodigde materialen, en wat mis ik?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met de markt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Founders of ZNMC?</a:t>
            </a:r>
            <a:endParaRPr/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Google Shape;140;p5"/>
          <p:cNvGraphicFramePr/>
          <p:nvPr/>
        </p:nvGraphicFramePr>
        <p:xfrm>
          <a:off x="3455204" y="92169"/>
          <a:ext cx="8584771" cy="6386225"/>
        </p:xfrm>
        <a:graphic>
          <a:graphicData uri="http://schemas.openxmlformats.org/presentationml/2006/ole">
            <mc:AlternateContent>
              <mc:Choice Requires="v">
                <p:oleObj r:id="rId4" imgH="6386225" imgW="8584771" progId="AcroExch.Document.2015" spid="_x0000_s1">
                  <p:embed/>
                </p:oleObj>
              </mc:Choice>
              <mc:Fallback>
                <p:oleObj r:id="rId5" imgH="6386225" imgW="8584771" progId="AcroExch.Document.2015">
                  <p:embed/>
                  <p:pic>
                    <p:nvPicPr>
                      <p:cNvPr id="140" name="Google Shape;140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455204" y="92169"/>
                        <a:ext cx="8584771" cy="638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" name="Google Shape;14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9391" y="1631995"/>
            <a:ext cx="2954766" cy="185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/>
          <p:nvPr/>
        </p:nvSpPr>
        <p:spPr>
          <a:xfrm>
            <a:off x="261938" y="166687"/>
            <a:ext cx="3436937" cy="1158874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   </a:t>
            </a:r>
            <a:r>
              <a:rPr b="1" lang="nl-NL" sz="2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Begane grond</a:t>
            </a:r>
            <a:endParaRPr i="1"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261936" y="3730625"/>
            <a:ext cx="2140177" cy="2230437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Horeca</a:t>
            </a:r>
            <a:r>
              <a:rPr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Winkelruimte</a:t>
            </a:r>
            <a:r>
              <a:rPr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Kinderdag-opvang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Google Shape;148;p6"/>
          <p:cNvGraphicFramePr/>
          <p:nvPr/>
        </p:nvGraphicFramePr>
        <p:xfrm>
          <a:off x="3701698" y="221894"/>
          <a:ext cx="8320834" cy="5896870"/>
        </p:xfrm>
        <a:graphic>
          <a:graphicData uri="http://schemas.openxmlformats.org/presentationml/2006/ole">
            <mc:AlternateContent>
              <mc:Choice Requires="v">
                <p:oleObj r:id="rId4" imgH="5896870" imgW="8320834" progId="AcroExch.Document.2015" spid="_x0000_s1">
                  <p:embed/>
                </p:oleObj>
              </mc:Choice>
              <mc:Fallback>
                <p:oleObj r:id="rId5" imgH="5896870" imgW="8320834" progId="AcroExch.Document.2015">
                  <p:embed/>
                  <p:pic>
                    <p:nvPicPr>
                      <p:cNvPr id="148" name="Google Shape;148;p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701698" y="221894"/>
                        <a:ext cx="8320834" cy="58968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9" name="Google Shape;14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5084" y="1574196"/>
            <a:ext cx="3216539" cy="205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246062" y="166687"/>
            <a:ext cx="3214686" cy="1198562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000000"/>
                </a:solidFill>
                <a:latin typeface="Limelight"/>
                <a:ea typeface="Limelight"/>
                <a:cs typeface="Limelight"/>
                <a:sym typeface="Limelight"/>
              </a:rPr>
              <a:t>1e verdiep</a:t>
            </a:r>
            <a:r>
              <a:rPr b="1" lang="nl-NL"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​</a:t>
            </a:r>
            <a:endParaRPr b="1" sz="2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72908" y="3801475"/>
            <a:ext cx="3566875" cy="152106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Ruimte’s kantoren, 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lesruimtes, museum, opslag en verhuur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37" y="181820"/>
            <a:ext cx="2759745" cy="20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19550" y="2354492"/>
            <a:ext cx="1860084" cy="199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2059187" y="2649904"/>
            <a:ext cx="2020945" cy="153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1290593" y="3143447"/>
            <a:ext cx="1276336" cy="149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91853" y="4306607"/>
            <a:ext cx="2458339" cy="203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5053" y="4529981"/>
            <a:ext cx="2747217" cy="207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54845" y="189605"/>
            <a:ext cx="2591747" cy="208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20272" y="171782"/>
            <a:ext cx="2738908" cy="20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42114" y="4284465"/>
            <a:ext cx="2623535" cy="208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92611" y="185064"/>
            <a:ext cx="3008208" cy="207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3809999" y="2643481"/>
            <a:ext cx="3000963" cy="1288814"/>
          </a:xfrm>
          <a:prstGeom prst="ellipse">
            <a:avLst/>
          </a:prstGeom>
          <a:solidFill>
            <a:srgbClr val="E1EFD8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rgbClr val="000000"/>
                </a:solidFill>
                <a:latin typeface="Limelight"/>
                <a:ea typeface="Limelight"/>
                <a:cs typeface="Limelight"/>
                <a:sym typeface="Limelight"/>
              </a:rPr>
              <a:t>Demontage foto’s</a:t>
            </a:r>
            <a:endParaRPr/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5400000">
            <a:off x="6783559" y="2533938"/>
            <a:ext cx="1786664" cy="133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15388" y="4323408"/>
            <a:ext cx="2627586" cy="197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5400000">
            <a:off x="9867308" y="4751269"/>
            <a:ext cx="2060388" cy="15452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1970247" y="6026589"/>
            <a:ext cx="96814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Tijdens de demontage is onze constructeur aanwezig geweest om alle materialen te keuren.</a:t>
            </a:r>
            <a:endParaRPr/>
          </a:p>
        </p:txBody>
      </p:sp>
      <p:sp>
        <p:nvSpPr>
          <p:cNvPr id="172" name="Google Shape;172;p7"/>
          <p:cNvSpPr txBox="1"/>
          <p:nvPr/>
        </p:nvSpPr>
        <p:spPr>
          <a:xfrm rot="-645725">
            <a:off x="678320" y="1041146"/>
            <a:ext cx="1091178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Zonder samenwerking met het sloopbedrijf, de aannemer, onze constructeur en werkvoorbereiding was dit niet mogelijk!!!</a:t>
            </a:r>
            <a:endParaRPr/>
          </a:p>
        </p:txBody>
      </p:sp>
      <p:sp>
        <p:nvSpPr>
          <p:cNvPr id="173" name="Google Shape;173;p7"/>
          <p:cNvSpPr txBox="1"/>
          <p:nvPr/>
        </p:nvSpPr>
        <p:spPr>
          <a:xfrm>
            <a:off x="3360777" y="3847118"/>
            <a:ext cx="50654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Door politieke/omgevingsdruk versnelt slopen /opslaan</a:t>
            </a:r>
            <a:endParaRPr/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400791" y="2342157"/>
            <a:ext cx="2214000" cy="16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739741" y="3186973"/>
            <a:ext cx="2242780" cy="1164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1891" y="1394690"/>
            <a:ext cx="6172970" cy="462972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674253" y="581890"/>
            <a:ext cx="94210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Sleutel van dit project is ………..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>
            <a:off x="480291" y="2041236"/>
            <a:ext cx="582814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6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Bouwteam</a:t>
            </a:r>
            <a:endParaRPr/>
          </a:p>
        </p:txBody>
      </p:sp>
      <p:sp>
        <p:nvSpPr>
          <p:cNvPr id="184" name="Google Shape;184;p8"/>
          <p:cNvSpPr txBox="1"/>
          <p:nvPr/>
        </p:nvSpPr>
        <p:spPr>
          <a:xfrm>
            <a:off x="674253" y="3435927"/>
            <a:ext cx="4387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Bundel expertise</a:t>
            </a:r>
            <a:endParaRPr/>
          </a:p>
        </p:txBody>
      </p:sp>
      <p:sp>
        <p:nvSpPr>
          <p:cNvPr id="185" name="Google Shape;185;p8"/>
          <p:cNvSpPr txBox="1"/>
          <p:nvPr/>
        </p:nvSpPr>
        <p:spPr>
          <a:xfrm>
            <a:off x="674253" y="3999345"/>
            <a:ext cx="4387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Ontwerp met Circulaire oplossingen</a:t>
            </a:r>
            <a:endParaRPr/>
          </a:p>
        </p:txBody>
      </p:sp>
      <p:sp>
        <p:nvSpPr>
          <p:cNvPr id="186" name="Google Shape;186;p8"/>
          <p:cNvSpPr txBox="1"/>
          <p:nvPr/>
        </p:nvSpPr>
        <p:spPr>
          <a:xfrm>
            <a:off x="674252" y="4572000"/>
            <a:ext cx="56341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Werk zo vroeg mogelijk samen, liefst vanaf planfase</a:t>
            </a: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674253" y="5126183"/>
            <a:ext cx="49876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Blijf ook in de uitvoering samen verantwoordelijk</a:t>
            </a:r>
            <a:endParaRPr/>
          </a:p>
        </p:txBody>
      </p:sp>
      <p:pic>
        <p:nvPicPr>
          <p:cNvPr descr="Afbeelding met tekst, boom, buitenshuis, persoon&#10;&#10;Automatisch gegenereerde beschrijving" id="188" name="Google Shape;188;p8"/>
          <p:cNvPicPr preferRelativeResize="0"/>
          <p:nvPr/>
        </p:nvPicPr>
        <p:blipFill rotWithShape="1">
          <a:blip r:embed="rId4">
            <a:alphaModFix/>
          </a:blip>
          <a:srcRect b="21534" l="3368" r="3607" t="25584"/>
          <a:stretch/>
        </p:blipFill>
        <p:spPr>
          <a:xfrm>
            <a:off x="7068942" y="2595234"/>
            <a:ext cx="3358867" cy="266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F0"/>
            </a:gs>
            <a:gs pos="36000">
              <a:srgbClr val="BDDCA8"/>
            </a:gs>
            <a:gs pos="83000">
              <a:srgbClr val="BDDCA8"/>
            </a:gs>
            <a:gs pos="100000">
              <a:srgbClr val="D3E7C5"/>
            </a:gs>
          </a:gsLst>
          <a:lin ang="16200000" scaled="0"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 txBox="1"/>
          <p:nvPr>
            <p:ph type="title"/>
          </p:nvPr>
        </p:nvSpPr>
        <p:spPr>
          <a:xfrm>
            <a:off x="3246782" y="365125"/>
            <a:ext cx="804407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</a:pPr>
            <a:r>
              <a:rPr i="1" lang="nl-NL" sz="3200">
                <a:latin typeface="Limelight"/>
                <a:ea typeface="Limelight"/>
                <a:cs typeface="Limelight"/>
                <a:sym typeface="Limelight"/>
              </a:rPr>
              <a:t>Verpakken en Opslaan</a:t>
            </a:r>
            <a:endParaRPr/>
          </a:p>
        </p:txBody>
      </p:sp>
      <p:pic>
        <p:nvPicPr>
          <p:cNvPr id="194" name="Google Shape;19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9742" y="2209063"/>
            <a:ext cx="3323812" cy="195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3607" y="2209063"/>
            <a:ext cx="2606261" cy="195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7082" y="4345541"/>
            <a:ext cx="3999320" cy="231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49921" y="2209063"/>
            <a:ext cx="2811464" cy="193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160" y="220090"/>
            <a:ext cx="2627013" cy="181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476836" y="1915348"/>
            <a:ext cx="1927446" cy="251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31965" y="4345541"/>
            <a:ext cx="3129420" cy="234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-101314" y="4629973"/>
            <a:ext cx="2347067" cy="177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03258" y="4345540"/>
            <a:ext cx="2458261" cy="234706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 txBox="1"/>
          <p:nvPr/>
        </p:nvSpPr>
        <p:spPr>
          <a:xfrm rot="-731446">
            <a:off x="37453" y="3205961"/>
            <a:ext cx="1192206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200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   Deze foto’s zijn genomen najaar 2021!!!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2023-05-08T12:13:38Z</dcterms:created>
  <dc:creator>Vries, Ronald Stephen de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0x010100AA0846EBFFF6E64E94C4D97AD5A05F91</vt:lpwstr>
  </property>
</Properties>
</file>