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265" r:id="rId5"/>
    <p:sldId id="276" r:id="rId6"/>
    <p:sldId id="4178" r:id="rId7"/>
    <p:sldId id="4186" r:id="rId8"/>
    <p:sldId id="4217" r:id="rId9"/>
    <p:sldId id="4162" r:id="rId10"/>
    <p:sldId id="413" r:id="rId11"/>
    <p:sldId id="4185" r:id="rId12"/>
    <p:sldId id="3761" r:id="rId13"/>
    <p:sldId id="275" r:id="rId14"/>
    <p:sldId id="3787" r:id="rId15"/>
    <p:sldId id="3827" r:id="rId16"/>
    <p:sldId id="395" r:id="rId17"/>
    <p:sldId id="3768" r:id="rId18"/>
    <p:sldId id="3762" r:id="rId19"/>
    <p:sldId id="3814" r:id="rId20"/>
    <p:sldId id="3828" r:id="rId21"/>
    <p:sldId id="3766" r:id="rId22"/>
    <p:sldId id="3775" r:id="rId23"/>
    <p:sldId id="3777" r:id="rId24"/>
    <p:sldId id="4175" r:id="rId25"/>
    <p:sldId id="4163" r:id="rId26"/>
    <p:sldId id="634" r:id="rId27"/>
    <p:sldId id="4176" r:id="rId28"/>
    <p:sldId id="4179" r:id="rId29"/>
    <p:sldId id="4182" r:id="rId30"/>
    <p:sldId id="4171" r:id="rId31"/>
    <p:sldId id="4161" r:id="rId32"/>
    <p:sldId id="4200" r:id="rId33"/>
    <p:sldId id="4205" r:id="rId34"/>
    <p:sldId id="4206" r:id="rId35"/>
    <p:sldId id="4207" r:id="rId36"/>
    <p:sldId id="4208" r:id="rId37"/>
    <p:sldId id="4209" r:id="rId38"/>
    <p:sldId id="4222" r:id="rId39"/>
    <p:sldId id="4210" r:id="rId40"/>
    <p:sldId id="4166" r:id="rId41"/>
    <p:sldId id="4203" r:id="rId42"/>
    <p:sldId id="4219" r:id="rId43"/>
    <p:sldId id="4218" r:id="rId44"/>
    <p:sldId id="3808" r:id="rId45"/>
    <p:sldId id="4221" r:id="rId46"/>
  </p:sldIdLst>
  <p:sldSz cx="9144000" cy="5143500" type="screen16x9"/>
  <p:notesSz cx="6858000" cy="9144000"/>
  <p:defaultTex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67A"/>
    <a:srgbClr val="FF6600"/>
    <a:srgbClr val="9999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5366" autoAdjust="0"/>
  </p:normalViewPr>
  <p:slideViewPr>
    <p:cSldViewPr snapToGrid="0" snapToObjects="1">
      <p:cViewPr>
        <p:scale>
          <a:sx n="78" d="100"/>
          <a:sy n="78" d="100"/>
        </p:scale>
        <p:origin x="405" y="65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18153E2-5A23-9C4B-ABFD-85C34EE68D2E}" type="datetime1">
              <a:rPr lang="nl-NL"/>
              <a:pPr>
                <a:defRPr/>
              </a:pPr>
              <a:t>14-11-2024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95A4000-AB18-BA45-8B08-03F3A0050F12}" type="slidenum">
              <a:rPr lang="nl-NL"/>
              <a:pPr>
                <a:defRPr/>
              </a:pPr>
              <a:t>‹nr.›</a:t>
            </a:fld>
            <a:endParaRPr lang="nl-NL"/>
          </a:p>
        </p:txBody>
      </p:sp>
    </p:spTree>
    <p:extLst>
      <p:ext uri="{BB962C8B-B14F-4D97-AF65-F5344CB8AC3E}">
        <p14:creationId xmlns:p14="http://schemas.microsoft.com/office/powerpoint/2010/main" val="1890800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178DF84-B348-DA4D-9998-A76BB457FE31}" type="datetime1">
              <a:rPr lang="nl-NL"/>
              <a:pPr>
                <a:defRPr/>
              </a:pPr>
              <a:t>14-11-2024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endParaRPr lang="nl-NL"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F9849F0-B82A-A442-AB4B-EDB93AD1F2DC}" type="slidenum">
              <a:rPr lang="nl-NL"/>
              <a:pPr>
                <a:defRPr/>
              </a:pPr>
              <a:t>‹nr.›</a:t>
            </a:fld>
            <a:endParaRPr lang="nl-NL"/>
          </a:p>
        </p:txBody>
      </p:sp>
    </p:spTree>
    <p:extLst>
      <p:ext uri="{BB962C8B-B14F-4D97-AF65-F5344CB8AC3E}">
        <p14:creationId xmlns:p14="http://schemas.microsoft.com/office/powerpoint/2010/main" val="240902687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1</a:t>
            </a:fld>
            <a:endParaRPr lang="nl-NL"/>
          </a:p>
        </p:txBody>
      </p:sp>
    </p:spTree>
    <p:extLst>
      <p:ext uri="{BB962C8B-B14F-4D97-AF65-F5344CB8AC3E}">
        <p14:creationId xmlns:p14="http://schemas.microsoft.com/office/powerpoint/2010/main" val="238851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381000" y="685800"/>
            <a:ext cx="6096000" cy="3429000"/>
          </a:xfrm>
          <a:prstGeom prst="rect">
            <a:avLst/>
          </a:prstGeom>
          <a:ln w="0">
            <a:noFill/>
          </a:ln>
        </p:spPr>
      </p:sp>
      <p:sp>
        <p:nvSpPr>
          <p:cNvPr id="436" name="PlaceHolder 2"/>
          <p:cNvSpPr>
            <a:spLocks noGrp="1"/>
          </p:cNvSpPr>
          <p:nvPr>
            <p:ph type="body"/>
          </p:nvPr>
        </p:nvSpPr>
        <p:spPr>
          <a:xfrm>
            <a:off x="685800" y="4343400"/>
            <a:ext cx="5486040" cy="4114440"/>
          </a:xfrm>
          <a:prstGeom prst="rect">
            <a:avLst/>
          </a:prstGeom>
          <a:noFill/>
          <a:ln w="0">
            <a:noFill/>
          </a:ln>
        </p:spPr>
        <p:txBody>
          <a:bodyPr anchor="t">
            <a:no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800" dirty="0">
                <a:effectLst/>
                <a:latin typeface="Verdana" panose="020B0604030504040204" pitchFamily="34" charset="0"/>
                <a:ea typeface="Calibri" panose="020F0502020204030204" pitchFamily="34" charset="0"/>
                <a:cs typeface="Times New Roman" panose="02020603050405020304" pitchFamily="18" charset="0"/>
              </a:rPr>
              <a:t>Even een klein stukje theorie – dit is de R-ladder, waarin diverse </a:t>
            </a:r>
            <a:r>
              <a:rPr lang="nl-NL" sz="1800" dirty="0" err="1">
                <a:effectLst/>
                <a:latin typeface="Verdana" panose="020B0604030504040204" pitchFamily="34" charset="0"/>
                <a:ea typeface="Calibri" panose="020F0502020204030204" pitchFamily="34" charset="0"/>
                <a:cs typeface="Times New Roman" panose="02020603050405020304" pitchFamily="18" charset="0"/>
              </a:rPr>
              <a:t>strategien</a:t>
            </a:r>
            <a:r>
              <a:rPr lang="nl-NL" sz="1800" dirty="0">
                <a:effectLst/>
                <a:latin typeface="Verdana" panose="020B0604030504040204" pitchFamily="34" charset="0"/>
                <a:ea typeface="Calibri" panose="020F0502020204030204" pitchFamily="34" charset="0"/>
                <a:cs typeface="Times New Roman" panose="02020603050405020304" pitchFamily="18" charset="0"/>
              </a:rPr>
              <a:t> van hergebruik staan van laag naar hoog. Helemaal onderop staat het verbranden van materialen waarbij de warmte wordt gebruikt. Helemaal bovenaan staat- Weigeren- dus nadenken of je iets wel echt moet kopen – zeg maar het tegenovergestelde van de Action </a:t>
            </a:r>
            <a:r>
              <a:rPr lang="nl-NL" sz="18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strike="noStrike" spc="-1" dirty="0">
              <a:solidFill>
                <a:srgbClr val="000000"/>
              </a:solidFill>
              <a:latin typeface="Calibri"/>
            </a:endParaRPr>
          </a:p>
        </p:txBody>
      </p:sp>
      <p:sp>
        <p:nvSpPr>
          <p:cNvPr id="437" name="PlaceHolder 3"/>
          <p:cNvSpPr>
            <a:spLocks noGrp="1"/>
          </p:cNvSpPr>
          <p:nvPr>
            <p:ph type="sldNum" idx="28"/>
          </p:nvPr>
        </p:nvSpPr>
        <p:spPr>
          <a:xfrm>
            <a:off x="3884760" y="8685360"/>
            <a:ext cx="2971440" cy="456840"/>
          </a:xfrm>
          <a:prstGeom prst="rect">
            <a:avLst/>
          </a:prstGeom>
          <a:noFill/>
          <a:ln w="0">
            <a:noFill/>
          </a:ln>
        </p:spPr>
        <p:txBody>
          <a:bodyPr anchor="b">
            <a:noAutofit/>
          </a:bodyPr>
          <a:lstStyle>
            <a:lvl1pPr algn="r">
              <a:lnSpc>
                <a:spcPct val="100000"/>
              </a:lnSpc>
              <a:buNone/>
              <a:defRPr lang="nl-N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E4104A-20D2-4D66-9E67-CB94721A9976}" type="slidenum">
              <a:rPr kumimoji="0" lang="nl-NL" sz="1200" b="0" i="0" u="none" strike="noStrike" kern="1200" cap="none" spc="-1"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1"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44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381000" y="685800"/>
            <a:ext cx="6096000" cy="3429000"/>
          </a:xfrm>
          <a:prstGeom prst="rect">
            <a:avLst/>
          </a:prstGeom>
          <a:ln w="0">
            <a:noFill/>
          </a:ln>
        </p:spPr>
      </p:sp>
      <p:sp>
        <p:nvSpPr>
          <p:cNvPr id="436" name="PlaceHolder 2"/>
          <p:cNvSpPr>
            <a:spLocks noGrp="1"/>
          </p:cNvSpPr>
          <p:nvPr>
            <p:ph type="body"/>
          </p:nvPr>
        </p:nvSpPr>
        <p:spPr>
          <a:xfrm>
            <a:off x="685800" y="4343400"/>
            <a:ext cx="5486040" cy="4114440"/>
          </a:xfrm>
          <a:prstGeom prst="rect">
            <a:avLst/>
          </a:prstGeom>
          <a:noFill/>
          <a:ln w="0">
            <a:noFill/>
          </a:ln>
        </p:spPr>
        <p:txBody>
          <a:bodyPr anchor="t">
            <a:noAutofit/>
          </a:bodyPr>
          <a:lstStyle/>
          <a:p>
            <a:endParaRPr lang="en-US" sz="1800" b="0" strike="noStrike" spc="-1">
              <a:solidFill>
                <a:srgbClr val="000000"/>
              </a:solidFill>
              <a:latin typeface="Calibri"/>
            </a:endParaRPr>
          </a:p>
        </p:txBody>
      </p:sp>
      <p:sp>
        <p:nvSpPr>
          <p:cNvPr id="437" name="PlaceHolder 3"/>
          <p:cNvSpPr>
            <a:spLocks noGrp="1"/>
          </p:cNvSpPr>
          <p:nvPr>
            <p:ph type="sldNum" idx="28"/>
          </p:nvPr>
        </p:nvSpPr>
        <p:spPr>
          <a:xfrm>
            <a:off x="3884760" y="8685360"/>
            <a:ext cx="2971440" cy="456840"/>
          </a:xfrm>
          <a:prstGeom prst="rect">
            <a:avLst/>
          </a:prstGeom>
          <a:noFill/>
          <a:ln w="0">
            <a:noFill/>
          </a:ln>
        </p:spPr>
        <p:txBody>
          <a:bodyPr anchor="b">
            <a:noAutofit/>
          </a:bodyPr>
          <a:lstStyle>
            <a:lvl1pPr algn="r">
              <a:lnSpc>
                <a:spcPct val="100000"/>
              </a:lnSpc>
              <a:buNone/>
              <a:defRPr lang="nl-NL"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E4104A-20D2-4D66-9E67-CB94721A9976}" type="slidenum">
              <a:rPr kumimoji="0" lang="nl-NL" sz="1200" b="0" i="0" u="none" strike="noStrike" kern="1200" cap="none" spc="-1"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1"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4245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Verdana" panose="020B0604030504040204" pitchFamily="34" charset="0"/>
                <a:ea typeface="Calibri" panose="020F0502020204030204" pitchFamily="34" charset="0"/>
                <a:cs typeface="Times New Roman" panose="02020603050405020304" pitchFamily="18" charset="0"/>
              </a:rPr>
              <a:t>Dus hadden mijn collega’s bedacht – zou je die ruiten </a:t>
            </a:r>
            <a:r>
              <a:rPr lang="nl-BE" sz="1800" dirty="0" err="1">
                <a:effectLst/>
                <a:latin typeface="Verdana" panose="020B0604030504040204" pitchFamily="34" charset="0"/>
                <a:ea typeface="Calibri" panose="020F0502020204030204" pitchFamily="34" charset="0"/>
                <a:cs typeface="Times New Roman" panose="02020603050405020304" pitchFamily="18" charset="0"/>
              </a:rPr>
              <a:t>ipv</a:t>
            </a:r>
            <a:r>
              <a:rPr lang="nl-BE" sz="1800" dirty="0">
                <a:effectLst/>
                <a:latin typeface="Verdana" panose="020B0604030504040204" pitchFamily="34" charset="0"/>
                <a:ea typeface="Calibri" panose="020F0502020204030204" pitchFamily="34" charset="0"/>
                <a:cs typeface="Times New Roman" panose="02020603050405020304" pitchFamily="18" charset="0"/>
              </a:rPr>
              <a:t> in glasbak te gooien, misschien in geheel kunnen hergebruiken? Zo hebben we Vlakglas Recycling Nederland benaderd en nog een groot aantal andere partijen, om samen te onderzoeken – Hoe kunnen we van bestaand isolatieglas een nieuw </a:t>
            </a:r>
            <a:r>
              <a:rPr lang="nl-BE" sz="1800" dirty="0" err="1">
                <a:effectLst/>
                <a:latin typeface="Verdana" panose="020B0604030504040204" pitchFamily="34" charset="0"/>
                <a:ea typeface="Calibri" panose="020F0502020204030204" pitchFamily="34" charset="0"/>
                <a:cs typeface="Times New Roman" panose="02020603050405020304" pitchFamily="18" charset="0"/>
              </a:rPr>
              <a:t>glasplakket</a:t>
            </a:r>
            <a:r>
              <a:rPr lang="nl-BE" sz="1800" dirty="0">
                <a:effectLst/>
                <a:latin typeface="Verdana" panose="020B0604030504040204" pitchFamily="34" charset="0"/>
                <a:ea typeface="Calibri" panose="020F0502020204030204" pitchFamily="34" charset="0"/>
                <a:cs typeface="Times New Roman" panose="02020603050405020304" pitchFamily="18" charset="0"/>
              </a:rPr>
              <a:t> met goede isolatiewaarde maken?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Verdana" panose="020B0604030504040204" pitchFamily="34" charset="0"/>
                <a:ea typeface="Calibri" panose="020F0502020204030204" pitchFamily="34" charset="0"/>
                <a:cs typeface="Times New Roman" panose="02020603050405020304" pitchFamily="18" charset="0"/>
              </a:rPr>
              <a:t>Dat hebben we gedaan in twee delen – onderzoek naar de kwaliteit van bestaand isolatieglas in gebouwen voor hergebruik van het totaalpakket.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Verdana" panose="020B0604030504040204" pitchFamily="34" charset="0"/>
                <a:ea typeface="Calibri" panose="020F0502020204030204" pitchFamily="34" charset="0"/>
                <a:cs typeface="Times New Roman" panose="02020603050405020304" pitchFamily="18" charset="0"/>
              </a:rPr>
              <a:t>En verschillende upgrade varianten.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9849F0-B82A-A442-AB4B-EDB93AD1F2DC}"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06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a:spcBef>
                <a:spcPts val="0"/>
              </a:spcBef>
              <a:spcAft>
                <a:spcPts val="0"/>
              </a:spcAft>
            </a:pPr>
            <a:r>
              <a:rPr lang="nl-NL" sz="1200" b="0" strike="noStrike" spc="-1" dirty="0">
                <a:solidFill>
                  <a:srgbClr val="25167A"/>
                </a:solidFill>
                <a:latin typeface="Arial"/>
                <a:ea typeface="ＭＳ Ｐゴシック"/>
              </a:rPr>
              <a:t>Voor het eerste deel hebben we </a:t>
            </a:r>
            <a:r>
              <a:rPr lang="nl-BE" sz="1800" dirty="0">
                <a:effectLst/>
                <a:latin typeface="Verdana" panose="020B0604030504040204" pitchFamily="34" charset="0"/>
                <a:ea typeface="Calibri" panose="020F0502020204030204" pitchFamily="34" charset="0"/>
                <a:cs typeface="Times New Roman" panose="02020603050405020304" pitchFamily="18" charset="0"/>
              </a:rPr>
              <a:t>ongeveer 1000 ruiten gemeten, in ruim 40 gebouwen, allemaal met verschillende </a:t>
            </a:r>
            <a:r>
              <a:rPr lang="nl-BE" sz="1800" dirty="0" err="1">
                <a:effectLst/>
                <a:latin typeface="Verdana" panose="020B0604030504040204" pitchFamily="34" charset="0"/>
                <a:ea typeface="Calibri" panose="020F0502020204030204" pitchFamily="34" charset="0"/>
                <a:cs typeface="Times New Roman" panose="02020603050405020304" pitchFamily="18" charset="0"/>
              </a:rPr>
              <a:t>meet-instrumenten</a:t>
            </a:r>
            <a:r>
              <a:rPr lang="nl-BE" sz="1800" dirty="0">
                <a:effectLst/>
                <a:latin typeface="Verdana" panose="020B0604030504040204" pitchFamily="34" charset="0"/>
                <a:ea typeface="Calibri" panose="020F0502020204030204" pitchFamily="34" charset="0"/>
                <a:cs typeface="Times New Roman" panose="02020603050405020304" pitchFamily="18" charset="0"/>
              </a:rPr>
              <a:t>. Een hele klus.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nl-BE" sz="1800" dirty="0">
                <a:effectLst/>
                <a:latin typeface="Verdana" panose="020B0604030504040204" pitchFamily="34" charset="0"/>
                <a:ea typeface="Calibri" panose="020F0502020204030204" pitchFamily="34" charset="0"/>
                <a:cs typeface="Times New Roman" panose="02020603050405020304" pitchFamily="18" charset="0"/>
              </a:rPr>
              <a:t>De conclusie daaruit is eigenlijk dat het NIET mogelijk is om met steekproeven te werken, je moet echt iedere ruit doormeten. En ongeveer ¾ voldoet WEL aan de norm voor die leeftijd, maar NIET aan de eisen die voor nieuw glas gesteld worden, het kan dus niet zo in zijn geheel herplaatst worden. Daarom denken we dat deze methode op dit moment nog niet realistisch of winstgevend zal zijn.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9849F0-B82A-A442-AB4B-EDB93AD1F2DC}"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437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Verdana" panose="020B0604030504040204" pitchFamily="34" charset="0"/>
                <a:ea typeface="Calibri" panose="020F0502020204030204" pitchFamily="34" charset="0"/>
                <a:cs typeface="Times New Roman" panose="02020603050405020304" pitchFamily="18" charset="0"/>
              </a:rPr>
              <a:t>Het tweede deel van het onderzoek is met glasverwerkende bedrijven uitgevoerd. Samen hebben we tientallen upgrade varianten bedacht en van de meest kansrijke hebben zij prototypes gemaakt.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9849F0-B82A-A442-AB4B-EDB93AD1F2DC}"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672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GSF</a:t>
            </a:r>
          </a:p>
          <a:p>
            <a:r>
              <a:rPr lang="en-US" dirty="0"/>
              <a:t>La Paloma</a:t>
            </a:r>
          </a:p>
          <a:p>
            <a:r>
              <a:rPr lang="en-US" dirty="0"/>
              <a:t>Ben Evers</a:t>
            </a:r>
          </a:p>
          <a:p>
            <a:r>
              <a:rPr lang="en-US" dirty="0" err="1"/>
              <a:t>Jargo</a:t>
            </a:r>
            <a:r>
              <a:rPr lang="en-US" dirty="0"/>
              <a:t> </a:t>
            </a:r>
            <a:r>
              <a:rPr lang="en-US" dirty="0" err="1"/>
              <a:t>glas</a:t>
            </a:r>
            <a:endParaRPr lang="en-US" dirty="0"/>
          </a:p>
          <a:p>
            <a:endParaRPr lang="en-US" dirty="0"/>
          </a:p>
          <a:p>
            <a:r>
              <a:rPr lang="en-US" dirty="0"/>
              <a:t>Blank </a:t>
            </a:r>
            <a:r>
              <a:rPr lang="en-US" dirty="0" err="1"/>
              <a:t>glas</a:t>
            </a:r>
            <a:r>
              <a:rPr lang="en-US" dirty="0"/>
              <a:t> over </a:t>
            </a:r>
          </a:p>
          <a:p>
            <a:r>
              <a:rPr lang="en-US" dirty="0"/>
              <a:t>Harden </a:t>
            </a:r>
            <a:r>
              <a:rPr lang="en-US" dirty="0" err="1"/>
              <a:t>en</a:t>
            </a:r>
            <a:r>
              <a:rPr lang="en-US" dirty="0"/>
              <a:t> </a:t>
            </a:r>
            <a:r>
              <a:rPr lang="en-US" dirty="0" err="1"/>
              <a:t>lamineren</a:t>
            </a:r>
            <a:endParaRPr lang="en-US" dirty="0"/>
          </a:p>
          <a:p>
            <a:r>
              <a:rPr lang="en-US" dirty="0" err="1"/>
              <a:t>Hebben</a:t>
            </a:r>
            <a:r>
              <a:rPr lang="en-US" dirty="0"/>
              <a:t> </a:t>
            </a:r>
            <a:r>
              <a:rPr lang="en-US" dirty="0" err="1"/>
              <a:t>beschadigingen</a:t>
            </a:r>
            <a:r>
              <a:rPr lang="en-US" dirty="0"/>
              <a:t> </a:t>
            </a:r>
            <a:r>
              <a:rPr lang="en-US" dirty="0" err="1"/>
              <a:t>daar</a:t>
            </a:r>
            <a:r>
              <a:rPr lang="en-US" dirty="0"/>
              <a:t> effect op?</a:t>
            </a:r>
          </a:p>
          <a:p>
            <a:r>
              <a:rPr lang="en-US" dirty="0" err="1"/>
              <a:t>Effecten</a:t>
            </a:r>
            <a:endParaRPr lang="en-US" dirty="0"/>
          </a:p>
          <a:p>
            <a:r>
              <a:rPr lang="en-US" dirty="0"/>
              <a:t>Oud </a:t>
            </a:r>
            <a:r>
              <a:rPr lang="en-US" dirty="0" err="1"/>
              <a:t>glas</a:t>
            </a:r>
            <a:r>
              <a:rPr lang="en-US" dirty="0"/>
              <a:t> </a:t>
            </a:r>
            <a:r>
              <a:rPr lang="en-US" dirty="0" err="1"/>
              <a:t>lamineren</a:t>
            </a:r>
            <a:endParaRPr lang="en-US" dirty="0"/>
          </a:p>
          <a:p>
            <a:endParaRPr lang="en-US" dirty="0"/>
          </a:p>
          <a:p>
            <a:r>
              <a:rPr lang="en-US" dirty="0"/>
              <a:t>PVB-folie </a:t>
            </a:r>
            <a:r>
              <a:rPr lang="en-US" dirty="0">
                <a:sym typeface="Wingdings" panose="05000000000000000000" pitchFamily="2" charset="2"/>
              </a:rPr>
              <a:t> </a:t>
            </a:r>
            <a:r>
              <a:rPr lang="en-US" dirty="0" err="1">
                <a:sym typeface="Wingdings" panose="05000000000000000000" pitchFamily="2" charset="2"/>
              </a:rPr>
              <a:t>plak</a:t>
            </a:r>
            <a:r>
              <a:rPr lang="en-US" dirty="0">
                <a:sym typeface="Wingdings" panose="05000000000000000000" pitchFamily="2" charset="2"/>
              </a:rPr>
              <a:t> het </a:t>
            </a:r>
            <a:r>
              <a:rPr lang="en-US" dirty="0" err="1">
                <a:sym typeface="Wingdings" panose="05000000000000000000" pitchFamily="2" charset="2"/>
              </a:rPr>
              <a:t>aan</a:t>
            </a:r>
            <a:r>
              <a:rPr lang="en-US" dirty="0">
                <a:sym typeface="Wingdings" panose="05000000000000000000" pitchFamily="2" charset="2"/>
              </a:rPr>
              <a:t> </a:t>
            </a:r>
            <a:r>
              <a:rPr lang="en-US" dirty="0" err="1">
                <a:sym typeface="Wingdings" panose="05000000000000000000" pitchFamily="2" charset="2"/>
              </a:rPr>
              <a:t>elkaar</a:t>
            </a:r>
            <a:r>
              <a:rPr lang="en-US" dirty="0">
                <a:sym typeface="Wingdings" panose="05000000000000000000" pitchFamily="2" charset="2"/>
              </a:rPr>
              <a:t>, </a:t>
            </a:r>
            <a:r>
              <a:rPr lang="en-US" dirty="0" err="1">
                <a:sym typeface="Wingdings" panose="05000000000000000000" pitchFamily="2" charset="2"/>
              </a:rPr>
              <a:t>onder</a:t>
            </a:r>
            <a:r>
              <a:rPr lang="en-US" dirty="0">
                <a:sym typeface="Wingdings" panose="05000000000000000000" pitchFamily="2" charset="2"/>
              </a:rPr>
              <a:t> </a:t>
            </a:r>
            <a:r>
              <a:rPr lang="en-US" dirty="0" err="1">
                <a:sym typeface="Wingdings" panose="05000000000000000000" pitchFamily="2" charset="2"/>
              </a:rPr>
              <a:t>druk</a:t>
            </a:r>
            <a:r>
              <a:rPr lang="en-US" dirty="0">
                <a:sym typeface="Wingdings" panose="05000000000000000000" pitchFamily="2" charset="2"/>
              </a:rPr>
              <a:t> </a:t>
            </a:r>
            <a:r>
              <a:rPr lang="en-US" dirty="0" err="1">
                <a:sym typeface="Wingdings" panose="05000000000000000000" pitchFamily="2" charset="2"/>
              </a:rPr>
              <a:t>blijft</a:t>
            </a:r>
            <a:r>
              <a:rPr lang="en-US" dirty="0">
                <a:sym typeface="Wingdings" panose="05000000000000000000" pitchFamily="2" charset="2"/>
              </a:rPr>
              <a:t> het </a:t>
            </a:r>
            <a:r>
              <a:rPr lang="en-US" dirty="0" err="1">
                <a:sym typeface="Wingdings" panose="05000000000000000000" pitchFamily="2" charset="2"/>
              </a:rPr>
              <a:t>zitten</a:t>
            </a:r>
            <a:endParaRPr lang="en-US" dirty="0">
              <a:sym typeface="Wingdings" panose="05000000000000000000" pitchFamily="2" charset="2"/>
            </a:endParaRPr>
          </a:p>
          <a:p>
            <a:r>
              <a:rPr lang="en-US" dirty="0">
                <a:sym typeface="Wingdings" panose="05000000000000000000" pitchFamily="2" charset="2"/>
              </a:rPr>
              <a:t>Effect van </a:t>
            </a:r>
            <a:r>
              <a:rPr lang="en-US" dirty="0" err="1">
                <a:sym typeface="Wingdings" panose="05000000000000000000" pitchFamily="2" charset="2"/>
              </a:rPr>
              <a:t>beschadigingen</a:t>
            </a:r>
            <a:r>
              <a:rPr lang="en-US" dirty="0">
                <a:sym typeface="Wingdings" panose="05000000000000000000" pitchFamily="2" charset="2"/>
              </a:rPr>
              <a:t> op </a:t>
            </a:r>
            <a:r>
              <a:rPr lang="en-US" dirty="0" err="1">
                <a:sym typeface="Wingdings" panose="05000000000000000000" pitchFamily="2" charset="2"/>
              </a:rPr>
              <a:t>dat</a:t>
            </a:r>
            <a:r>
              <a:rPr lang="en-US" dirty="0">
                <a:sym typeface="Wingdings" panose="05000000000000000000" pitchFamily="2" charset="2"/>
              </a:rPr>
              <a:t> het </a:t>
            </a:r>
            <a:r>
              <a:rPr lang="en-US" dirty="0" err="1">
                <a:sym typeface="Wingdings" panose="05000000000000000000" pitchFamily="2" charset="2"/>
              </a:rPr>
              <a:t>goed</a:t>
            </a:r>
            <a:r>
              <a:rPr lang="en-US" dirty="0">
                <a:sym typeface="Wingdings" panose="05000000000000000000" pitchFamily="2" charset="2"/>
              </a:rPr>
              <a:t> </a:t>
            </a:r>
            <a:r>
              <a:rPr lang="en-US" dirty="0" err="1">
                <a:sym typeface="Wingdings" panose="05000000000000000000" pitchFamily="2" charset="2"/>
              </a:rPr>
              <a:t>aan</a:t>
            </a:r>
            <a:r>
              <a:rPr lang="en-US" dirty="0">
                <a:sym typeface="Wingdings" panose="05000000000000000000" pitchFamily="2" charset="2"/>
              </a:rPr>
              <a:t> </a:t>
            </a:r>
            <a:r>
              <a:rPr lang="en-US" dirty="0" err="1">
                <a:sym typeface="Wingdings" panose="05000000000000000000" pitchFamily="2" charset="2"/>
              </a:rPr>
              <a:t>elkaar</a:t>
            </a:r>
            <a:r>
              <a:rPr lang="en-US" dirty="0">
                <a:sym typeface="Wingdings" panose="05000000000000000000" pitchFamily="2" charset="2"/>
              </a:rPr>
              <a:t> </a:t>
            </a:r>
            <a:r>
              <a:rPr lang="en-US" dirty="0" err="1">
                <a:sym typeface="Wingdings" panose="05000000000000000000" pitchFamily="2" charset="2"/>
              </a:rPr>
              <a:t>blijft</a:t>
            </a:r>
            <a:r>
              <a:rPr lang="en-US" dirty="0">
                <a:sym typeface="Wingdings" panose="05000000000000000000" pitchFamily="2" charset="2"/>
              </a:rPr>
              <a:t> </a:t>
            </a:r>
            <a:r>
              <a:rPr lang="en-US" dirty="0" err="1">
                <a:sym typeface="Wingdings" panose="05000000000000000000" pitchFamily="2" charset="2"/>
              </a:rPr>
              <a:t>plakken</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De </a:t>
            </a:r>
            <a:r>
              <a:rPr lang="en-US" dirty="0" err="1">
                <a:sym typeface="Wingdings" panose="05000000000000000000" pitchFamily="2" charset="2"/>
              </a:rPr>
              <a:t>oudste</a:t>
            </a:r>
            <a:r>
              <a:rPr lang="en-US" dirty="0">
                <a:sym typeface="Wingdings" panose="05000000000000000000" pitchFamily="2" charset="2"/>
              </a:rPr>
              <a:t> </a:t>
            </a:r>
            <a:r>
              <a:rPr lang="en-US" dirty="0" err="1">
                <a:sym typeface="Wingdings" panose="05000000000000000000" pitchFamily="2" charset="2"/>
              </a:rPr>
              <a:t>gecoate</a:t>
            </a:r>
            <a:r>
              <a:rPr lang="en-US" dirty="0">
                <a:sym typeface="Wingdings" panose="05000000000000000000" pitchFamily="2" charset="2"/>
              </a:rPr>
              <a:t> </a:t>
            </a:r>
            <a:r>
              <a:rPr lang="en-US" dirty="0" err="1">
                <a:sym typeface="Wingdings" panose="05000000000000000000" pitchFamily="2" charset="2"/>
              </a:rPr>
              <a:t>ruiten</a:t>
            </a:r>
            <a:r>
              <a:rPr lang="en-US" dirty="0">
                <a:sym typeface="Wingdings" panose="05000000000000000000" pitchFamily="2" charset="2"/>
              </a:rPr>
              <a:t>  </a:t>
            </a:r>
            <a:r>
              <a:rPr lang="en-US" dirty="0" err="1">
                <a:sym typeface="Wingdings" panose="05000000000000000000" pitchFamily="2" charset="2"/>
              </a:rPr>
              <a:t>vermoedelijk</a:t>
            </a:r>
            <a:r>
              <a:rPr lang="en-US" dirty="0">
                <a:sym typeface="Wingdings" panose="05000000000000000000" pitchFamily="2" charset="2"/>
              </a:rPr>
              <a:t> minder </a:t>
            </a:r>
            <a:r>
              <a:rPr lang="en-US" dirty="0" err="1">
                <a:sym typeface="Wingdings" panose="05000000000000000000" pitchFamily="2" charset="2"/>
              </a:rPr>
              <a:t>goed</a:t>
            </a:r>
            <a:r>
              <a:rPr lang="en-US" dirty="0">
                <a:sym typeface="Wingdings" panose="05000000000000000000" pitchFamily="2" charset="2"/>
              </a:rPr>
              <a:t> dan Low-e coatings van nu</a:t>
            </a:r>
          </a:p>
          <a:p>
            <a:r>
              <a:rPr lang="en-US" dirty="0">
                <a:sym typeface="Wingdings" panose="05000000000000000000" pitchFamily="2" charset="2"/>
              </a:rPr>
              <a:t>Hoe </a:t>
            </a:r>
            <a:r>
              <a:rPr lang="en-US" dirty="0" err="1">
                <a:sym typeface="Wingdings" panose="05000000000000000000" pitchFamily="2" charset="2"/>
              </a:rPr>
              <a:t>kun</a:t>
            </a:r>
            <a:r>
              <a:rPr lang="en-US" dirty="0">
                <a:sym typeface="Wingdings" panose="05000000000000000000" pitchFamily="2" charset="2"/>
              </a:rPr>
              <a:t> je die </a:t>
            </a:r>
            <a:r>
              <a:rPr lang="en-US" dirty="0" err="1">
                <a:sym typeface="Wingdings" panose="05000000000000000000" pitchFamily="2" charset="2"/>
              </a:rPr>
              <a:t>eraf</a:t>
            </a:r>
            <a:r>
              <a:rPr lang="en-US" dirty="0">
                <a:sym typeface="Wingdings" panose="05000000000000000000" pitchFamily="2" charset="2"/>
              </a:rPr>
              <a:t> </a:t>
            </a:r>
            <a:r>
              <a:rPr lang="en-US" dirty="0" err="1">
                <a:sym typeface="Wingdings" panose="05000000000000000000" pitchFamily="2" charset="2"/>
              </a:rPr>
              <a:t>halen</a:t>
            </a:r>
            <a:r>
              <a:rPr lang="en-US" dirty="0">
                <a:sym typeface="Wingdings" panose="05000000000000000000" pitchFamily="2" charset="2"/>
              </a:rPr>
              <a:t> </a:t>
            </a:r>
            <a:r>
              <a:rPr lang="en-US" dirty="0" err="1">
                <a:sym typeface="Wingdings" panose="05000000000000000000" pitchFamily="2" charset="2"/>
              </a:rPr>
              <a:t>en</a:t>
            </a:r>
            <a:r>
              <a:rPr lang="en-US" dirty="0">
                <a:sym typeface="Wingdings" panose="05000000000000000000" pitchFamily="2" charset="2"/>
              </a:rPr>
              <a:t> de </a:t>
            </a:r>
            <a:r>
              <a:rPr lang="en-US" dirty="0" err="1">
                <a:sym typeface="Wingdings" panose="05000000000000000000" pitchFamily="2" charset="2"/>
              </a:rPr>
              <a:t>ruit</a:t>
            </a:r>
            <a:r>
              <a:rPr lang="en-US" dirty="0">
                <a:sym typeface="Wingdings" panose="05000000000000000000" pitchFamily="2" charset="2"/>
              </a:rPr>
              <a:t> </a:t>
            </a:r>
            <a:r>
              <a:rPr lang="en-US" dirty="0" err="1">
                <a:sym typeface="Wingdings" panose="05000000000000000000" pitchFamily="2" charset="2"/>
              </a:rPr>
              <a:t>nog</a:t>
            </a:r>
            <a:r>
              <a:rPr lang="en-US" dirty="0">
                <a:sym typeface="Wingdings" panose="05000000000000000000" pitchFamily="2" charset="2"/>
              </a:rPr>
              <a:t> </a:t>
            </a:r>
            <a:r>
              <a:rPr lang="en-US" dirty="0" err="1">
                <a:sym typeface="Wingdings" panose="05000000000000000000" pitchFamily="2" charset="2"/>
              </a:rPr>
              <a:t>gebruiken</a:t>
            </a:r>
            <a:r>
              <a:rPr lang="en-US" dirty="0">
                <a:sym typeface="Wingdings" panose="05000000000000000000" pitchFamily="2" charset="2"/>
              </a:rPr>
              <a:t>? Of met coating in triple </a:t>
            </a:r>
            <a:r>
              <a:rPr lang="en-US" dirty="0" err="1">
                <a:sym typeface="Wingdings" panose="05000000000000000000" pitchFamily="2" charset="2"/>
              </a:rPr>
              <a:t>glas</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Slide over de </a:t>
            </a:r>
            <a:r>
              <a:rPr lang="en-US" dirty="0" err="1">
                <a:sym typeface="Wingdings" panose="05000000000000000000" pitchFamily="2" charset="2"/>
              </a:rPr>
              <a:t>oproep</a:t>
            </a:r>
            <a:r>
              <a:rPr lang="en-US" dirty="0">
                <a:sym typeface="Wingdings" panose="05000000000000000000" pitchFamily="2" charset="2"/>
              </a:rPr>
              <a:t> om </a:t>
            </a:r>
            <a:r>
              <a:rPr lang="en-US" dirty="0" err="1">
                <a:sym typeface="Wingdings" panose="05000000000000000000" pitchFamily="2" charset="2"/>
              </a:rPr>
              <a:t>te</a:t>
            </a:r>
            <a:r>
              <a:rPr lang="en-US" dirty="0">
                <a:sym typeface="Wingdings" panose="05000000000000000000" pitchFamily="2" charset="2"/>
              </a:rPr>
              <a:t> </a:t>
            </a:r>
            <a:r>
              <a:rPr lang="en-US" dirty="0" err="1">
                <a:sym typeface="Wingdings" panose="05000000000000000000" pitchFamily="2" charset="2"/>
              </a:rPr>
              <a:t>stemmen</a:t>
            </a:r>
            <a:r>
              <a:rPr lang="en-US" dirty="0">
                <a:sym typeface="Wingdings" panose="05000000000000000000" pitchFamily="2" charset="2"/>
              </a:rPr>
              <a:t>. </a:t>
            </a:r>
          </a:p>
          <a:p>
            <a:endParaRPr lang="en-US" dirty="0">
              <a:sym typeface="Wingdings" panose="05000000000000000000" pitchFamily="2" charset="2"/>
            </a:endParaRPr>
          </a:p>
          <a:p>
            <a:r>
              <a:rPr lang="en-US" dirty="0">
                <a:sym typeface="Wingdings" panose="05000000000000000000" pitchFamily="2" charset="2"/>
              </a:rPr>
              <a:t>We </a:t>
            </a:r>
            <a:r>
              <a:rPr lang="en-US" dirty="0" err="1">
                <a:sym typeface="Wingdings" panose="05000000000000000000" pitchFamily="2" charset="2"/>
              </a:rPr>
              <a:t>maken</a:t>
            </a:r>
            <a:r>
              <a:rPr lang="en-US" dirty="0">
                <a:sym typeface="Wingdings" panose="05000000000000000000" pitchFamily="2" charset="2"/>
              </a:rPr>
              <a:t> </a:t>
            </a:r>
            <a:r>
              <a:rPr lang="en-US" dirty="0" err="1">
                <a:sym typeface="Wingdings" panose="05000000000000000000" pitchFamily="2" charset="2"/>
              </a:rPr>
              <a:t>kans</a:t>
            </a:r>
            <a:r>
              <a:rPr lang="en-US" dirty="0">
                <a:sym typeface="Wingdings" panose="05000000000000000000" pitchFamily="2" charset="2"/>
              </a:rPr>
              <a:t> op </a:t>
            </a:r>
            <a:r>
              <a:rPr lang="en-US" dirty="0" err="1">
                <a:sym typeface="Wingdings" panose="05000000000000000000" pitchFamily="2" charset="2"/>
              </a:rPr>
              <a:t>een</a:t>
            </a:r>
            <a:r>
              <a:rPr lang="en-US" dirty="0">
                <a:sym typeface="Wingdings" panose="05000000000000000000" pitchFamily="2" charset="2"/>
              </a:rPr>
              <a:t> </a:t>
            </a:r>
            <a:r>
              <a:rPr lang="en-US" dirty="0" err="1">
                <a:sym typeface="Wingdings" panose="05000000000000000000" pitchFamily="2" charset="2"/>
              </a:rPr>
              <a:t>prijs</a:t>
            </a:r>
            <a:r>
              <a:rPr lang="en-US" dirty="0">
                <a:sym typeface="Wingdings" panose="05000000000000000000" pitchFamily="2" charset="2"/>
              </a:rPr>
              <a:t> </a:t>
            </a:r>
          </a:p>
          <a:p>
            <a:r>
              <a:rPr lang="en-US" dirty="0" err="1">
                <a:sym typeface="Wingdings" panose="05000000000000000000" pitchFamily="2" charset="2"/>
              </a:rPr>
              <a:t>Glas</a:t>
            </a:r>
            <a:r>
              <a:rPr lang="en-US" dirty="0">
                <a:sym typeface="Wingdings" panose="05000000000000000000" pitchFamily="2" charset="2"/>
              </a:rPr>
              <a:t> met </a:t>
            </a:r>
            <a:r>
              <a:rPr lang="en-US" dirty="0" err="1">
                <a:sym typeface="Wingdings" panose="05000000000000000000" pitchFamily="2" charset="2"/>
              </a:rPr>
              <a:t>asbesthoudende</a:t>
            </a:r>
            <a:r>
              <a:rPr lang="en-US" dirty="0">
                <a:sym typeface="Wingdings" panose="05000000000000000000" pitchFamily="2" charset="2"/>
              </a:rPr>
              <a:t> kit </a:t>
            </a:r>
            <a:r>
              <a:rPr lang="en-US" dirty="0" err="1">
                <a:sym typeface="Wingdings" panose="05000000000000000000" pitchFamily="2" charset="2"/>
              </a:rPr>
              <a:t>wordt</a:t>
            </a:r>
            <a:r>
              <a:rPr lang="en-US" dirty="0">
                <a:sym typeface="Wingdings" panose="05000000000000000000" pitchFamily="2" charset="2"/>
              </a:rPr>
              <a:t> </a:t>
            </a:r>
            <a:r>
              <a:rPr lang="en-US" dirty="0" err="1">
                <a:sym typeface="Wingdings" panose="05000000000000000000" pitchFamily="2" charset="2"/>
              </a:rPr>
              <a:t>ingepakt</a:t>
            </a:r>
            <a:r>
              <a:rPr lang="en-US" dirty="0">
                <a:sym typeface="Wingdings" panose="05000000000000000000" pitchFamily="2" charset="2"/>
              </a:rPr>
              <a:t> </a:t>
            </a:r>
            <a:r>
              <a:rPr lang="en-US" dirty="0" err="1">
                <a:sym typeface="Wingdings" panose="05000000000000000000" pitchFamily="2" charset="2"/>
              </a:rPr>
              <a:t>en</a:t>
            </a:r>
            <a:r>
              <a:rPr lang="en-US" dirty="0">
                <a:sym typeface="Wingdings" panose="05000000000000000000" pitchFamily="2" charset="2"/>
              </a:rPr>
              <a:t> </a:t>
            </a:r>
            <a:r>
              <a:rPr lang="en-US" dirty="0" err="1">
                <a:sym typeface="Wingdings" panose="05000000000000000000" pitchFamily="2" charset="2"/>
              </a:rPr>
              <a:t>afgevoerd</a:t>
            </a:r>
            <a:r>
              <a:rPr lang="en-US" dirty="0">
                <a:sym typeface="Wingdings" panose="05000000000000000000" pitchFamily="2" charset="2"/>
              </a:rPr>
              <a:t>. Dat hele </a:t>
            </a:r>
            <a:r>
              <a:rPr lang="en-US" dirty="0" err="1">
                <a:sym typeface="Wingdings" panose="05000000000000000000" pitchFamily="2" charset="2"/>
              </a:rPr>
              <a:t>kozijn</a:t>
            </a:r>
            <a:r>
              <a:rPr lang="en-US" dirty="0">
                <a:sym typeface="Wingdings" panose="05000000000000000000" pitchFamily="2" charset="2"/>
              </a:rPr>
              <a:t> </a:t>
            </a:r>
            <a:r>
              <a:rPr lang="en-US" dirty="0" err="1">
                <a:sym typeface="Wingdings" panose="05000000000000000000" pitchFamily="2" charset="2"/>
              </a:rPr>
              <a:t>inclusief</a:t>
            </a:r>
            <a:r>
              <a:rPr lang="en-US" dirty="0">
                <a:sym typeface="Wingdings" panose="05000000000000000000" pitchFamily="2" charset="2"/>
              </a:rPr>
              <a:t> </a:t>
            </a:r>
            <a:r>
              <a:rPr lang="en-US" dirty="0" err="1">
                <a:sym typeface="Wingdings" panose="05000000000000000000" pitchFamily="2" charset="2"/>
              </a:rPr>
              <a:t>glas</a:t>
            </a:r>
            <a:r>
              <a:rPr lang="en-US" dirty="0">
                <a:sym typeface="Wingdings" panose="05000000000000000000" pitchFamily="2" charset="2"/>
              </a:rPr>
              <a:t> etc. </a:t>
            </a:r>
            <a:r>
              <a:rPr lang="en-US" dirty="0" err="1">
                <a:sym typeface="Wingdings" panose="05000000000000000000" pitchFamily="2" charset="2"/>
              </a:rPr>
              <a:t>wordt</a:t>
            </a:r>
            <a:r>
              <a:rPr lang="en-US" dirty="0">
                <a:sym typeface="Wingdings" panose="05000000000000000000" pitchFamily="2" charset="2"/>
              </a:rPr>
              <a:t> </a:t>
            </a:r>
            <a:r>
              <a:rPr lang="en-US" dirty="0" err="1">
                <a:sym typeface="Wingdings" panose="05000000000000000000" pitchFamily="2" charset="2"/>
              </a:rPr>
              <a:t>begraven</a:t>
            </a:r>
            <a:r>
              <a:rPr lang="en-US" dirty="0">
                <a:sym typeface="Wingdings" panose="05000000000000000000" pitchFamily="2" charset="2"/>
              </a:rPr>
              <a:t>:</a:t>
            </a:r>
          </a:p>
          <a:p>
            <a:r>
              <a:rPr lang="en-US" dirty="0">
                <a:sym typeface="Wingdings" panose="05000000000000000000" pitchFamily="2" charset="2"/>
              </a:rPr>
              <a:t>20% van </a:t>
            </a:r>
            <a:r>
              <a:rPr lang="en-US" dirty="0" err="1">
                <a:sym typeface="Wingdings" panose="05000000000000000000" pitchFamily="2" charset="2"/>
              </a:rPr>
              <a:t>voor</a:t>
            </a:r>
            <a:r>
              <a:rPr lang="en-US" dirty="0">
                <a:sym typeface="Wingdings" panose="05000000000000000000" pitchFamily="2" charset="2"/>
              </a:rPr>
              <a:t> 1990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19B67-2D74-457D-913A-7102412363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is het </a:t>
            </a:r>
            <a:r>
              <a:rPr lang="en-US" dirty="0" err="1"/>
              <a:t>afgeronde</a:t>
            </a:r>
            <a:r>
              <a:rPr lang="en-US" dirty="0"/>
              <a:t> </a:t>
            </a:r>
            <a:r>
              <a:rPr lang="en-US" dirty="0" err="1"/>
              <a:t>deel</a:t>
            </a:r>
            <a:r>
              <a:rPr lang="en-US" dirty="0"/>
              <a:t> van het </a:t>
            </a:r>
            <a:r>
              <a:rPr lang="en-US" dirty="0" err="1"/>
              <a:t>onderzoek</a:t>
            </a:r>
            <a:r>
              <a:rPr lang="en-US" dirty="0"/>
              <a:t> en nu </a:t>
            </a:r>
            <a:r>
              <a:rPr lang="en-US" dirty="0" err="1"/>
              <a:t>gaan</a:t>
            </a:r>
            <a:r>
              <a:rPr lang="en-US" dirty="0"/>
              <a:t> we </a:t>
            </a:r>
            <a:r>
              <a:rPr lang="en-US" dirty="0" err="1"/>
              <a:t>verder</a:t>
            </a:r>
            <a:r>
              <a:rPr lang="en-US" dirty="0"/>
              <a:t> met (</a:t>
            </a:r>
            <a:r>
              <a:rPr lang="en-US" dirty="0" err="1"/>
              <a:t>volgende</a:t>
            </a:r>
            <a:r>
              <a:rPr lang="en-US" dirty="0"/>
              <a:t> slide)</a:t>
            </a:r>
            <a:endParaRPr lang="nl-NL" dirty="0"/>
          </a:p>
        </p:txBody>
      </p:sp>
      <p:sp>
        <p:nvSpPr>
          <p:cNvPr id="4" name="Slide Number Placeholder 3"/>
          <p:cNvSpPr>
            <a:spLocks noGrp="1"/>
          </p:cNvSpPr>
          <p:nvPr>
            <p:ph type="sldNum" sz="quarter" idx="5"/>
          </p:nvPr>
        </p:nvSpPr>
        <p:spPr/>
        <p:txBody>
          <a:bodyPr/>
          <a:lstStyle/>
          <a:p>
            <a:fld id="{01E19B67-2D74-457D-913A-710241236360}" type="slidenum">
              <a:rPr lang="nl-NL" smtClean="0"/>
              <a:t>16</a:t>
            </a:fld>
            <a:endParaRPr lang="nl-NL"/>
          </a:p>
        </p:txBody>
      </p:sp>
    </p:spTree>
    <p:extLst>
      <p:ext uri="{BB962C8B-B14F-4D97-AF65-F5344CB8AC3E}">
        <p14:creationId xmlns:p14="http://schemas.microsoft.com/office/powerpoint/2010/main" val="316123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Harden en </a:t>
            </a:r>
            <a:r>
              <a:rPr lang="en-US" dirty="0" err="1"/>
              <a:t>lamineren</a:t>
            </a:r>
            <a:r>
              <a:rPr lang="en-US" dirty="0"/>
              <a:t> van oud </a:t>
            </a:r>
            <a:r>
              <a:rPr lang="en-US" dirty="0" err="1"/>
              <a:t>glas</a:t>
            </a:r>
            <a:r>
              <a:rPr lang="en-US" dirty="0"/>
              <a:t>, en </a:t>
            </a:r>
            <a:r>
              <a:rPr lang="en-US" dirty="0" err="1"/>
              <a:t>hergebruik</a:t>
            </a:r>
            <a:r>
              <a:rPr lang="en-US" dirty="0"/>
              <a:t> van oud </a:t>
            </a:r>
            <a:r>
              <a:rPr lang="en-US" dirty="0" err="1"/>
              <a:t>gecoat</a:t>
            </a:r>
            <a:r>
              <a:rPr lang="en-US" dirty="0"/>
              <a:t> </a:t>
            </a:r>
            <a:r>
              <a:rPr lang="en-US" dirty="0" err="1"/>
              <a:t>glas</a:t>
            </a:r>
            <a:r>
              <a:rPr lang="en-US" dirty="0"/>
              <a:t>.</a:t>
            </a:r>
            <a:endParaRPr lang="nl-NL" dirty="0"/>
          </a:p>
        </p:txBody>
      </p:sp>
      <p:sp>
        <p:nvSpPr>
          <p:cNvPr id="4" name="Slide Number Placeholder 3"/>
          <p:cNvSpPr>
            <a:spLocks noGrp="1"/>
          </p:cNvSpPr>
          <p:nvPr>
            <p:ph type="sldNum" sz="quarter" idx="5"/>
          </p:nvPr>
        </p:nvSpPr>
        <p:spPr/>
        <p:txBody>
          <a:bodyPr/>
          <a:lstStyle/>
          <a:p>
            <a:fld id="{01E19B67-2D74-457D-913A-710241236360}" type="slidenum">
              <a:rPr lang="nl-NL" smtClean="0"/>
              <a:t>17</a:t>
            </a:fld>
            <a:endParaRPr lang="nl-NL"/>
          </a:p>
        </p:txBody>
      </p:sp>
    </p:spTree>
    <p:extLst>
      <p:ext uri="{BB962C8B-B14F-4D97-AF65-F5344CB8AC3E}">
        <p14:creationId xmlns:p14="http://schemas.microsoft.com/office/powerpoint/2010/main" val="499505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harden van </a:t>
            </a:r>
            <a:r>
              <a:rPr lang="en-US" dirty="0" err="1"/>
              <a:t>glas</a:t>
            </a:r>
            <a:r>
              <a:rPr lang="en-US" dirty="0"/>
              <a:t> </a:t>
            </a:r>
            <a:r>
              <a:rPr lang="en-US" dirty="0" err="1"/>
              <a:t>gebeurt</a:t>
            </a:r>
            <a:r>
              <a:rPr lang="en-US" dirty="0"/>
              <a:t> door het </a:t>
            </a:r>
            <a:r>
              <a:rPr lang="en-US" dirty="0" err="1"/>
              <a:t>glas</a:t>
            </a:r>
            <a:r>
              <a:rPr lang="en-US" dirty="0"/>
              <a:t> op te </a:t>
            </a:r>
            <a:r>
              <a:rPr lang="en-US" dirty="0" err="1"/>
              <a:t>warmen</a:t>
            </a:r>
            <a:r>
              <a:rPr lang="en-US" dirty="0"/>
              <a:t> en dan de </a:t>
            </a:r>
            <a:r>
              <a:rPr lang="en-US" dirty="0" err="1"/>
              <a:t>buitenzijde</a:t>
            </a:r>
            <a:r>
              <a:rPr lang="en-US" dirty="0"/>
              <a:t> </a:t>
            </a:r>
            <a:r>
              <a:rPr lang="en-US" dirty="0" err="1"/>
              <a:t>versneld</a:t>
            </a:r>
            <a:r>
              <a:rPr lang="en-US" dirty="0"/>
              <a:t> </a:t>
            </a:r>
            <a:r>
              <a:rPr lang="en-US" dirty="0" err="1"/>
              <a:t>af</a:t>
            </a:r>
            <a:r>
              <a:rPr lang="en-US" dirty="0"/>
              <a:t> te </a:t>
            </a:r>
            <a:r>
              <a:rPr lang="en-US" dirty="0" err="1"/>
              <a:t>koelen</a:t>
            </a:r>
            <a:r>
              <a:rPr lang="en-US" dirty="0"/>
              <a:t>. De </a:t>
            </a:r>
            <a:r>
              <a:rPr lang="en-US" dirty="0" err="1"/>
              <a:t>binnenzijde</a:t>
            </a:r>
            <a:r>
              <a:rPr lang="en-US" dirty="0"/>
              <a:t> </a:t>
            </a:r>
            <a:r>
              <a:rPr lang="en-US" dirty="0" err="1"/>
              <a:t>blijft</a:t>
            </a:r>
            <a:r>
              <a:rPr lang="en-US" dirty="0"/>
              <a:t> dan warmer </a:t>
            </a:r>
            <a:r>
              <a:rPr lang="en-US" dirty="0" err="1"/>
              <a:t>waardoor</a:t>
            </a:r>
            <a:r>
              <a:rPr lang="en-US" dirty="0"/>
              <a:t> spanning in het </a:t>
            </a:r>
            <a:r>
              <a:rPr lang="en-US" dirty="0" err="1"/>
              <a:t>glas</a:t>
            </a:r>
            <a:r>
              <a:rPr lang="en-US" dirty="0"/>
              <a:t> </a:t>
            </a:r>
            <a:r>
              <a:rPr lang="en-US" dirty="0" err="1"/>
              <a:t>ontstaat</a:t>
            </a:r>
            <a:r>
              <a:rPr lang="en-US" dirty="0"/>
              <a:t>.</a:t>
            </a:r>
            <a:endParaRPr lang="nl-NL" dirty="0"/>
          </a:p>
        </p:txBody>
      </p:sp>
      <p:sp>
        <p:nvSpPr>
          <p:cNvPr id="4" name="Slide Number Placeholder 3"/>
          <p:cNvSpPr>
            <a:spLocks noGrp="1"/>
          </p:cNvSpPr>
          <p:nvPr>
            <p:ph type="sldNum" sz="quarter" idx="5"/>
          </p:nvPr>
        </p:nvSpPr>
        <p:spPr/>
        <p:txBody>
          <a:bodyPr/>
          <a:lstStyle/>
          <a:p>
            <a:fld id="{01E19B67-2D74-457D-913A-710241236360}" type="slidenum">
              <a:rPr lang="nl-NL" smtClean="0"/>
              <a:t>18</a:t>
            </a:fld>
            <a:endParaRPr lang="nl-NL"/>
          </a:p>
        </p:txBody>
      </p:sp>
    </p:spTree>
    <p:extLst>
      <p:ext uri="{BB962C8B-B14F-4D97-AF65-F5344CB8AC3E}">
        <p14:creationId xmlns:p14="http://schemas.microsoft.com/office/powerpoint/2010/main" val="1304901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Lamineren</a:t>
            </a:r>
            <a:r>
              <a:rPr lang="en-US" dirty="0"/>
              <a:t> </a:t>
            </a:r>
            <a:r>
              <a:rPr lang="en-US" dirty="0" err="1"/>
              <a:t>gebeurt</a:t>
            </a:r>
            <a:r>
              <a:rPr lang="en-US" dirty="0"/>
              <a:t> door het </a:t>
            </a:r>
            <a:r>
              <a:rPr lang="en-US" dirty="0" err="1"/>
              <a:t>glas</a:t>
            </a:r>
            <a:r>
              <a:rPr lang="en-US" dirty="0"/>
              <a:t> met folie </a:t>
            </a:r>
            <a:r>
              <a:rPr lang="en-US" dirty="0" err="1"/>
              <a:t>aan</a:t>
            </a:r>
            <a:r>
              <a:rPr lang="en-US" dirty="0"/>
              <a:t> </a:t>
            </a:r>
            <a:r>
              <a:rPr lang="en-US" dirty="0" err="1"/>
              <a:t>elkaar</a:t>
            </a:r>
            <a:r>
              <a:rPr lang="en-US" dirty="0"/>
              <a:t> te </a:t>
            </a:r>
            <a:r>
              <a:rPr lang="en-US" dirty="0" err="1"/>
              <a:t>plakken</a:t>
            </a:r>
            <a:r>
              <a:rPr lang="en-US" dirty="0"/>
              <a:t>, </a:t>
            </a:r>
            <a:r>
              <a:rPr lang="en-US" dirty="0" err="1"/>
              <a:t>zodat</a:t>
            </a:r>
            <a:r>
              <a:rPr lang="en-US" dirty="0"/>
              <a:t> het </a:t>
            </a:r>
            <a:r>
              <a:rPr lang="en-US" dirty="0" err="1"/>
              <a:t>niet</a:t>
            </a:r>
            <a:r>
              <a:rPr lang="en-US" dirty="0"/>
              <a:t> </a:t>
            </a:r>
            <a:r>
              <a:rPr lang="en-US" dirty="0" err="1"/>
              <a:t>versplinterd</a:t>
            </a:r>
            <a:r>
              <a:rPr lang="en-US" dirty="0"/>
              <a:t> </a:t>
            </a:r>
            <a:r>
              <a:rPr lang="en-US" dirty="0" err="1"/>
              <a:t>bij</a:t>
            </a:r>
            <a:r>
              <a:rPr lang="en-US" dirty="0"/>
              <a:t> </a:t>
            </a:r>
            <a:r>
              <a:rPr lang="en-US" dirty="0" err="1"/>
              <a:t>breuk</a:t>
            </a:r>
            <a:r>
              <a:rPr lang="en-US" dirty="0"/>
              <a:t>.</a:t>
            </a:r>
            <a:endParaRPr lang="nl-NL" dirty="0"/>
          </a:p>
        </p:txBody>
      </p:sp>
      <p:sp>
        <p:nvSpPr>
          <p:cNvPr id="4" name="Slide Number Placeholder 3"/>
          <p:cNvSpPr>
            <a:spLocks noGrp="1"/>
          </p:cNvSpPr>
          <p:nvPr>
            <p:ph type="sldNum" sz="quarter" idx="5"/>
          </p:nvPr>
        </p:nvSpPr>
        <p:spPr/>
        <p:txBody>
          <a:bodyPr/>
          <a:lstStyle/>
          <a:p>
            <a:fld id="{01E19B67-2D74-457D-913A-710241236360}" type="slidenum">
              <a:rPr lang="nl-NL" smtClean="0"/>
              <a:t>19</a:t>
            </a:fld>
            <a:endParaRPr lang="nl-NL"/>
          </a:p>
        </p:txBody>
      </p:sp>
    </p:spTree>
    <p:extLst>
      <p:ext uri="{BB962C8B-B14F-4D97-AF65-F5344CB8AC3E}">
        <p14:creationId xmlns:p14="http://schemas.microsoft.com/office/powerpoint/2010/main" val="304230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a:t>
            </a:fld>
            <a:endParaRPr lang="nl-NL"/>
          </a:p>
        </p:txBody>
      </p:sp>
    </p:spTree>
    <p:extLst>
      <p:ext uri="{BB962C8B-B14F-4D97-AF65-F5344CB8AC3E}">
        <p14:creationId xmlns:p14="http://schemas.microsoft.com/office/powerpoint/2010/main" val="1037976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21</a:t>
            </a:fld>
            <a:endParaRPr lang="nl-NL"/>
          </a:p>
        </p:txBody>
      </p:sp>
    </p:spTree>
    <p:extLst>
      <p:ext uri="{BB962C8B-B14F-4D97-AF65-F5344CB8AC3E}">
        <p14:creationId xmlns:p14="http://schemas.microsoft.com/office/powerpoint/2010/main" val="1140903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7500" lnSpcReduction="20000"/>
          </a:bodyPr>
          <a:lstStyle/>
          <a:p>
            <a:pPr>
              <a:lnSpc>
                <a:spcPct val="120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Serious game Building for all futures: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toekomstscenario’s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20000"/>
              </a:lnSpc>
              <a:buFont typeface="Calibri Light" panose="020F0302020204030204" pitchFamily="34" charset="0"/>
              <a:buChar char="-"/>
            </a:pP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Sterke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vergrijzing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20000"/>
              </a:lnSpc>
              <a:buFont typeface="Calibri Light" panose="020F030202020403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Enorme bevolkingsgroei, onder andere door migratie;</a:t>
            </a:r>
          </a:p>
          <a:p>
            <a:pPr marL="342900" lvl="0" indent="-342900">
              <a:lnSpc>
                <a:spcPct val="120000"/>
              </a:lnSpc>
              <a:spcAft>
                <a:spcPts val="800"/>
              </a:spcAft>
              <a:buFont typeface="Calibri Light" panose="020F030202020403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Bevolkingskrimp, bijvoorbeeld door een volgende pandemie, en behoefte aan andere functies.</a:t>
            </a:r>
          </a:p>
          <a:p>
            <a:pPr>
              <a:lnSpc>
                <a:spcPct val="120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20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Niet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overdimensioneren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maar ontwerpen op aanpasbaarheid.</a:t>
            </a:r>
          </a:p>
          <a:p>
            <a:pPr>
              <a:lnSpc>
                <a:spcPct val="120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20000"/>
              </a:lnSpc>
              <a:spcAft>
                <a:spcPts val="800"/>
              </a:spcAft>
            </a:pPr>
            <a:r>
              <a:rPr lang="nl-NL" sz="1800" kern="100" dirty="0">
                <a:effectLst/>
                <a:latin typeface="Calibri" panose="020F0502020204030204" pitchFamily="34" charset="0"/>
                <a:ea typeface="Aptos" panose="020B0004020202020204" pitchFamily="34" charset="0"/>
                <a:cs typeface="Times New Roman" panose="02020603050405020304" pitchFamily="18" charset="0"/>
              </a:rPr>
              <a:t>Alle facetten van ons woongebouwen (plattegronden, doorsneden, gevels en constructie) moeten ergens in de toekomst als de functionele vraag verandert op een relatief eenvoudige wijze aangepast kunnen worden.</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20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Daarnaast: </a:t>
            </a:r>
          </a:p>
          <a:p>
            <a:pPr marL="342900" lvl="0" indent="-342900">
              <a:lnSpc>
                <a:spcPct val="120000"/>
              </a:lnSpc>
              <a:buFont typeface="Calibri Light" panose="020F030202020403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Gebouwen moeten gekoesterd worden;</a:t>
            </a:r>
          </a:p>
          <a:p>
            <a:pPr marL="342900" lvl="0" indent="-342900">
              <a:lnSpc>
                <a:spcPct val="120000"/>
              </a:lnSpc>
              <a:buFont typeface="Calibri Light" panose="020F030202020403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De gebouwen moeten sociale inclusie versterken;</a:t>
            </a:r>
          </a:p>
          <a:p>
            <a:pPr marL="342900" lvl="0" indent="-342900">
              <a:lnSpc>
                <a:spcPct val="120000"/>
              </a:lnSpc>
              <a:buFont typeface="Calibri Light" panose="020F0302020204030204" pitchFamily="34" charset="0"/>
              <a:buChar char="-"/>
            </a:pPr>
            <a:r>
              <a:rPr lang="nl-NL" sz="1800" kern="100" dirty="0">
                <a:effectLst/>
                <a:latin typeface="Calibri" panose="020F0502020204030204" pitchFamily="34" charset="0"/>
                <a:ea typeface="Aptos" panose="020B0004020202020204" pitchFamily="34" charset="0"/>
                <a:cs typeface="Times New Roman" panose="02020603050405020304" pitchFamily="18" charset="0"/>
              </a:rPr>
              <a:t>niet alleen rekening houden met architectonische en (gebruiks-) technische, maar ook financiële en milieutechnische randvoorwaarden;</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20000"/>
              </a:lnSpc>
              <a:spcAft>
                <a:spcPts val="800"/>
              </a:spcAft>
              <a:buFont typeface="Calibri Light" panose="020F0302020204030204" pitchFamily="34" charset="0"/>
              <a:buChar char="-"/>
            </a:pPr>
            <a:r>
              <a:rPr lang="nl-NL" sz="1800" kern="100" dirty="0">
                <a:effectLst/>
                <a:latin typeface="Calibri" panose="020F0502020204030204" pitchFamily="34" charset="0"/>
                <a:ea typeface="Aptos" panose="020B0004020202020204" pitchFamily="34" charset="0"/>
                <a:cs typeface="Times New Roman" panose="02020603050405020304" pitchFamily="18" charset="0"/>
              </a:rPr>
              <a:t>Beheer van deze gebouwen.</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22</a:t>
            </a:fld>
            <a:endParaRPr lang="nl-NL"/>
          </a:p>
        </p:txBody>
      </p:sp>
    </p:spTree>
    <p:extLst>
      <p:ext uri="{BB962C8B-B14F-4D97-AF65-F5344CB8AC3E}">
        <p14:creationId xmlns:p14="http://schemas.microsoft.com/office/powerpoint/2010/main" val="369082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24</a:t>
            </a:fld>
            <a:endParaRPr lang="nl-NL"/>
          </a:p>
        </p:txBody>
      </p:sp>
    </p:spTree>
    <p:extLst>
      <p:ext uri="{BB962C8B-B14F-4D97-AF65-F5344CB8AC3E}">
        <p14:creationId xmlns:p14="http://schemas.microsoft.com/office/powerpoint/2010/main" val="3209073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Hout is op dit moment het meest toegepaste biobased bouwmateriaal. In 2019 bedroeg hout 7% van het totale volumeaandeel bouwmaterialen, sindsdien neemt dat percentage door nieuwe ambities toe (onder andere in de Green Deal Convenant Houtbouw) [6,7]. Maar met hout alleen redden we het niet. Ten eerste hebben bomen een lange groeitijd waardoor ze niet snel hernieuwbaar zijn en ten tweede is het Nederlandse landschap niet erg geschikt om op grote schaal hout te produceren. De bossen van Staatsbosbeheer leveren nu bijvoorbeeld slechts 10% van het hout dat we in Nederland gebruiken, de overige 90% wordt uit het buitenland geïmporteerd [8]. Zelfs als we meer bomen zouden planten zouden we daarmee niet NU een grote volume hout kunnen genereren maar pas over tientallen jaren. Om de transitie naar biobased bouwen te versnellen zullen we ook naar andere materialen moeten kijken.</a:t>
            </a:r>
          </a:p>
          <a:p>
            <a:endParaRPr lang="nl-NL" sz="800" dirty="0"/>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25</a:t>
            </a:fld>
            <a:endParaRPr lang="nl-NL"/>
          </a:p>
        </p:txBody>
      </p:sp>
    </p:spTree>
    <p:extLst>
      <p:ext uri="{BB962C8B-B14F-4D97-AF65-F5344CB8AC3E}">
        <p14:creationId xmlns:p14="http://schemas.microsoft.com/office/powerpoint/2010/main" val="2448660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dirty="0"/>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26</a:t>
            </a:fld>
            <a:endParaRPr lang="nl-NL"/>
          </a:p>
        </p:txBody>
      </p:sp>
    </p:spTree>
    <p:extLst>
      <p:ext uri="{BB962C8B-B14F-4D97-AF65-F5344CB8AC3E}">
        <p14:creationId xmlns:p14="http://schemas.microsoft.com/office/powerpoint/2010/main" val="73856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t>Koppelkansen: we hebben te maken met veel maatschappelijke opgaven en kunnen door slim te koppelen aan meerdere transities en/of uitdagingen bijdragen.</a:t>
            </a:r>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27</a:t>
            </a:fld>
            <a:endParaRPr lang="nl-NL"/>
          </a:p>
        </p:txBody>
      </p:sp>
    </p:spTree>
    <p:extLst>
      <p:ext uri="{BB962C8B-B14F-4D97-AF65-F5344CB8AC3E}">
        <p14:creationId xmlns:p14="http://schemas.microsoft.com/office/powerpoint/2010/main" val="288017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28</a:t>
            </a:fld>
            <a:endParaRPr lang="nl-NL"/>
          </a:p>
        </p:txBody>
      </p:sp>
    </p:spTree>
    <p:extLst>
      <p:ext uri="{BB962C8B-B14F-4D97-AF65-F5344CB8AC3E}">
        <p14:creationId xmlns:p14="http://schemas.microsoft.com/office/powerpoint/2010/main" val="3008123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29</a:t>
            </a:fld>
            <a:endParaRPr lang="nl-NL"/>
          </a:p>
        </p:txBody>
      </p:sp>
    </p:spTree>
    <p:extLst>
      <p:ext uri="{BB962C8B-B14F-4D97-AF65-F5344CB8AC3E}">
        <p14:creationId xmlns:p14="http://schemas.microsoft.com/office/powerpoint/2010/main" val="1300631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30</a:t>
            </a:fld>
            <a:endParaRPr lang="nl-NL"/>
          </a:p>
        </p:txBody>
      </p:sp>
    </p:spTree>
    <p:extLst>
      <p:ext uri="{BB962C8B-B14F-4D97-AF65-F5344CB8AC3E}">
        <p14:creationId xmlns:p14="http://schemas.microsoft.com/office/powerpoint/2010/main" val="2166578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31</a:t>
            </a:fld>
            <a:endParaRPr lang="nl-NL"/>
          </a:p>
        </p:txBody>
      </p:sp>
    </p:spTree>
    <p:extLst>
      <p:ext uri="{BB962C8B-B14F-4D97-AF65-F5344CB8AC3E}">
        <p14:creationId xmlns:p14="http://schemas.microsoft.com/office/powerpoint/2010/main" val="413016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t>Daarin zien we een verschuiving van het gebruik van voornamelijk biomassa in het begin van de 20e eeuw naar voornamelijk mineralen aan het einde van de 20e eeuw.</a:t>
            </a:r>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3</a:t>
            </a:fld>
            <a:endParaRPr lang="nl-NL"/>
          </a:p>
        </p:txBody>
      </p:sp>
    </p:spTree>
    <p:extLst>
      <p:ext uri="{BB962C8B-B14F-4D97-AF65-F5344CB8AC3E}">
        <p14:creationId xmlns:p14="http://schemas.microsoft.com/office/powerpoint/2010/main" val="3214989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32</a:t>
            </a:fld>
            <a:endParaRPr lang="nl-NL"/>
          </a:p>
        </p:txBody>
      </p:sp>
    </p:spTree>
    <p:extLst>
      <p:ext uri="{BB962C8B-B14F-4D97-AF65-F5344CB8AC3E}">
        <p14:creationId xmlns:p14="http://schemas.microsoft.com/office/powerpoint/2010/main" val="2755447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33</a:t>
            </a:fld>
            <a:endParaRPr lang="nl-NL"/>
          </a:p>
        </p:txBody>
      </p:sp>
    </p:spTree>
    <p:extLst>
      <p:ext uri="{BB962C8B-B14F-4D97-AF65-F5344CB8AC3E}">
        <p14:creationId xmlns:p14="http://schemas.microsoft.com/office/powerpoint/2010/main" val="1770124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34</a:t>
            </a:fld>
            <a:endParaRPr lang="nl-NL"/>
          </a:p>
        </p:txBody>
      </p:sp>
    </p:spTree>
    <p:extLst>
      <p:ext uri="{BB962C8B-B14F-4D97-AF65-F5344CB8AC3E}">
        <p14:creationId xmlns:p14="http://schemas.microsoft.com/office/powerpoint/2010/main" val="336983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0000" lnSpcReduction="20000"/>
          </a:bodyPr>
          <a:lstStyle/>
          <a:p>
            <a:pPr algn="just" rtl="0" fontAlgn="base"/>
            <a:r>
              <a:rPr lang="nl-NL" sz="1800" b="1" i="0" u="none" strike="noStrike" dirty="0">
                <a:solidFill>
                  <a:srgbClr val="FFFFFF"/>
                </a:solidFill>
                <a:effectLst/>
                <a:latin typeface="TT Norms Bold"/>
              </a:rPr>
              <a:t>Inleiding</a:t>
            </a:r>
            <a:r>
              <a:rPr lang="nl-NL" sz="1800" b="0" i="0" dirty="0">
                <a:solidFill>
                  <a:srgbClr val="000000"/>
                </a:solidFill>
                <a:effectLst/>
                <a:latin typeface="TT Norms Bold"/>
              </a:rPr>
              <a:t>​</a:t>
            </a:r>
            <a:endParaRPr lang="nl-NL" sz="2800" b="0" i="0" dirty="0">
              <a:solidFill>
                <a:srgbClr val="000000"/>
              </a:solidFill>
              <a:effectLst/>
              <a:latin typeface="Arial" panose="020B0604020202020204" pitchFamily="34" charset="0"/>
            </a:endParaRPr>
          </a:p>
          <a:p>
            <a:pPr algn="l" rtl="0" fontAlgn="base"/>
            <a:r>
              <a:rPr lang="en-US" sz="1800" b="1" i="0" u="none" strike="noStrike" dirty="0">
                <a:solidFill>
                  <a:srgbClr val="FFFFFF"/>
                </a:solidFill>
                <a:effectLst/>
                <a:latin typeface="TT Norms Bold"/>
              </a:rPr>
              <a:t>Natuurinclusieve </a:t>
            </a:r>
            <a:r>
              <a:rPr lang="nl-NL" sz="1800" b="1" i="0" u="none" strike="noStrike" dirty="0">
                <a:solidFill>
                  <a:srgbClr val="FFFFFF"/>
                </a:solidFill>
                <a:effectLst/>
                <a:latin typeface="TT Norms Bold"/>
              </a:rPr>
              <a:t>gebiedsontwikkeling</a:t>
            </a:r>
            <a:r>
              <a:rPr lang="en-US" sz="1800" b="1" i="0" u="none" strike="noStrike" dirty="0">
                <a:solidFill>
                  <a:srgbClr val="FFFFFF"/>
                </a:solidFill>
                <a:effectLst/>
                <a:latin typeface="TT Norms Bold"/>
              </a:rPr>
              <a:t> kan </a:t>
            </a:r>
            <a:r>
              <a:rPr lang="en-US" sz="1800" b="1" i="0" u="none" strike="noStrike" dirty="0" err="1">
                <a:solidFill>
                  <a:srgbClr val="FFFFFF"/>
                </a:solidFill>
                <a:effectLst/>
                <a:latin typeface="TT Norms Bold"/>
              </a:rPr>
              <a:t>worden</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bevorderd</a:t>
            </a:r>
            <a:r>
              <a:rPr lang="en-US" sz="1800" b="1" i="0" u="none" strike="noStrike" dirty="0">
                <a:solidFill>
                  <a:srgbClr val="FFFFFF"/>
                </a:solidFill>
                <a:effectLst/>
                <a:latin typeface="TT Norms Bold"/>
              </a:rPr>
              <a:t> door het </a:t>
            </a:r>
            <a:r>
              <a:rPr lang="en-US" sz="1800" b="1" i="0" u="none" strike="noStrike" dirty="0" err="1">
                <a:solidFill>
                  <a:srgbClr val="FFFFFF"/>
                </a:solidFill>
                <a:effectLst/>
                <a:latin typeface="TT Norms Bold"/>
              </a:rPr>
              <a:t>toepassen</a:t>
            </a:r>
            <a:r>
              <a:rPr lang="en-US" sz="1800" b="1" i="0" u="none" strike="noStrike" dirty="0">
                <a:solidFill>
                  <a:srgbClr val="FFFFFF"/>
                </a:solidFill>
                <a:effectLst/>
                <a:latin typeface="TT Norms Bold"/>
              </a:rPr>
              <a:t> van biobased </a:t>
            </a:r>
            <a:r>
              <a:rPr lang="en-US" sz="1800" b="1" i="0" u="none" strike="noStrike" dirty="0" err="1">
                <a:solidFill>
                  <a:srgbClr val="FFFFFF"/>
                </a:solidFill>
                <a:effectLst/>
                <a:latin typeface="TT Norms Bold"/>
              </a:rPr>
              <a:t>bouwmaterialen</a:t>
            </a:r>
            <a:r>
              <a:rPr lang="en-US" sz="1800" b="1" i="0" u="none" strike="noStrike" dirty="0">
                <a:solidFill>
                  <a:srgbClr val="FFFFFF"/>
                </a:solidFill>
                <a:effectLst/>
                <a:latin typeface="TT Norms Bold"/>
              </a:rPr>
              <a:t>. Biobased </a:t>
            </a:r>
            <a:r>
              <a:rPr lang="en-US" sz="1800" b="1" i="0" u="none" strike="noStrike" dirty="0" err="1">
                <a:solidFill>
                  <a:srgbClr val="FFFFFF"/>
                </a:solidFill>
                <a:effectLst/>
                <a:latin typeface="TT Norms Bold"/>
              </a:rPr>
              <a:t>bouwen</a:t>
            </a:r>
            <a:r>
              <a:rPr lang="en-US" sz="1800" b="1" i="0" u="none" strike="noStrike" dirty="0">
                <a:solidFill>
                  <a:srgbClr val="FFFFFF"/>
                </a:solidFill>
                <a:effectLst/>
                <a:latin typeface="TT Norms Bold"/>
              </a:rPr>
              <a:t> kan </a:t>
            </a:r>
            <a:r>
              <a:rPr lang="en-US" sz="1800" b="1" i="0" u="none" strike="noStrike" dirty="0" err="1">
                <a:solidFill>
                  <a:srgbClr val="FFFFFF"/>
                </a:solidFill>
                <a:effectLst/>
                <a:latin typeface="TT Norms Bold"/>
              </a:rPr>
              <a:t>daarnaast</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bijdragen</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aan</a:t>
            </a:r>
            <a:r>
              <a:rPr lang="en-US" sz="1800" b="1" i="0" u="none" strike="noStrike" dirty="0">
                <a:solidFill>
                  <a:srgbClr val="FFFFFF"/>
                </a:solidFill>
                <a:effectLst/>
                <a:latin typeface="TT Norms Bold"/>
              </a:rPr>
              <a:t> de </a:t>
            </a:r>
            <a:r>
              <a:rPr lang="en-US" sz="1800" b="1" i="0" u="none" strike="noStrike" dirty="0" err="1">
                <a:solidFill>
                  <a:srgbClr val="FFFFFF"/>
                </a:solidFill>
                <a:effectLst/>
                <a:latin typeface="TT Norms Bold"/>
              </a:rPr>
              <a:t>energietransitie</a:t>
            </a:r>
            <a:r>
              <a:rPr lang="en-US" sz="1800" b="1" i="0" u="none" strike="noStrike" dirty="0">
                <a:solidFill>
                  <a:srgbClr val="FFFFFF"/>
                </a:solidFill>
                <a:effectLst/>
                <a:latin typeface="TT Norms Bold"/>
              </a:rPr>
              <a:t> door </a:t>
            </a:r>
            <a:r>
              <a:rPr lang="en-US" sz="1800" b="1" i="0" u="none" strike="noStrike" dirty="0" err="1">
                <a:solidFill>
                  <a:srgbClr val="FFFFFF"/>
                </a:solidFill>
                <a:effectLst/>
                <a:latin typeface="TT Norms Bold"/>
              </a:rPr>
              <a:t>tweeledige</a:t>
            </a:r>
            <a:r>
              <a:rPr lang="en-US" sz="1800" b="1" i="0" u="none" strike="noStrike" dirty="0">
                <a:solidFill>
                  <a:srgbClr val="FFFFFF"/>
                </a:solidFill>
                <a:effectLst/>
                <a:latin typeface="TT Norms Bold"/>
              </a:rPr>
              <a:t> CO2-reductie-(</a:t>
            </a:r>
            <a:r>
              <a:rPr lang="en-US" sz="1800" b="1" i="0" u="none" strike="noStrike" dirty="0" err="1">
                <a:solidFill>
                  <a:srgbClr val="FFFFFF"/>
                </a:solidFill>
                <a:effectLst/>
                <a:latin typeface="TT Norms Bold"/>
              </a:rPr>
              <a:t>toepassing</a:t>
            </a:r>
            <a:r>
              <a:rPr lang="en-US" sz="1800" b="1" i="0" u="none" strike="noStrike" dirty="0">
                <a:solidFill>
                  <a:srgbClr val="FFFFFF"/>
                </a:solidFill>
                <a:effectLst/>
                <a:latin typeface="TT Norms Bold"/>
              </a:rPr>
              <a:t> van minder CO2-intensieve </a:t>
            </a:r>
            <a:r>
              <a:rPr lang="en-US" sz="1800" b="1" i="0" u="none" strike="noStrike" dirty="0" err="1">
                <a:solidFill>
                  <a:srgbClr val="FFFFFF"/>
                </a:solidFill>
                <a:effectLst/>
                <a:latin typeface="TT Norms Bold"/>
              </a:rPr>
              <a:t>materialen</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en</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vastlegging</a:t>
            </a:r>
            <a:r>
              <a:rPr lang="en-US" sz="1800" b="1" i="0" u="none" strike="noStrike" dirty="0">
                <a:solidFill>
                  <a:srgbClr val="FFFFFF"/>
                </a:solidFill>
                <a:effectLst/>
                <a:latin typeface="TT Norms Bold"/>
              </a:rPr>
              <a:t> CO2 in </a:t>
            </a:r>
            <a:r>
              <a:rPr lang="en-US" sz="1800" b="1" i="0" u="none" strike="noStrike" dirty="0" err="1">
                <a:solidFill>
                  <a:srgbClr val="FFFFFF"/>
                </a:solidFill>
                <a:effectLst/>
                <a:latin typeface="TT Norms Bold"/>
              </a:rPr>
              <a:t>materialen</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en</a:t>
            </a:r>
            <a:r>
              <a:rPr lang="en-US" sz="1800" b="1" i="0" u="none" strike="noStrike" dirty="0">
                <a:solidFill>
                  <a:srgbClr val="FFFFFF"/>
                </a:solidFill>
                <a:effectLst/>
                <a:latin typeface="TT Norms Bold"/>
              </a:rPr>
              <a:t> de </a:t>
            </a:r>
            <a:r>
              <a:rPr lang="en-US" sz="1800" b="1" i="0" u="none" strike="noStrike" dirty="0" err="1">
                <a:solidFill>
                  <a:srgbClr val="FFFFFF"/>
                </a:solidFill>
                <a:effectLst/>
                <a:latin typeface="TT Norms Bold"/>
              </a:rPr>
              <a:t>circulaire</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transitie</a:t>
            </a:r>
            <a:r>
              <a:rPr lang="en-US" sz="1800" b="1" i="0" u="none" strike="noStrike" dirty="0">
                <a:solidFill>
                  <a:srgbClr val="FFFFFF"/>
                </a:solidFill>
                <a:effectLst/>
                <a:latin typeface="TT Norms Bold"/>
              </a:rPr>
              <a:t> door het </a:t>
            </a:r>
            <a:r>
              <a:rPr lang="en-US" sz="1800" b="1" i="0" u="none" strike="noStrike" dirty="0" err="1">
                <a:solidFill>
                  <a:srgbClr val="FFFFFF"/>
                </a:solidFill>
                <a:effectLst/>
                <a:latin typeface="TT Norms Bold"/>
              </a:rPr>
              <a:t>reduceren</a:t>
            </a:r>
            <a:r>
              <a:rPr lang="en-US" sz="1800" b="1" i="0" u="none" strike="noStrike" dirty="0">
                <a:solidFill>
                  <a:srgbClr val="FFFFFF"/>
                </a:solidFill>
                <a:effectLst/>
                <a:latin typeface="TT Norms Bold"/>
              </a:rPr>
              <a:t> van de </a:t>
            </a:r>
            <a:r>
              <a:rPr lang="en-US" sz="1800" b="1" i="0" u="none" strike="noStrike" dirty="0" err="1">
                <a:solidFill>
                  <a:srgbClr val="FFFFFF"/>
                </a:solidFill>
                <a:effectLst/>
                <a:latin typeface="TT Norms Bold"/>
              </a:rPr>
              <a:t>vraag</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naar</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primaire</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abiotische</a:t>
            </a:r>
            <a:r>
              <a:rPr lang="en-US" sz="1800" b="1" i="0" u="none" strike="noStrike" dirty="0">
                <a:solidFill>
                  <a:srgbClr val="FFFFFF"/>
                </a:solidFill>
                <a:effectLst/>
                <a:latin typeface="TT Norms Bold"/>
              </a:rPr>
              <a:t> </a:t>
            </a:r>
            <a:r>
              <a:rPr lang="en-US" sz="1800" b="1" i="0" u="none" strike="noStrike" dirty="0" err="1">
                <a:solidFill>
                  <a:srgbClr val="FFFFFF"/>
                </a:solidFill>
                <a:effectLst/>
                <a:latin typeface="TT Norms Bold"/>
              </a:rPr>
              <a:t>grondstoffen</a:t>
            </a:r>
            <a:r>
              <a:rPr lang="en-US" sz="1800" b="1" i="0" u="none" strike="noStrike" dirty="0">
                <a:solidFill>
                  <a:srgbClr val="FFFFFF"/>
                </a:solidFill>
                <a:effectLst/>
                <a:latin typeface="TT Norms Bold"/>
              </a:rPr>
              <a:t>. </a:t>
            </a:r>
            <a:r>
              <a:rPr lang="nl-NL" sz="1800" b="0" i="0" dirty="0">
                <a:solidFill>
                  <a:srgbClr val="000000"/>
                </a:solidFill>
                <a:effectLst/>
                <a:latin typeface="TT Norms Bold"/>
              </a:rPr>
              <a:t>​</a:t>
            </a:r>
            <a:endParaRPr lang="nl-NL" sz="2800" b="0" i="0" dirty="0">
              <a:solidFill>
                <a:srgbClr val="000000"/>
              </a:solidFill>
              <a:effectLst/>
              <a:latin typeface="Arial" panose="020B0604020202020204" pitchFamily="34" charset="0"/>
            </a:endParaRPr>
          </a:p>
          <a:p>
            <a:pPr algn="l" rtl="0" fontAlgn="base"/>
            <a:r>
              <a:rPr lang="nl-NL" sz="1800" b="1" i="0" u="none" strike="noStrike" dirty="0">
                <a:solidFill>
                  <a:srgbClr val="FFFFFF"/>
                </a:solidFill>
                <a:effectLst/>
                <a:latin typeface="TT Norms Bold"/>
              </a:rPr>
              <a:t>Van veel biobased materialen is echter nog weinig bekend over hoe zij zich over langere tijd in buitentoepassingen gedragen. </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r>
              <a:rPr lang="nl-NL" sz="1800" b="1" i="0" u="none" strike="noStrike" dirty="0">
                <a:solidFill>
                  <a:srgbClr val="FFFFFF"/>
                </a:solidFill>
                <a:effectLst/>
                <a:latin typeface="TT Norms Bold"/>
              </a:rPr>
              <a:t>In dit onderzoek zijn enkele kansrijke materialen uit werkpakket 1.1 tot en met 1.5 getest op veroudering. </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r>
              <a:rPr lang="nl-NL" sz="1800" b="1" i="0" u="none" strike="noStrike" dirty="0">
                <a:solidFill>
                  <a:srgbClr val="FFFFFF"/>
                </a:solidFill>
                <a:effectLst/>
                <a:latin typeface="TT Norms Bold"/>
              </a:rPr>
              <a:t>Het onderzoek betreft versnelde veroudering in een laboratoriumomgeving, de geselecteerde materialen zijn:</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err="1">
                <a:solidFill>
                  <a:srgbClr val="FFFFFF"/>
                </a:solidFill>
                <a:effectLst/>
                <a:latin typeface="TT Norms Bold"/>
              </a:rPr>
              <a:t>Nabasco</a:t>
            </a:r>
            <a:r>
              <a:rPr lang="nl-NL" sz="1800" b="1" i="0" u="none" strike="noStrike" dirty="0">
                <a:solidFill>
                  <a:srgbClr val="FFFFFF"/>
                </a:solidFill>
                <a:effectLst/>
                <a:latin typeface="TT Norms Bold"/>
              </a:rPr>
              <a:t> 8012, bestaande uit gerecyclede toiletpapiervezels gemengd met kalk;</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err="1">
                <a:solidFill>
                  <a:srgbClr val="FFFFFF"/>
                </a:solidFill>
                <a:effectLst/>
                <a:latin typeface="TT Norms Bold"/>
              </a:rPr>
              <a:t>Nabasco</a:t>
            </a:r>
            <a:r>
              <a:rPr lang="nl-NL" sz="1800" b="1" i="0" u="none" strike="noStrike" dirty="0">
                <a:solidFill>
                  <a:srgbClr val="FFFFFF"/>
                </a:solidFill>
                <a:effectLst/>
                <a:latin typeface="TT Norms Bold"/>
              </a:rPr>
              <a:t> 10010, bestaande uit hennepvezels geïmpregneerd met </a:t>
            </a:r>
            <a:r>
              <a:rPr lang="nl-NL" sz="1800" b="1" i="0" u="none" strike="noStrike" dirty="0" err="1">
                <a:solidFill>
                  <a:srgbClr val="FFFFFF"/>
                </a:solidFill>
                <a:effectLst/>
                <a:latin typeface="TT Norms Bold"/>
              </a:rPr>
              <a:t>furaanhars</a:t>
            </a:r>
            <a:r>
              <a:rPr lang="nl-NL" sz="1800" b="1" i="0" u="none" strike="noStrike" dirty="0">
                <a:solidFill>
                  <a:srgbClr val="FFFFFF"/>
                </a:solidFill>
                <a:effectLst/>
                <a:latin typeface="TT Norms Bold"/>
              </a:rPr>
              <a:t>;</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err="1">
                <a:solidFill>
                  <a:srgbClr val="FFFFFF"/>
                </a:solidFill>
                <a:effectLst/>
                <a:latin typeface="TT Norms Bold"/>
              </a:rPr>
              <a:t>Mycocomposite</a:t>
            </a:r>
            <a:r>
              <a:rPr lang="nl-NL" sz="1800" b="1" i="0" u="none" strike="noStrike" dirty="0">
                <a:solidFill>
                  <a:srgbClr val="FFFFFF"/>
                </a:solidFill>
                <a:effectLst/>
                <a:latin typeface="TT Norms Bold"/>
              </a:rPr>
              <a:t>, bestaande uit mycelium en koolzaadstro. </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endParaRPr lang="nl-NL" sz="1800" b="0" i="0" u="none" strike="noStrike" dirty="0">
              <a:solidFill>
                <a:srgbClr val="FFFFFF"/>
              </a:solidFill>
              <a:effectLst/>
              <a:latin typeface="Aptos" panose="020B0004020202020204" pitchFamily="34" charset="0"/>
            </a:endParaRPr>
          </a:p>
          <a:p>
            <a:pPr algn="l" rtl="0" fontAlgn="base"/>
            <a:r>
              <a:rPr lang="nl-NL" sz="1800" b="1" i="0" u="none" strike="noStrike" dirty="0">
                <a:solidFill>
                  <a:srgbClr val="FFFFFF"/>
                </a:solidFill>
                <a:effectLst/>
                <a:latin typeface="TT Norms Bold"/>
              </a:rPr>
              <a:t>Voorlopige resultaten (selectie)</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a:solidFill>
                  <a:srgbClr val="FFFFFF"/>
                </a:solidFill>
                <a:effectLst/>
                <a:latin typeface="TT Norms Bold"/>
              </a:rPr>
              <a:t>Alle materialen zijn onderhevig aan verkleuring door </a:t>
            </a:r>
            <a:r>
              <a:rPr lang="nl-NL" sz="1800" b="1" i="0" u="none" strike="noStrike" dirty="0" err="1">
                <a:solidFill>
                  <a:srgbClr val="FFFFFF"/>
                </a:solidFill>
                <a:effectLst/>
                <a:latin typeface="TT Norms Bold"/>
              </a:rPr>
              <a:t>UV-straling</a:t>
            </a:r>
            <a:r>
              <a:rPr lang="nl-NL" sz="1800" b="1" i="0" u="none" strike="noStrike" dirty="0">
                <a:solidFill>
                  <a:srgbClr val="FFFFFF"/>
                </a:solidFill>
                <a:effectLst/>
                <a:latin typeface="TT Norms Bold"/>
              </a:rPr>
              <a:t>, echter de mate waarin verschilt. Tevens levert dit interessante discussiepunten op over de esthetische kwaliteit.</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a:solidFill>
                  <a:srgbClr val="FFFFFF"/>
                </a:solidFill>
                <a:effectLst/>
                <a:latin typeface="TT Norms Bold"/>
              </a:rPr>
              <a:t>Onder alle verouderingsomstandigheden is er verschil te zien in mechanische eigenschappen.</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a:solidFill>
                  <a:srgbClr val="FFFFFF"/>
                </a:solidFill>
                <a:effectLst/>
                <a:latin typeface="TT Norms Bold"/>
              </a:rPr>
              <a:t>Er lijkt een correlatie te zijn tussen </a:t>
            </a:r>
            <a:r>
              <a:rPr lang="nl-NL" sz="1800" b="1" i="0" u="none" strike="noStrike" dirty="0" err="1">
                <a:solidFill>
                  <a:srgbClr val="FFFFFF"/>
                </a:solidFill>
                <a:effectLst/>
                <a:latin typeface="TT Norms Bold"/>
              </a:rPr>
              <a:t>verspaningstechniek</a:t>
            </a:r>
            <a:r>
              <a:rPr lang="nl-NL" sz="1800" b="1" i="0" u="none" strike="noStrike" dirty="0">
                <a:solidFill>
                  <a:srgbClr val="FFFFFF"/>
                </a:solidFill>
                <a:effectLst/>
                <a:latin typeface="TT Norms Bold"/>
              </a:rPr>
              <a:t> en mechanische eigenschappen.</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a:solidFill>
                  <a:srgbClr val="FFFFFF"/>
                </a:solidFill>
                <a:effectLst/>
                <a:latin typeface="TT Norms Bold"/>
              </a:rPr>
              <a:t>De invloed van verschillende verouderingsfactoren verschilt per materiaal, we kunnen geen eenduidige resultaten afleiden. </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1" i="0" u="none" strike="noStrike" dirty="0">
                <a:solidFill>
                  <a:srgbClr val="FFFFFF"/>
                </a:solidFill>
                <a:effectLst/>
                <a:latin typeface="TT Norms Bold"/>
              </a:rPr>
              <a:t>Nadere analyse is nodig om het inzicht in de resultaten te vergroten.</a:t>
            </a:r>
            <a:r>
              <a:rPr lang="en-US" sz="1800" b="0" i="0" dirty="0">
                <a:solidFill>
                  <a:srgbClr val="000000"/>
                </a:solidFill>
                <a:effectLst/>
                <a:latin typeface="TT Norms Bold"/>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l-NL" sz="1800" b="0" i="0">
                <a:solidFill>
                  <a:srgbClr val="000000"/>
                </a:solidFill>
                <a:effectLst/>
                <a:latin typeface="TT Norms Bold"/>
              </a:rPr>
              <a:t>​</a:t>
            </a:r>
            <a:endParaRPr lang="nl-NL" sz="2800" b="0" i="0">
              <a:solidFill>
                <a:srgbClr val="000000"/>
              </a:solidFill>
              <a:effectLst/>
              <a:latin typeface="Arial" panose="020B0604020202020204" pitchFamily="34" charset="0"/>
            </a:endParaRPr>
          </a:p>
          <a:p>
            <a:pPr algn="l" rtl="0" fontAlgn="base"/>
            <a:endParaRPr lang="nl-NL" sz="1800" b="0" i="0" u="none" strike="noStrike" dirty="0">
              <a:solidFill>
                <a:srgbClr val="FFFFFF"/>
              </a:solidFill>
              <a:effectLst/>
              <a:latin typeface="Aptos" panose="020B0004020202020204" pitchFamily="34" charset="0"/>
            </a:endParaRPr>
          </a:p>
          <a:p>
            <a:pPr algn="l" rtl="0" fontAlgn="base"/>
            <a:endParaRPr lang="nl-NL" sz="1800" b="0" i="0" u="none" strike="noStrike" dirty="0">
              <a:solidFill>
                <a:srgbClr val="FFFFFF"/>
              </a:solidFill>
              <a:effectLst/>
              <a:latin typeface="Aptos" panose="020B0004020202020204" pitchFamily="34" charset="0"/>
            </a:endParaRPr>
          </a:p>
          <a:p>
            <a:pPr algn="l" rtl="0" fontAlgn="base"/>
            <a:r>
              <a:rPr lang="nl-NL" sz="1800" b="0" i="0" u="none" strike="noStrike" dirty="0">
                <a:solidFill>
                  <a:srgbClr val="FFFFFF"/>
                </a:solidFill>
                <a:effectLst/>
                <a:latin typeface="Aptos" panose="020B0004020202020204" pitchFamily="34" charset="0"/>
              </a:rPr>
              <a:t>Vervolg</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pPr algn="l" rtl="0" fontAlgn="base"/>
            <a:r>
              <a:rPr lang="nl-NL" sz="1800" b="0" i="0" u="none" strike="noStrike" dirty="0">
                <a:solidFill>
                  <a:srgbClr val="FFFFFF"/>
                </a:solidFill>
                <a:effectLst/>
                <a:latin typeface="Aptos" panose="020B0004020202020204" pitchFamily="34" charset="0"/>
              </a:rPr>
              <a:t>De </a:t>
            </a:r>
            <a:r>
              <a:rPr lang="nl-NL" sz="1800" b="0" i="0" u="none" strike="noStrike" dirty="0" err="1">
                <a:solidFill>
                  <a:srgbClr val="FFFFFF"/>
                </a:solidFill>
                <a:effectLst/>
                <a:latin typeface="Aptos" panose="020B0004020202020204" pitchFamily="34" charset="0"/>
              </a:rPr>
              <a:t>biocomposieten</a:t>
            </a:r>
            <a:r>
              <a:rPr lang="nl-NL" sz="1800" b="0" i="0" u="none" strike="noStrike" dirty="0">
                <a:solidFill>
                  <a:srgbClr val="FFFFFF"/>
                </a:solidFill>
                <a:effectLst/>
                <a:latin typeface="Aptos" panose="020B0004020202020204" pitchFamily="34" charset="0"/>
              </a:rPr>
              <a:t> </a:t>
            </a:r>
            <a:r>
              <a:rPr lang="nl-NL" sz="1800" b="0" i="0" u="none" strike="noStrike" dirty="0" err="1">
                <a:solidFill>
                  <a:srgbClr val="FFFFFF"/>
                </a:solidFill>
                <a:effectLst/>
                <a:latin typeface="Aptos" panose="020B0004020202020204" pitchFamily="34" charset="0"/>
              </a:rPr>
              <a:t>Nabasco</a:t>
            </a:r>
            <a:r>
              <a:rPr lang="nl-NL" sz="1800" b="0" i="0" u="none" strike="noStrike" dirty="0">
                <a:solidFill>
                  <a:srgbClr val="FFFFFF"/>
                </a:solidFill>
                <a:effectLst/>
                <a:latin typeface="Aptos" panose="020B0004020202020204" pitchFamily="34" charset="0"/>
              </a:rPr>
              <a:t> 8012 (gerecyclede toiletpapiervezels gemengd met kalk) en </a:t>
            </a:r>
            <a:r>
              <a:rPr lang="nl-NL" sz="1800" b="0" i="0" u="none" strike="noStrike" dirty="0" err="1">
                <a:solidFill>
                  <a:srgbClr val="FFFFFF"/>
                </a:solidFill>
                <a:effectLst/>
                <a:latin typeface="Aptos" panose="020B0004020202020204" pitchFamily="34" charset="0"/>
              </a:rPr>
              <a:t>Nabasco</a:t>
            </a:r>
            <a:r>
              <a:rPr lang="nl-NL" sz="1800" b="0" i="0" u="none" strike="noStrike" dirty="0">
                <a:solidFill>
                  <a:srgbClr val="FFFFFF"/>
                </a:solidFill>
                <a:effectLst/>
                <a:latin typeface="Aptos" panose="020B0004020202020204" pitchFamily="34" charset="0"/>
              </a:rPr>
              <a:t> 10010 (hennepvezels geïmpregneerd met </a:t>
            </a:r>
            <a:r>
              <a:rPr lang="nl-NL" sz="1800" b="0" i="0" u="none" strike="noStrike" dirty="0" err="1">
                <a:solidFill>
                  <a:srgbClr val="FFFFFF"/>
                </a:solidFill>
                <a:effectLst/>
                <a:latin typeface="Aptos" panose="020B0004020202020204" pitchFamily="34" charset="0"/>
              </a:rPr>
              <a:t>furaanhars</a:t>
            </a:r>
            <a:r>
              <a:rPr lang="nl-NL" sz="1800" b="0" i="0" u="none" strike="noStrike" dirty="0">
                <a:solidFill>
                  <a:srgbClr val="FFFFFF"/>
                </a:solidFill>
                <a:effectLst/>
                <a:latin typeface="Aptos" panose="020B0004020202020204" pitchFamily="34" charset="0"/>
              </a:rPr>
              <a:t>) zullen worden getest in werkelijke buitenomstandigheden middels de toepassing in een biobased paviljoen. Met de resultaten van deze test kan de mogelijke correlatie tussen versnelde veroudering en werkelijke veroudering worden onderzocht. De </a:t>
            </a:r>
            <a:r>
              <a:rPr lang="nl-NL" sz="1800" b="0" i="0" u="none" strike="noStrike" dirty="0" err="1">
                <a:solidFill>
                  <a:srgbClr val="FFFFFF"/>
                </a:solidFill>
                <a:effectLst/>
                <a:latin typeface="Aptos" panose="020B0004020202020204" pitchFamily="34" charset="0"/>
              </a:rPr>
              <a:t>biocomposiet</a:t>
            </a:r>
            <a:r>
              <a:rPr lang="nl-NL" sz="1800" b="0" i="0" u="none" strike="noStrike" dirty="0">
                <a:solidFill>
                  <a:srgbClr val="FFFFFF"/>
                </a:solidFill>
                <a:effectLst/>
                <a:latin typeface="Aptos" panose="020B0004020202020204" pitchFamily="34" charset="0"/>
              </a:rPr>
              <a:t> </a:t>
            </a:r>
            <a:r>
              <a:rPr lang="nl-NL" sz="1800" b="0" i="0" u="none" strike="noStrike" dirty="0" err="1">
                <a:solidFill>
                  <a:srgbClr val="FFFFFF"/>
                </a:solidFill>
                <a:effectLst/>
                <a:latin typeface="Aptos" panose="020B0004020202020204" pitchFamily="34" charset="0"/>
              </a:rPr>
              <a:t>Mycocomposite</a:t>
            </a:r>
            <a:r>
              <a:rPr lang="nl-NL" sz="1800" b="0" i="0" u="none" strike="noStrike" dirty="0">
                <a:solidFill>
                  <a:srgbClr val="FFFFFF"/>
                </a:solidFill>
                <a:effectLst/>
                <a:latin typeface="Aptos" panose="020B0004020202020204" pitchFamily="34" charset="0"/>
              </a:rPr>
              <a:t> (mycelium en koolzaadstro) kan in dit onderzoek mogelijk worden meegenomen als thermisch isolatiemateriaal. </a:t>
            </a:r>
            <a:endParaRPr lang="nl-NL" b="0" i="0" dirty="0">
              <a:solidFill>
                <a:srgbClr val="000000"/>
              </a:solidFill>
              <a:effectLst/>
              <a:latin typeface="Aptos" panose="020B0004020202020204" pitchFamily="34" charset="0"/>
            </a:endParaRPr>
          </a:p>
          <a:p>
            <a:endParaRPr lang="nl-NL" b="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35</a:t>
            </a:fld>
            <a:endParaRPr lang="nl-NL"/>
          </a:p>
        </p:txBody>
      </p:sp>
    </p:spTree>
    <p:extLst>
      <p:ext uri="{BB962C8B-B14F-4D97-AF65-F5344CB8AC3E}">
        <p14:creationId xmlns:p14="http://schemas.microsoft.com/office/powerpoint/2010/main" val="573613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36</a:t>
            </a:fld>
            <a:endParaRPr lang="nl-NL"/>
          </a:p>
        </p:txBody>
      </p:sp>
    </p:spTree>
    <p:extLst>
      <p:ext uri="{BB962C8B-B14F-4D97-AF65-F5344CB8AC3E}">
        <p14:creationId xmlns:p14="http://schemas.microsoft.com/office/powerpoint/2010/main" val="54401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37</a:t>
            </a:fld>
            <a:endParaRPr lang="nl-NL"/>
          </a:p>
        </p:txBody>
      </p:sp>
    </p:spTree>
    <p:extLst>
      <p:ext uri="{BB962C8B-B14F-4D97-AF65-F5344CB8AC3E}">
        <p14:creationId xmlns:p14="http://schemas.microsoft.com/office/powerpoint/2010/main" val="1183432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doen we met behulp van parametrisch ontwerpen.</a:t>
            </a:r>
          </a:p>
          <a:p>
            <a:r>
              <a:rPr lang="nl-NL" dirty="0"/>
              <a:t>Composieten, ook nadenken over mogelijkheden voor hergebruik door te kijken naar maatvoering, mogelijkheden voor demontage, etc.</a:t>
            </a:r>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38</a:t>
            </a:fld>
            <a:endParaRPr lang="nl-NL"/>
          </a:p>
        </p:txBody>
      </p:sp>
    </p:spTree>
    <p:extLst>
      <p:ext uri="{BB962C8B-B14F-4D97-AF65-F5344CB8AC3E}">
        <p14:creationId xmlns:p14="http://schemas.microsoft.com/office/powerpoint/2010/main" val="2936918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39</a:t>
            </a:fld>
            <a:endParaRPr lang="nl-NL"/>
          </a:p>
        </p:txBody>
      </p:sp>
    </p:spTree>
    <p:extLst>
      <p:ext uri="{BB962C8B-B14F-4D97-AF65-F5344CB8AC3E}">
        <p14:creationId xmlns:p14="http://schemas.microsoft.com/office/powerpoint/2010/main" val="3696457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doen we met behulp van parametrisch ontwerpen</a:t>
            </a:r>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40</a:t>
            </a:fld>
            <a:endParaRPr lang="nl-NL"/>
          </a:p>
        </p:txBody>
      </p:sp>
    </p:spTree>
    <p:extLst>
      <p:ext uri="{BB962C8B-B14F-4D97-AF65-F5344CB8AC3E}">
        <p14:creationId xmlns:p14="http://schemas.microsoft.com/office/powerpoint/2010/main" val="2758858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700" dirty="0"/>
          </a:p>
        </p:txBody>
      </p:sp>
      <p:sp>
        <p:nvSpPr>
          <p:cNvPr id="4" name="Tijdelijke aanduiding voor dianummer 3"/>
          <p:cNvSpPr>
            <a:spLocks noGrp="1"/>
          </p:cNvSpPr>
          <p:nvPr>
            <p:ph type="sldNum" sz="quarter" idx="5"/>
          </p:nvPr>
        </p:nvSpPr>
        <p:spPr/>
        <p:txBody>
          <a:bodyPr/>
          <a:lstStyle/>
          <a:p>
            <a:pPr defTabSz="966612">
              <a:defRPr/>
            </a:pPr>
            <a:fld id="{8F93F735-1E38-499C-8969-3AEE072C21F1}" type="slidenum">
              <a:rPr lang="nl-NL">
                <a:solidFill>
                  <a:prstClr val="black"/>
                </a:solidFill>
                <a:latin typeface="Calibri" panose="020F0502020204030204"/>
              </a:rPr>
              <a:pPr defTabSz="966612">
                <a:defRPr/>
              </a:pPr>
              <a:t>41</a:t>
            </a:fld>
            <a:endParaRPr lang="nl-NL">
              <a:solidFill>
                <a:prstClr val="black"/>
              </a:solidFill>
              <a:latin typeface="Calibri" panose="020F0502020204030204"/>
            </a:endParaRPr>
          </a:p>
        </p:txBody>
      </p:sp>
    </p:spTree>
    <p:extLst>
      <p:ext uri="{BB962C8B-B14F-4D97-AF65-F5344CB8AC3E}">
        <p14:creationId xmlns:p14="http://schemas.microsoft.com/office/powerpoint/2010/main" val="1315184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t>Daarmee is de bouwsector een van de meest vervuilende en grondstof-intensieve industrieën.</a:t>
            </a:r>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4</a:t>
            </a:fld>
            <a:endParaRPr lang="nl-NL"/>
          </a:p>
        </p:txBody>
      </p:sp>
    </p:spTree>
    <p:extLst>
      <p:ext uri="{BB962C8B-B14F-4D97-AF65-F5344CB8AC3E}">
        <p14:creationId xmlns:p14="http://schemas.microsoft.com/office/powerpoint/2010/main" val="2528275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42</a:t>
            </a:fld>
            <a:endParaRPr lang="nl-NL"/>
          </a:p>
        </p:txBody>
      </p:sp>
    </p:spTree>
    <p:extLst>
      <p:ext uri="{BB962C8B-B14F-4D97-AF65-F5344CB8AC3E}">
        <p14:creationId xmlns:p14="http://schemas.microsoft.com/office/powerpoint/2010/main" val="419845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t>Ook niet de grote hoeveelheid woningen en kantoorgebouwen die gerenoveerd moeten worden.</a:t>
            </a:r>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5</a:t>
            </a:fld>
            <a:endParaRPr lang="nl-NL"/>
          </a:p>
        </p:txBody>
      </p:sp>
    </p:spTree>
    <p:extLst>
      <p:ext uri="{BB962C8B-B14F-4D97-AF65-F5344CB8AC3E}">
        <p14:creationId xmlns:p14="http://schemas.microsoft.com/office/powerpoint/2010/main" val="427239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die manier werken aan het sluiten, vertragen en vernauwen grondstoffen. Relatie met Anne van Stijn en Nancy </a:t>
            </a:r>
            <a:r>
              <a:rPr lang="nl-NL" dirty="0" err="1"/>
              <a:t>Bocken</a:t>
            </a:r>
            <a:r>
              <a:rPr lang="nl-NL" dirty="0"/>
              <a:t>. </a:t>
            </a:r>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pPr>
                <a:defRPr/>
              </a:pPr>
              <a:t>6</a:t>
            </a:fld>
            <a:endParaRPr lang="nl-NL"/>
          </a:p>
        </p:txBody>
      </p:sp>
    </p:spTree>
    <p:extLst>
      <p:ext uri="{BB962C8B-B14F-4D97-AF65-F5344CB8AC3E}">
        <p14:creationId xmlns:p14="http://schemas.microsoft.com/office/powerpoint/2010/main" val="118657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A091D-CF81-4E0B-AE40-C086148B48DD}" type="slidenum">
              <a:rPr kumimoji="0" lang="en-US" sz="1400" b="0" i="0" u="none" strike="noStrike" kern="1200" cap="none" spc="-1"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1"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7731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3FFB83B7-A57A-416D-B912-4A3278E03280}" type="slidenum">
              <a:rPr lang="nl-NL" smtClean="0"/>
              <a:t>8</a:t>
            </a:fld>
            <a:endParaRPr lang="nl-NL"/>
          </a:p>
        </p:txBody>
      </p:sp>
    </p:spTree>
    <p:extLst>
      <p:ext uri="{BB962C8B-B14F-4D97-AF65-F5344CB8AC3E}">
        <p14:creationId xmlns:p14="http://schemas.microsoft.com/office/powerpoint/2010/main" val="401257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a:spcBef>
                <a:spcPts val="0"/>
              </a:spcBef>
              <a:spcAft>
                <a:spcPts val="0"/>
              </a:spcAft>
            </a:pPr>
            <a:r>
              <a:rPr lang="nl-BE" sz="1200" dirty="0">
                <a:effectLst/>
                <a:latin typeface="Verdana" panose="020B0604030504040204" pitchFamily="34" charset="0"/>
                <a:ea typeface="Calibri" panose="020F0502020204030204" pitchFamily="34" charset="0"/>
                <a:cs typeface="Times New Roman" panose="02020603050405020304" pitchFamily="18" charset="0"/>
              </a:rPr>
              <a:t>In Nederland lopen we al voor op de rest van de wereld met een prachtig inzamelingssysteem van Vlakglas Recycling. Een heel groot deel van het glas dat vrijkomt uit renovaties of bij sloop, wordt hier apart ingezameld terwijl het in het buitenland vaak op de vuilstort beland of als fundering onder wegen wordt gestort.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nl-BE" sz="1200" dirty="0">
                <a:effectLst/>
                <a:latin typeface="Verdana" panose="020B0604030504040204" pitchFamily="34" charset="0"/>
                <a:ea typeface="Calibri" panose="020F0502020204030204" pitchFamily="34" charset="0"/>
                <a:cs typeface="Times New Roman" panose="02020603050405020304" pitchFamily="18" charset="0"/>
              </a:rPr>
              <a:t>Maar w</a:t>
            </a:r>
            <a:r>
              <a:rPr lang="nl-NL" sz="1200" dirty="0" err="1">
                <a:effectLst/>
                <a:latin typeface="Verdana" panose="020B0604030504040204" pitchFamily="34" charset="0"/>
                <a:ea typeface="Calibri" panose="020F0502020204030204" pitchFamily="34" charset="0"/>
                <a:cs typeface="Times New Roman" panose="02020603050405020304" pitchFamily="18" charset="0"/>
              </a:rPr>
              <a:t>aarom</a:t>
            </a:r>
            <a:r>
              <a:rPr lang="nl-NL" sz="1200" dirty="0">
                <a:effectLst/>
                <a:latin typeface="Verdana" panose="020B0604030504040204" pitchFamily="34" charset="0"/>
                <a:ea typeface="Calibri" panose="020F0502020204030204" pitchFamily="34" charset="0"/>
                <a:cs typeface="Times New Roman" panose="02020603050405020304" pitchFamily="18" charset="0"/>
              </a:rPr>
              <a:t> zou je een raam of een ruit, niet direct weer hergebruiken in een raam? Dit zou ontzettend veel energie besparen, en ook zand.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A091D-CF81-4E0B-AE40-C086148B48DD}" type="slidenum">
              <a:rPr kumimoji="0" lang="en-US" sz="1400" b="0" i="0" u="none" strike="noStrike" kern="1200" cap="none" spc="-1"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1"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63391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dia-0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0714E49-4662-5240-A87F-8FFEEA8D711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8" name="Afbeelding 17">
            <a:extLst>
              <a:ext uri="{FF2B5EF4-FFF2-40B4-BE49-F238E27FC236}">
                <a16:creationId xmlns:a16="http://schemas.microsoft.com/office/drawing/2014/main" id="{062BD3B6-FE14-5847-A939-752BCE36223D}"/>
              </a:ext>
            </a:extLst>
          </p:cNvPr>
          <p:cNvPicPr>
            <a:picLocks noChangeAspect="1"/>
          </p:cNvPicPr>
          <p:nvPr userDrawn="1"/>
        </p:nvPicPr>
        <p:blipFill>
          <a:blip r:embed="rId3"/>
          <a:srcRect/>
          <a:stretch/>
        </p:blipFill>
        <p:spPr>
          <a:xfrm>
            <a:off x="7270525" y="4524301"/>
            <a:ext cx="1873473" cy="619198"/>
          </a:xfrm>
          <a:prstGeom prst="rect">
            <a:avLst/>
          </a:prstGeom>
        </p:spPr>
      </p:pic>
      <p:sp>
        <p:nvSpPr>
          <p:cNvPr id="6" name="Tijdelijke aanduiding voor tekst 6">
            <a:extLst>
              <a:ext uri="{FF2B5EF4-FFF2-40B4-BE49-F238E27FC236}">
                <a16:creationId xmlns:a16="http://schemas.microsoft.com/office/drawing/2014/main" id="{CB139574-2387-A149-BF89-1740A5E685A1}"/>
              </a:ext>
            </a:extLst>
          </p:cNvPr>
          <p:cNvSpPr>
            <a:spLocks noGrp="1"/>
          </p:cNvSpPr>
          <p:nvPr>
            <p:ph type="body" sz="quarter" idx="13" hasCustomPrompt="1"/>
          </p:nvPr>
        </p:nvSpPr>
        <p:spPr>
          <a:xfrm>
            <a:off x="323850" y="3903870"/>
            <a:ext cx="5481332" cy="373768"/>
          </a:xfrm>
        </p:spPr>
        <p:txBody>
          <a:bodyPr>
            <a:normAutofit/>
          </a:bodyPr>
          <a:lstStyle>
            <a:lvl1pPr marL="0" indent="0">
              <a:buClr>
                <a:schemeClr val="bg1"/>
              </a:buClr>
              <a:buFont typeface="Arial" panose="020B0604020202020204" pitchFamily="34" charset="0"/>
              <a:buNone/>
              <a:defRPr sz="900">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dirty="0"/>
              <a:t>Naam: N. Achternaam</a:t>
            </a:r>
          </a:p>
          <a:p>
            <a:pPr lvl="0"/>
            <a:r>
              <a:rPr lang="nl-NL" dirty="0"/>
              <a:t>Datum: 00-00-0000</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323850" y="2103439"/>
            <a:ext cx="5481332" cy="468311"/>
          </a:xfrm>
        </p:spPr>
        <p:txBody>
          <a:bodyPr/>
          <a:lstStyle>
            <a:lvl1pPr marL="0" indent="0">
              <a:buClr>
                <a:schemeClr val="bg1"/>
              </a:buClr>
              <a:buFont typeface="Arial" panose="020B0604020202020204" pitchFamily="34" charset="0"/>
              <a:buNone/>
              <a:defRPr>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323851" y="995081"/>
            <a:ext cx="5484282" cy="1108357"/>
          </a:xfrm>
        </p:spPr>
        <p:txBody>
          <a:bodyPr/>
          <a:lstStyle>
            <a:lvl1pPr>
              <a:defRPr>
                <a:solidFill>
                  <a:schemeClr val="bg1"/>
                </a:solidFill>
              </a:defRPr>
            </a:lvl1pPr>
          </a:lstStyle>
          <a:p>
            <a:r>
              <a:rPr lang="nl-NL"/>
              <a:t>Klik om stijl te bewerken</a:t>
            </a:r>
            <a:endParaRPr lang="nl-NL" dirty="0"/>
          </a:p>
        </p:txBody>
      </p:sp>
      <p:sp>
        <p:nvSpPr>
          <p:cNvPr id="19" name="Tijdelijke aanduiding voor afbeelding 13">
            <a:extLst>
              <a:ext uri="{FF2B5EF4-FFF2-40B4-BE49-F238E27FC236}">
                <a16:creationId xmlns:a16="http://schemas.microsoft.com/office/drawing/2014/main" id="{D162CC0C-7EA6-3242-B7E2-BD1A0DE2BDE9}"/>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foto en object">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11B77A1-2FC4-0045-B9FD-2F4FEE87C73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1" name="Afbeelding 10">
            <a:extLst>
              <a:ext uri="{FF2B5EF4-FFF2-40B4-BE49-F238E27FC236}">
                <a16:creationId xmlns:a16="http://schemas.microsoft.com/office/drawing/2014/main" id="{08FE686D-C0FF-3346-B6FF-27D31B96E4FA}"/>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4" name="Tijdelijke aanduiding voor voettekst 3">
            <a:extLst>
              <a:ext uri="{FF2B5EF4-FFF2-40B4-BE49-F238E27FC236}">
                <a16:creationId xmlns:a16="http://schemas.microsoft.com/office/drawing/2014/main" id="{85FA0FFB-3874-7E40-89B2-F972D5F73CD2}"/>
              </a:ext>
            </a:extLst>
          </p:cNvPr>
          <p:cNvSpPr>
            <a:spLocks noGrp="1"/>
          </p:cNvSpPr>
          <p:nvPr>
            <p:ph type="ftr" sz="quarter" idx="21"/>
          </p:nvPr>
        </p:nvSpPr>
        <p:spPr/>
        <p:txBody>
          <a:bodyPr/>
          <a:lstStyle/>
          <a:p>
            <a:pPr>
              <a:defRPr/>
            </a:pPr>
            <a:r>
              <a:rPr lang="nl-NL"/>
              <a:t>Titel presentatie</a:t>
            </a:r>
            <a:endParaRPr lang="nl-NL" dirty="0"/>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12" name="Tijdelijke aanduiding voor inhoud 7">
            <a:extLst>
              <a:ext uri="{FF2B5EF4-FFF2-40B4-BE49-F238E27FC236}">
                <a16:creationId xmlns:a16="http://schemas.microsoft.com/office/drawing/2014/main" id="{12E6FC1D-61CE-E940-A9CA-2EAE39A628F7}"/>
              </a:ext>
            </a:extLst>
          </p:cNvPr>
          <p:cNvSpPr>
            <a:spLocks noGrp="1"/>
          </p:cNvSpPr>
          <p:nvPr>
            <p:ph sz="quarter" idx="20"/>
          </p:nvPr>
        </p:nvSpPr>
        <p:spPr>
          <a:xfrm>
            <a:off x="4751388" y="2103438"/>
            <a:ext cx="3557296"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a:extLst>
              <a:ext uri="{FF2B5EF4-FFF2-40B4-BE49-F238E27FC236}">
                <a16:creationId xmlns:a16="http://schemas.microsoft.com/office/drawing/2014/main" id="{9C6F32A4-0E3B-574E-910E-65CAF9BA4D35}"/>
              </a:ext>
            </a:extLst>
          </p:cNvPr>
          <p:cNvSpPr>
            <a:spLocks noGrp="1"/>
          </p:cNvSpPr>
          <p:nvPr>
            <p:ph type="title"/>
          </p:nvPr>
        </p:nvSpPr>
        <p:spPr>
          <a:xfrm>
            <a:off x="4751294" y="995081"/>
            <a:ext cx="4068856" cy="1108357"/>
          </a:xfrm>
        </p:spPr>
        <p:txBody>
          <a:bodyPr/>
          <a:lstStyle/>
          <a:p>
            <a:r>
              <a:rPr lang="nl-NL"/>
              <a:t>Klik om stijl te bewerken</a:t>
            </a:r>
            <a:endParaRPr lang="nl-NL" dirty="0"/>
          </a:p>
        </p:txBody>
      </p:sp>
      <p:sp>
        <p:nvSpPr>
          <p:cNvPr id="8" name="Tijdelijke aanduiding voor afbeelding 7">
            <a:extLst>
              <a:ext uri="{FF2B5EF4-FFF2-40B4-BE49-F238E27FC236}">
                <a16:creationId xmlns:a16="http://schemas.microsoft.com/office/drawing/2014/main" id="{4ACD6D51-22BA-1E44-92F0-52CBDC4FA850}"/>
              </a:ext>
            </a:extLst>
          </p:cNvPr>
          <p:cNvSpPr>
            <a:spLocks noGrp="1"/>
          </p:cNvSpPr>
          <p:nvPr>
            <p:ph type="pic" sz="quarter" idx="22"/>
          </p:nvPr>
        </p:nvSpPr>
        <p:spPr>
          <a:xfrm>
            <a:off x="0" y="627063"/>
            <a:ext cx="4572000" cy="3889376"/>
          </a:xfrm>
        </p:spPr>
        <p:txBody>
          <a:bodyPr/>
          <a:lstStyle/>
          <a:p>
            <a:r>
              <a:rPr lang="nl-NL"/>
              <a:t>Klik op het pictogram als u een afbeelding wilt toevoegen</a:t>
            </a:r>
          </a:p>
        </p:txBody>
      </p:sp>
      <p:sp>
        <p:nvSpPr>
          <p:cNvPr id="13" name="Tijdelijke aanduiding voor afbeelding 13">
            <a:extLst>
              <a:ext uri="{FF2B5EF4-FFF2-40B4-BE49-F238E27FC236}">
                <a16:creationId xmlns:a16="http://schemas.microsoft.com/office/drawing/2014/main" id="{90F7CBA2-1DD4-5B45-97C4-7B97ABED079D}"/>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
        <p:nvSpPr>
          <p:cNvPr id="2" name="Rechthoek 1">
            <a:extLst>
              <a:ext uri="{FF2B5EF4-FFF2-40B4-BE49-F238E27FC236}">
                <a16:creationId xmlns:a16="http://schemas.microsoft.com/office/drawing/2014/main" id="{57E2386E-9436-782E-1B75-B59A1CBE810E}"/>
              </a:ext>
            </a:extLst>
          </p:cNvPr>
          <p:cNvSpPr/>
          <p:nvPr userDrawn="1"/>
        </p:nvSpPr>
        <p:spPr>
          <a:xfrm>
            <a:off x="7416209" y="4683642"/>
            <a:ext cx="1610833" cy="3455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333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twee foto's">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588A6F7-D45D-3C4D-A5FB-FF9FCCD6F260}"/>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3" name="Tijdelijke aanduiding voor voettekst 2">
            <a:extLst>
              <a:ext uri="{FF2B5EF4-FFF2-40B4-BE49-F238E27FC236}">
                <a16:creationId xmlns:a16="http://schemas.microsoft.com/office/drawing/2014/main" id="{65F53128-2F4F-2348-9AF0-C932200934E7}"/>
              </a:ext>
            </a:extLst>
          </p:cNvPr>
          <p:cNvSpPr>
            <a:spLocks noGrp="1"/>
          </p:cNvSpPr>
          <p:nvPr>
            <p:ph type="ftr" sz="quarter" idx="21"/>
          </p:nvPr>
        </p:nvSpPr>
        <p:spPr/>
        <p:txBody>
          <a:bodyPr/>
          <a:lstStyle/>
          <a:p>
            <a:pPr>
              <a:defRPr/>
            </a:pPr>
            <a:r>
              <a:rPr lang="nl-NL"/>
              <a:t>Titel presentatie</a:t>
            </a:r>
            <a:endParaRPr lang="nl-NL" dirty="0"/>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9" name="Tijdelijke aanduiding voor afbeelding 7" descr="&#10;"/>
          <p:cNvSpPr>
            <a:spLocks noGrp="1"/>
          </p:cNvSpPr>
          <p:nvPr>
            <p:ph type="pic" sz="quarter" idx="20"/>
          </p:nvPr>
        </p:nvSpPr>
        <p:spPr>
          <a:xfrm>
            <a:off x="4756558" y="2103438"/>
            <a:ext cx="4063592" cy="2413000"/>
          </a:xfrm>
          <a:prstGeom prst="rect">
            <a:avLst/>
          </a:prstGeom>
          <a:solidFill>
            <a:schemeClr val="accent6"/>
          </a:solidFill>
        </p:spPr>
        <p:txBody>
          <a:bodyPr/>
          <a:lstStyle/>
          <a:p>
            <a:r>
              <a:rPr lang="nl-NL"/>
              <a:t>Klik op het pictogram als u een afbeelding wilt toevoegen</a:t>
            </a:r>
          </a:p>
        </p:txBody>
      </p:sp>
      <p:sp>
        <p:nvSpPr>
          <p:cNvPr id="11" name="Tijdelijke aanduiding voor afbeelding 7"/>
          <p:cNvSpPr>
            <a:spLocks noGrp="1"/>
          </p:cNvSpPr>
          <p:nvPr>
            <p:ph type="pic" sz="quarter" idx="19"/>
          </p:nvPr>
        </p:nvSpPr>
        <p:spPr>
          <a:xfrm>
            <a:off x="323850" y="2103438"/>
            <a:ext cx="4063592" cy="2414562"/>
          </a:xfrm>
          <a:prstGeom prst="rect">
            <a:avLst/>
          </a:prstGeom>
          <a:solidFill>
            <a:schemeClr val="accent6"/>
          </a:solidFill>
        </p:spPr>
        <p:txBody>
          <a:bodyPr/>
          <a:lstStyle/>
          <a:p>
            <a:r>
              <a:rPr lang="nl-NL"/>
              <a:t>Klik op het pictogram als u een afbeelding wilt toevoegen</a:t>
            </a:r>
          </a:p>
        </p:txBody>
      </p:sp>
      <p:sp>
        <p:nvSpPr>
          <p:cNvPr id="2" name="Titel 1">
            <a:extLst>
              <a:ext uri="{FF2B5EF4-FFF2-40B4-BE49-F238E27FC236}">
                <a16:creationId xmlns:a16="http://schemas.microsoft.com/office/drawing/2014/main" id="{15DEA03D-7869-4E44-9871-7EE3AE555FA0}"/>
              </a:ext>
            </a:extLst>
          </p:cNvPr>
          <p:cNvSpPr>
            <a:spLocks noGrp="1"/>
          </p:cNvSpPr>
          <p:nvPr>
            <p:ph type="title"/>
          </p:nvPr>
        </p:nvSpPr>
        <p:spPr/>
        <p:txBody>
          <a:bodyPr/>
          <a:lstStyle/>
          <a:p>
            <a:r>
              <a:rPr lang="nl-NL"/>
              <a:t>Klik om stijl te bewerken</a:t>
            </a:r>
          </a:p>
        </p:txBody>
      </p:sp>
      <p:sp>
        <p:nvSpPr>
          <p:cNvPr id="8" name="Tijdelijke aanduiding voor afbeelding 13">
            <a:extLst>
              <a:ext uri="{FF2B5EF4-FFF2-40B4-BE49-F238E27FC236}">
                <a16:creationId xmlns:a16="http://schemas.microsoft.com/office/drawing/2014/main" id="{C88D02D7-17DD-364D-9C9F-917E443D11BD}"/>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583008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E147936-145B-664D-879C-8943872BCE11}"/>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4" name="Tijdelijke aanduiding voor voettekst 4"/>
          <p:cNvSpPr>
            <a:spLocks noGrp="1"/>
          </p:cNvSpPr>
          <p:nvPr>
            <p:ph type="ftr" sz="quarter" idx="10"/>
          </p:nvPr>
        </p:nvSpPr>
        <p:spPr/>
        <p:txBody>
          <a:bodyPr/>
          <a:lstStyle>
            <a:lvl1pPr>
              <a:defRPr/>
            </a:lvl1pPr>
          </a:lstStyle>
          <a:p>
            <a:pPr>
              <a:defRPr/>
            </a:pPr>
            <a:r>
              <a:rPr lang="nl-NL"/>
              <a:t>Titel presentatie</a:t>
            </a:r>
          </a:p>
        </p:txBody>
      </p:sp>
      <p:sp>
        <p:nvSpPr>
          <p:cNvPr id="5" name="Tijdelijke aanduiding voor dianummer 5"/>
          <p:cNvSpPr>
            <a:spLocks noGrp="1"/>
          </p:cNvSpPr>
          <p:nvPr>
            <p:ph type="sldNum" sz="quarter" idx="11"/>
          </p:nvPr>
        </p:nvSpPr>
        <p:spPr/>
        <p:txBody>
          <a:bodyPr/>
          <a:lstStyle>
            <a:lvl1pPr>
              <a:defRPr/>
            </a:lvl1pPr>
          </a:lstStyle>
          <a:p>
            <a:fld id="{2D3F88F8-AF4B-2449-8658-FBA6E747A2CB}" type="slidenum">
              <a:rPr lang="nl-NL"/>
              <a:pPr/>
              <a:t>‹nr.›</a:t>
            </a:fld>
            <a:endParaRPr lang="nl-NL"/>
          </a:p>
        </p:txBody>
      </p:sp>
      <p:sp>
        <p:nvSpPr>
          <p:cNvPr id="3" name="Titel 2">
            <a:extLst>
              <a:ext uri="{FF2B5EF4-FFF2-40B4-BE49-F238E27FC236}">
                <a16:creationId xmlns:a16="http://schemas.microsoft.com/office/drawing/2014/main" id="{1899D2A2-CE3F-814F-BA65-66B9B454F392}"/>
              </a:ext>
            </a:extLst>
          </p:cNvPr>
          <p:cNvSpPr>
            <a:spLocks noGrp="1"/>
          </p:cNvSpPr>
          <p:nvPr>
            <p:ph type="title"/>
          </p:nvPr>
        </p:nvSpPr>
        <p:spPr/>
        <p:txBody>
          <a:bodyPr/>
          <a:lstStyle/>
          <a:p>
            <a:r>
              <a:rPr lang="nl-NL"/>
              <a:t>Klik om stijl te bewerken</a:t>
            </a:r>
          </a:p>
        </p:txBody>
      </p:sp>
      <p:sp>
        <p:nvSpPr>
          <p:cNvPr id="7" name="Tijdelijke aanduiding voor afbeelding 13">
            <a:extLst>
              <a:ext uri="{FF2B5EF4-FFF2-40B4-BE49-F238E27FC236}">
                <a16:creationId xmlns:a16="http://schemas.microsoft.com/office/drawing/2014/main" id="{2CC42474-B9C7-C94C-AF30-292C4AE13AC5}"/>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ddia-01">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A2DC969-CCE0-1249-932F-4A0237DF44E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7" name="Afbeelding 6">
            <a:extLst>
              <a:ext uri="{FF2B5EF4-FFF2-40B4-BE49-F238E27FC236}">
                <a16:creationId xmlns:a16="http://schemas.microsoft.com/office/drawing/2014/main" id="{0BE66D92-CF07-4149-9870-C7D66812FE14}"/>
              </a:ext>
            </a:extLst>
          </p:cNvPr>
          <p:cNvPicPr>
            <a:picLocks noChangeAspect="1"/>
          </p:cNvPicPr>
          <p:nvPr userDrawn="1"/>
        </p:nvPicPr>
        <p:blipFill>
          <a:blip r:embed="rId3"/>
          <a:srcRect/>
          <a:stretch/>
        </p:blipFill>
        <p:spPr>
          <a:xfrm>
            <a:off x="7270525" y="4524301"/>
            <a:ext cx="1873473" cy="619198"/>
          </a:xfrm>
          <a:prstGeom prst="rect">
            <a:avLst/>
          </a:prstGeom>
        </p:spPr>
      </p:pic>
      <p:sp>
        <p:nvSpPr>
          <p:cNvPr id="12" name="Tijdelijke aanduiding voor tekst 6">
            <a:extLst>
              <a:ext uri="{FF2B5EF4-FFF2-40B4-BE49-F238E27FC236}">
                <a16:creationId xmlns:a16="http://schemas.microsoft.com/office/drawing/2014/main" id="{DE362A0E-BA61-6D43-94BF-9F1A6EF6A1F5}"/>
              </a:ext>
            </a:extLst>
          </p:cNvPr>
          <p:cNvSpPr>
            <a:spLocks noGrp="1"/>
          </p:cNvSpPr>
          <p:nvPr>
            <p:ph type="body" sz="quarter" idx="13"/>
          </p:nvPr>
        </p:nvSpPr>
        <p:spPr>
          <a:xfrm>
            <a:off x="323849" y="2103439"/>
            <a:ext cx="4632867" cy="2413000"/>
          </a:xfrm>
        </p:spPr>
        <p:txBody>
          <a:bodyPr>
            <a:normAutofit/>
          </a:bodyPr>
          <a:lstStyle>
            <a:lvl1pPr marL="0" indent="0">
              <a:lnSpc>
                <a:spcPct val="250000"/>
              </a:lnSpc>
              <a:buClr>
                <a:schemeClr val="bg1"/>
              </a:buClr>
              <a:buNone/>
              <a:defRPr sz="800">
                <a:solidFill>
                  <a:schemeClr val="bg1"/>
                </a:solidFill>
              </a:defRPr>
            </a:lvl1pPr>
            <a:lvl2pPr marL="216000" indent="0">
              <a:lnSpc>
                <a:spcPct val="250000"/>
              </a:lnSpc>
              <a:buClr>
                <a:schemeClr val="bg1"/>
              </a:buClr>
              <a:buNone/>
              <a:defRPr sz="800">
                <a:solidFill>
                  <a:schemeClr val="bg1"/>
                </a:solidFill>
              </a:defRPr>
            </a:lvl2pPr>
            <a:lvl3pPr marL="432000" indent="0">
              <a:lnSpc>
                <a:spcPct val="250000"/>
              </a:lnSpc>
              <a:buClr>
                <a:schemeClr val="bg1"/>
              </a:buClr>
              <a:buNone/>
              <a:defRPr sz="800">
                <a:solidFill>
                  <a:schemeClr val="bg1"/>
                </a:solidFill>
              </a:defRPr>
            </a:lvl3pPr>
            <a:lvl4pPr marL="648000" indent="0">
              <a:lnSpc>
                <a:spcPct val="250000"/>
              </a:lnSpc>
              <a:buClr>
                <a:schemeClr val="bg1"/>
              </a:buClr>
              <a:buNone/>
              <a:defRPr sz="800">
                <a:solidFill>
                  <a:schemeClr val="bg1"/>
                </a:solidFill>
              </a:defRPr>
            </a:lvl4pPr>
            <a:lvl5pPr marL="864000" indent="0">
              <a:lnSpc>
                <a:spcPct val="250000"/>
              </a:lnSpc>
              <a:buClr>
                <a:schemeClr val="bg1"/>
              </a:buClr>
              <a:buNone/>
              <a:defRPr sz="800">
                <a:solidFill>
                  <a:schemeClr val="bg1"/>
                </a:solidFill>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1FE07EE8-1146-8749-AD65-78B0D67D4AA2}"/>
              </a:ext>
            </a:extLst>
          </p:cNvPr>
          <p:cNvSpPr>
            <a:spLocks noGrp="1"/>
          </p:cNvSpPr>
          <p:nvPr>
            <p:ph type="title" hasCustomPrompt="1"/>
          </p:nvPr>
        </p:nvSpPr>
        <p:spPr>
          <a:xfrm>
            <a:off x="323849" y="995081"/>
            <a:ext cx="4632867" cy="1108357"/>
          </a:xfrm>
        </p:spPr>
        <p:txBody>
          <a:bodyPr/>
          <a:lstStyle>
            <a:lvl1pPr>
              <a:defRPr>
                <a:solidFill>
                  <a:schemeClr val="bg1"/>
                </a:solidFill>
              </a:defRPr>
            </a:lvl1pPr>
          </a:lstStyle>
          <a:p>
            <a:r>
              <a:rPr lang="nl-NL" dirty="0"/>
              <a:t>Bronvermelding</a:t>
            </a:r>
          </a:p>
        </p:txBody>
      </p:sp>
      <p:sp>
        <p:nvSpPr>
          <p:cNvPr id="8" name="Tijdelijke aanduiding voor afbeelding 13">
            <a:extLst>
              <a:ext uri="{FF2B5EF4-FFF2-40B4-BE49-F238E27FC236}">
                <a16:creationId xmlns:a16="http://schemas.microsoft.com/office/drawing/2014/main" id="{3160E74E-3F05-074C-8E4A-ACF14A9C7BEA}"/>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69562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inddia-02">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A2DC969-CCE0-1249-932F-4A0237DF44E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7" name="Afbeelding 6">
            <a:extLst>
              <a:ext uri="{FF2B5EF4-FFF2-40B4-BE49-F238E27FC236}">
                <a16:creationId xmlns:a16="http://schemas.microsoft.com/office/drawing/2014/main" id="{09238366-724C-8546-BCFD-1CA62BB194B3}"/>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12" name="Tijdelijke aanduiding voor tekst 6">
            <a:extLst>
              <a:ext uri="{FF2B5EF4-FFF2-40B4-BE49-F238E27FC236}">
                <a16:creationId xmlns:a16="http://schemas.microsoft.com/office/drawing/2014/main" id="{DE362A0E-BA61-6D43-94BF-9F1A6EF6A1F5}"/>
              </a:ext>
            </a:extLst>
          </p:cNvPr>
          <p:cNvSpPr>
            <a:spLocks noGrp="1"/>
          </p:cNvSpPr>
          <p:nvPr>
            <p:ph type="body" sz="quarter" idx="13"/>
          </p:nvPr>
        </p:nvSpPr>
        <p:spPr>
          <a:xfrm>
            <a:off x="323849" y="2103439"/>
            <a:ext cx="4632867" cy="2413000"/>
          </a:xfrm>
        </p:spPr>
        <p:txBody>
          <a:bodyPr>
            <a:normAutofit/>
          </a:bodyPr>
          <a:lstStyle>
            <a:lvl1pPr marL="0" indent="0">
              <a:lnSpc>
                <a:spcPct val="250000"/>
              </a:lnSpc>
              <a:buClr>
                <a:schemeClr val="bg1"/>
              </a:buClr>
              <a:buNone/>
              <a:defRPr sz="800">
                <a:solidFill>
                  <a:srgbClr val="25167A"/>
                </a:solidFill>
              </a:defRPr>
            </a:lvl1pPr>
            <a:lvl2pPr marL="216000" indent="0">
              <a:lnSpc>
                <a:spcPct val="250000"/>
              </a:lnSpc>
              <a:buClr>
                <a:schemeClr val="bg1"/>
              </a:buClr>
              <a:buNone/>
              <a:defRPr sz="800">
                <a:solidFill>
                  <a:schemeClr val="bg1"/>
                </a:solidFill>
              </a:defRPr>
            </a:lvl2pPr>
            <a:lvl3pPr marL="432000" indent="0">
              <a:lnSpc>
                <a:spcPct val="250000"/>
              </a:lnSpc>
              <a:buClr>
                <a:schemeClr val="bg1"/>
              </a:buClr>
              <a:buNone/>
              <a:defRPr sz="800">
                <a:solidFill>
                  <a:schemeClr val="bg1"/>
                </a:solidFill>
              </a:defRPr>
            </a:lvl3pPr>
            <a:lvl4pPr marL="648000" indent="0">
              <a:lnSpc>
                <a:spcPct val="250000"/>
              </a:lnSpc>
              <a:buClr>
                <a:schemeClr val="bg1"/>
              </a:buClr>
              <a:buNone/>
              <a:defRPr sz="800">
                <a:solidFill>
                  <a:schemeClr val="bg1"/>
                </a:solidFill>
              </a:defRPr>
            </a:lvl4pPr>
            <a:lvl5pPr marL="864000" indent="0">
              <a:lnSpc>
                <a:spcPct val="250000"/>
              </a:lnSpc>
              <a:buClr>
                <a:schemeClr val="bg1"/>
              </a:buClr>
              <a:buNone/>
              <a:defRPr sz="800">
                <a:solidFill>
                  <a:schemeClr val="bg1"/>
                </a:solidFill>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1FE07EE8-1146-8749-AD65-78B0D67D4AA2}"/>
              </a:ext>
            </a:extLst>
          </p:cNvPr>
          <p:cNvSpPr>
            <a:spLocks noGrp="1"/>
          </p:cNvSpPr>
          <p:nvPr>
            <p:ph type="title" hasCustomPrompt="1"/>
          </p:nvPr>
        </p:nvSpPr>
        <p:spPr>
          <a:xfrm>
            <a:off x="323849" y="995081"/>
            <a:ext cx="4632867" cy="1108357"/>
          </a:xfrm>
        </p:spPr>
        <p:txBody>
          <a:bodyPr/>
          <a:lstStyle>
            <a:lvl1pPr>
              <a:defRPr>
                <a:solidFill>
                  <a:srgbClr val="25167A"/>
                </a:solidFill>
              </a:defRPr>
            </a:lvl1pPr>
          </a:lstStyle>
          <a:p>
            <a:r>
              <a:rPr lang="nl-NL" dirty="0"/>
              <a:t>Bronvermelding</a:t>
            </a:r>
          </a:p>
        </p:txBody>
      </p:sp>
      <p:sp>
        <p:nvSpPr>
          <p:cNvPr id="8" name="Tijdelijke aanduiding voor afbeelding 13">
            <a:extLst>
              <a:ext uri="{FF2B5EF4-FFF2-40B4-BE49-F238E27FC236}">
                <a16:creationId xmlns:a16="http://schemas.microsoft.com/office/drawing/2014/main" id="{43B3C3B6-5587-A146-A20D-32B573CC8521}"/>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570405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2F49DF6-EF89-9242-96AF-13E2B93C58D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CC4838CF-D7BB-FD4B-AA3B-F164D4A1DAB8}"/>
              </a:ext>
            </a:extLst>
          </p:cNvPr>
          <p:cNvPicPr>
            <a:picLocks noChangeAspect="1"/>
          </p:cNvPicPr>
          <p:nvPr userDrawn="1"/>
        </p:nvPicPr>
        <p:blipFill>
          <a:blip r:embed="rId3"/>
          <a:srcRect/>
          <a:stretch/>
        </p:blipFill>
        <p:spPr>
          <a:xfrm>
            <a:off x="7270526" y="4524302"/>
            <a:ext cx="1873473" cy="619199"/>
          </a:xfrm>
          <a:prstGeom prst="rect">
            <a:avLst/>
          </a:prstGeom>
        </p:spPr>
      </p:pic>
      <p:sp>
        <p:nvSpPr>
          <p:cNvPr id="2" name="Rechthoek 1">
            <a:extLst>
              <a:ext uri="{FF2B5EF4-FFF2-40B4-BE49-F238E27FC236}">
                <a16:creationId xmlns:a16="http://schemas.microsoft.com/office/drawing/2014/main" id="{0DE4ED4E-3D6B-356C-6B42-5028E7ADE080}"/>
              </a:ext>
            </a:extLst>
          </p:cNvPr>
          <p:cNvSpPr/>
          <p:nvPr userDrawn="1"/>
        </p:nvSpPr>
        <p:spPr>
          <a:xfrm>
            <a:off x="7416209" y="4683642"/>
            <a:ext cx="1610833" cy="3455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3590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4"/>
          </p:nvPr>
        </p:nvSpPr>
        <p:spPr/>
        <p:txBody>
          <a:bodyPr/>
          <a:lstStyle/>
          <a:p>
            <a:fld id="{FC327A61-45FC-424C-A8E7-25A257C2777B}" type="slidenum">
              <a:t>‹nr.›</a:t>
            </a:fld>
            <a:endParaRPr/>
          </a:p>
        </p:txBody>
      </p:sp>
    </p:spTree>
    <p:extLst>
      <p:ext uri="{BB962C8B-B14F-4D97-AF65-F5344CB8AC3E}">
        <p14:creationId xmlns:p14="http://schemas.microsoft.com/office/powerpoint/2010/main" val="4229480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1D6E-AA6B-FD3D-E6DC-3C6E61B05B0C}"/>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068D6220-88AD-91C6-40FD-4EB934982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B866DBE6-96A8-C807-5C37-DB300A2258E7}"/>
              </a:ext>
            </a:extLst>
          </p:cNvPr>
          <p:cNvSpPr>
            <a:spLocks noGrp="1"/>
          </p:cNvSpPr>
          <p:nvPr>
            <p:ph type="dt" sz="half" idx="10"/>
          </p:nvPr>
        </p:nvSpPr>
        <p:spPr/>
        <p:txBody>
          <a:bodyPr/>
          <a:lstStyle/>
          <a:p>
            <a:fld id="{650E6B0D-7BAE-5047-8B98-9A9E6AAC0F9F}" type="slidenum">
              <a:rPr lang="nl-NL" smtClean="0"/>
              <a:pPr/>
              <a:t>‹nr.›</a:t>
            </a:fld>
            <a:endParaRPr lang="nl-NL"/>
          </a:p>
        </p:txBody>
      </p:sp>
      <p:sp>
        <p:nvSpPr>
          <p:cNvPr id="7" name="Tijdelijke aanduiding voor dianummer 3">
            <a:extLst>
              <a:ext uri="{FF2B5EF4-FFF2-40B4-BE49-F238E27FC236}">
                <a16:creationId xmlns:a16="http://schemas.microsoft.com/office/drawing/2014/main" id="{FD8E47CB-B01F-495E-CAF1-D0A4A91465D7}"/>
              </a:ext>
            </a:extLst>
          </p:cNvPr>
          <p:cNvSpPr txBox="1">
            <a:spLocks/>
          </p:cNvSpPr>
          <p:nvPr userDrawn="1"/>
        </p:nvSpPr>
        <p:spPr>
          <a:xfrm>
            <a:off x="248457" y="3507239"/>
            <a:ext cx="270076" cy="205383"/>
          </a:xfrm>
          <a:prstGeom prst="rect">
            <a:avLst/>
          </a:prstGeom>
        </p:spPr>
        <p:txBody>
          <a:bodyPr vert="horz" lIns="68580" tIns="34290" rIns="68580" bIns="3429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sz="900"/>
          </a:p>
        </p:txBody>
      </p:sp>
    </p:spTree>
    <p:extLst>
      <p:ext uri="{BB962C8B-B14F-4D97-AF65-F5344CB8AC3E}">
        <p14:creationId xmlns:p14="http://schemas.microsoft.com/office/powerpoint/2010/main" val="377508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dia-0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52C3271-99C2-AA4C-8843-4DBD011890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1" name="Afbeelding 10">
            <a:extLst>
              <a:ext uri="{FF2B5EF4-FFF2-40B4-BE49-F238E27FC236}">
                <a16:creationId xmlns:a16="http://schemas.microsoft.com/office/drawing/2014/main" id="{1C8F4B79-BD4E-2F4C-B044-962D1C582AFE}"/>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6" name="Tijdelijke aanduiding voor tekst 6">
            <a:extLst>
              <a:ext uri="{FF2B5EF4-FFF2-40B4-BE49-F238E27FC236}">
                <a16:creationId xmlns:a16="http://schemas.microsoft.com/office/drawing/2014/main" id="{CB139574-2387-A149-BF89-1740A5E685A1}"/>
              </a:ext>
            </a:extLst>
          </p:cNvPr>
          <p:cNvSpPr>
            <a:spLocks noGrp="1"/>
          </p:cNvSpPr>
          <p:nvPr>
            <p:ph type="body" sz="quarter" idx="13" hasCustomPrompt="1"/>
          </p:nvPr>
        </p:nvSpPr>
        <p:spPr>
          <a:xfrm>
            <a:off x="323850" y="3903870"/>
            <a:ext cx="5481332" cy="305682"/>
          </a:xfrm>
        </p:spPr>
        <p:txBody>
          <a:bodyPr>
            <a:normAutofit/>
          </a:bodyPr>
          <a:lstStyle>
            <a:lvl1pPr marL="0" indent="0">
              <a:buClr>
                <a:schemeClr val="bg1"/>
              </a:buClr>
              <a:buFont typeface="Arial" panose="020B0604020202020204" pitchFamily="34" charset="0"/>
              <a:buNone/>
              <a:defRPr sz="900">
                <a:solidFill>
                  <a:srgbClr val="25167A"/>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dirty="0"/>
              <a:t>Naam: N. Achternaam</a:t>
            </a:r>
          </a:p>
          <a:p>
            <a:pPr lvl="0"/>
            <a:r>
              <a:rPr lang="nl-NL" dirty="0"/>
              <a:t>Datum: 00-00-0000</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323850" y="2103439"/>
            <a:ext cx="5481332" cy="468311"/>
          </a:xfrm>
        </p:spPr>
        <p:txBody>
          <a:bodyPr/>
          <a:lstStyle>
            <a:lvl1pPr marL="0" indent="0">
              <a:buClr>
                <a:schemeClr val="bg1"/>
              </a:buClr>
              <a:buFont typeface="Arial" panose="020B0604020202020204" pitchFamily="34" charset="0"/>
              <a:buNone/>
              <a:defRPr>
                <a:solidFill>
                  <a:srgbClr val="25167A"/>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323851" y="995081"/>
            <a:ext cx="5484282" cy="1108357"/>
          </a:xfrm>
        </p:spPr>
        <p:txBody>
          <a:bodyPr/>
          <a:lstStyle>
            <a:lvl1pPr>
              <a:defRPr>
                <a:solidFill>
                  <a:srgbClr val="25167A"/>
                </a:solidFill>
              </a:defRPr>
            </a:lvl1pPr>
          </a:lstStyle>
          <a:p>
            <a:r>
              <a:rPr lang="nl-NL"/>
              <a:t>Klik om stijl te bewerken</a:t>
            </a:r>
            <a:endParaRPr lang="nl-NL" dirty="0"/>
          </a:p>
        </p:txBody>
      </p:sp>
      <p:sp>
        <p:nvSpPr>
          <p:cNvPr id="12" name="Tijdelijke aanduiding voor afbeelding 13">
            <a:extLst>
              <a:ext uri="{FF2B5EF4-FFF2-40B4-BE49-F238E27FC236}">
                <a16:creationId xmlns:a16="http://schemas.microsoft.com/office/drawing/2014/main" id="{6AA7243F-9419-6942-9F79-A31147055FAD}"/>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803908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dia-03">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96169777-1A93-AC41-BCCC-3B3AD71B906A}"/>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16" name="Tijdelijke aanduiding voor afbeelding 15">
            <a:extLst>
              <a:ext uri="{FF2B5EF4-FFF2-40B4-BE49-F238E27FC236}">
                <a16:creationId xmlns:a16="http://schemas.microsoft.com/office/drawing/2014/main" id="{53865B02-C372-3B4F-99F4-DC48043FCE52}"/>
              </a:ext>
            </a:extLst>
          </p:cNvPr>
          <p:cNvSpPr>
            <a:spLocks noGrp="1"/>
          </p:cNvSpPr>
          <p:nvPr>
            <p:ph type="pic" sz="quarter" idx="15"/>
          </p:nvPr>
        </p:nvSpPr>
        <p:spPr>
          <a:xfrm>
            <a:off x="4572000" y="640800"/>
            <a:ext cx="4572000" cy="3859200"/>
          </a:xfrm>
        </p:spPr>
        <p:txBody>
          <a:bodyPr/>
          <a:lstStyle/>
          <a:p>
            <a:r>
              <a:rPr lang="nl-NL"/>
              <a:t>Klik op het pictogram als u een afbeelding wilt toevoegen</a:t>
            </a:r>
            <a:endParaRPr lang="nl-NL" dirty="0"/>
          </a:p>
        </p:txBody>
      </p:sp>
      <p:sp>
        <p:nvSpPr>
          <p:cNvPr id="8" name="Rechthoek 7">
            <a:extLst>
              <a:ext uri="{FF2B5EF4-FFF2-40B4-BE49-F238E27FC236}">
                <a16:creationId xmlns:a16="http://schemas.microsoft.com/office/drawing/2014/main" id="{7556CDDB-3142-4B4F-8725-BFCD85DD8BE2}"/>
              </a:ext>
              <a:ext uri="{C183D7F6-B498-43B3-948B-1728B52AA6E4}">
                <adec:decorative xmlns:adec="http://schemas.microsoft.com/office/drawing/2017/decorative" val="1"/>
              </a:ext>
            </a:extLst>
          </p:cNvPr>
          <p:cNvSpPr>
            <a:spLocks noChangeAspect="1"/>
          </p:cNvSpPr>
          <p:nvPr userDrawn="1"/>
        </p:nvSpPr>
        <p:spPr>
          <a:xfrm>
            <a:off x="0" y="639255"/>
            <a:ext cx="4572000" cy="3859200"/>
          </a:xfrm>
          <a:prstGeom prst="rect">
            <a:avLst/>
          </a:prstGeom>
          <a:solidFill>
            <a:srgbClr val="25167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srgbClr val="25167A"/>
              </a:solidFill>
            </a:endParaRPr>
          </a:p>
        </p:txBody>
      </p:sp>
      <p:sp>
        <p:nvSpPr>
          <p:cNvPr id="11" name="Tijdelijke aanduiding voor tekst 6">
            <a:extLst>
              <a:ext uri="{FF2B5EF4-FFF2-40B4-BE49-F238E27FC236}">
                <a16:creationId xmlns:a16="http://schemas.microsoft.com/office/drawing/2014/main" id="{A5FC0E7E-E23C-BC40-B810-FBCAC19629D4}"/>
              </a:ext>
            </a:extLst>
          </p:cNvPr>
          <p:cNvSpPr>
            <a:spLocks noGrp="1"/>
          </p:cNvSpPr>
          <p:nvPr>
            <p:ph type="body" sz="quarter" idx="13" hasCustomPrompt="1"/>
          </p:nvPr>
        </p:nvSpPr>
        <p:spPr>
          <a:xfrm>
            <a:off x="323850" y="3903870"/>
            <a:ext cx="3997629" cy="305682"/>
          </a:xfrm>
        </p:spPr>
        <p:txBody>
          <a:bodyPr>
            <a:normAutofit/>
          </a:bodyPr>
          <a:lstStyle>
            <a:lvl1pPr marL="0" indent="0">
              <a:buClr>
                <a:schemeClr val="bg1"/>
              </a:buClr>
              <a:buFont typeface="Arial" panose="020B0604020202020204" pitchFamily="34" charset="0"/>
              <a:buNone/>
              <a:defRPr sz="900">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dirty="0"/>
              <a:t>Naam: N. Achternaam</a:t>
            </a:r>
          </a:p>
          <a:p>
            <a:pPr lvl="0"/>
            <a:r>
              <a:rPr lang="nl-NL" dirty="0"/>
              <a:t>Datum: 00-00-0000</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323850" y="2103439"/>
            <a:ext cx="3997629" cy="468311"/>
          </a:xfrm>
        </p:spPr>
        <p:txBody>
          <a:bodyPr/>
          <a:lstStyle>
            <a:lvl1pPr marL="0" indent="0">
              <a:buClr>
                <a:schemeClr val="bg1"/>
              </a:buClr>
              <a:buFont typeface="Arial" panose="020B0604020202020204" pitchFamily="34" charset="0"/>
              <a:buNone/>
              <a:defRPr>
                <a:solidFill>
                  <a:schemeClr val="bg1"/>
                </a:solidFill>
              </a:defRPr>
            </a:lvl1pPr>
            <a:lvl2pPr marL="216000" indent="0">
              <a:buClr>
                <a:schemeClr val="bg1"/>
              </a:buClr>
              <a:buFont typeface="Arial" panose="020B0604020202020204" pitchFamily="34" charset="0"/>
              <a:buNone/>
              <a:defRPr>
                <a:solidFill>
                  <a:schemeClr val="bg1"/>
                </a:solidFill>
              </a:defRPr>
            </a:lvl2pPr>
            <a:lvl3pPr marL="432000" indent="0">
              <a:buClr>
                <a:schemeClr val="bg1"/>
              </a:buClr>
              <a:buFont typeface="Arial" panose="020B0604020202020204" pitchFamily="34" charset="0"/>
              <a:buNone/>
              <a:defRPr>
                <a:solidFill>
                  <a:schemeClr val="bg1"/>
                </a:solidFill>
              </a:defRPr>
            </a:lvl3pPr>
            <a:lvl4pPr marL="648000" indent="0">
              <a:buClr>
                <a:schemeClr val="bg1"/>
              </a:buClr>
              <a:buFont typeface="Arial" panose="020B0604020202020204" pitchFamily="34" charset="0"/>
              <a:buNone/>
              <a:defRPr>
                <a:solidFill>
                  <a:schemeClr val="bg1"/>
                </a:solidFill>
              </a:defRPr>
            </a:lvl4pPr>
            <a:lvl5pPr marL="864000" indent="0">
              <a:buClr>
                <a:schemeClr val="bg1"/>
              </a:buCl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323852" y="995081"/>
            <a:ext cx="3997628" cy="1108357"/>
          </a:xfrm>
        </p:spPr>
        <p:txBody>
          <a:bodyPr/>
          <a:lstStyle>
            <a:lvl1pPr>
              <a:defRPr>
                <a:solidFill>
                  <a:schemeClr val="bg1"/>
                </a:solidFill>
              </a:defRPr>
            </a:lvl1pPr>
          </a:lstStyle>
          <a:p>
            <a:r>
              <a:rPr lang="nl-NL"/>
              <a:t>Klik om stijl te bewerken</a:t>
            </a:r>
            <a:endParaRPr lang="nl-NL" dirty="0"/>
          </a:p>
        </p:txBody>
      </p:sp>
      <p:sp>
        <p:nvSpPr>
          <p:cNvPr id="15" name="Tijdelijke aanduiding voor afbeelding 13">
            <a:extLst>
              <a:ext uri="{FF2B5EF4-FFF2-40B4-BE49-F238E27FC236}">
                <a16:creationId xmlns:a16="http://schemas.microsoft.com/office/drawing/2014/main" id="{F30D1054-1FCF-A04B-ACA5-95BCF9CCCC85}"/>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702718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01">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9747375-E943-3F4A-A364-C2E9609ED9E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6E12549B-A758-2F47-BDFF-31F8D9B10C0E}"/>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89984AE3-7D21-634F-BB5D-ACD345F47C34}"/>
              </a:ext>
            </a:extLst>
          </p:cNvPr>
          <p:cNvSpPr>
            <a:spLocks noGrp="1"/>
          </p:cNvSpPr>
          <p:nvPr>
            <p:ph type="ftr" sz="quarter" idx="13"/>
          </p:nvPr>
        </p:nvSpPr>
        <p:spPr/>
        <p:txBody>
          <a:bodyPr/>
          <a:lstStyle/>
          <a:p>
            <a:pPr>
              <a:defRPr/>
            </a:pPr>
            <a:r>
              <a:rPr lang="nl-NL"/>
              <a:t>Titel presentatie</a:t>
            </a:r>
            <a:endParaRPr lang="nl-NL" dirty="0"/>
          </a:p>
        </p:txBody>
      </p:sp>
      <p:sp>
        <p:nvSpPr>
          <p:cNvPr id="3" name="Tijdelijke aanduiding voor dianummer 2">
            <a:extLst>
              <a:ext uri="{FF2B5EF4-FFF2-40B4-BE49-F238E27FC236}">
                <a16:creationId xmlns:a16="http://schemas.microsoft.com/office/drawing/2014/main" id="{18D17EF6-3624-1E47-8EBA-9CFBC6388BF2}"/>
              </a:ext>
            </a:extLst>
          </p:cNvPr>
          <p:cNvSpPr>
            <a:spLocks noGrp="1"/>
          </p:cNvSpPr>
          <p:nvPr>
            <p:ph type="sldNum" sz="quarter" idx="14"/>
          </p:nvPr>
        </p:nvSpPr>
        <p:spPr/>
        <p:txBody>
          <a:bodyPr/>
          <a:lstStyle/>
          <a:p>
            <a:fld id="{49004725-3891-F142-B776-4F4F06198762}" type="slidenum">
              <a:rPr lang="nl-NL" smtClean="0"/>
              <a:pPr/>
              <a:t>‹nr.›</a:t>
            </a:fld>
            <a:endParaRPr lang="nl-NL" dirty="0"/>
          </a:p>
        </p:txBody>
      </p:sp>
      <p:sp>
        <p:nvSpPr>
          <p:cNvPr id="15" name="Tijdelijke aanduiding voor tekst 6">
            <a:extLst>
              <a:ext uri="{FF2B5EF4-FFF2-40B4-BE49-F238E27FC236}">
                <a16:creationId xmlns:a16="http://schemas.microsoft.com/office/drawing/2014/main" id="{9F8AF7CA-6D0E-9549-8B9D-FE69F3BD315B}"/>
              </a:ext>
            </a:extLst>
          </p:cNvPr>
          <p:cNvSpPr>
            <a:spLocks noGrp="1"/>
          </p:cNvSpPr>
          <p:nvPr>
            <p:ph type="body" sz="quarter" idx="12"/>
          </p:nvPr>
        </p:nvSpPr>
        <p:spPr>
          <a:xfrm>
            <a:off x="323849" y="2103439"/>
            <a:ext cx="5484283" cy="468312"/>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14" name="Titel 3">
            <a:extLst>
              <a:ext uri="{FF2B5EF4-FFF2-40B4-BE49-F238E27FC236}">
                <a16:creationId xmlns:a16="http://schemas.microsoft.com/office/drawing/2014/main" id="{03602AD6-01FB-1649-AD9D-FA7C710BF663}"/>
              </a:ext>
            </a:extLst>
          </p:cNvPr>
          <p:cNvSpPr>
            <a:spLocks noGrp="1"/>
          </p:cNvSpPr>
          <p:nvPr>
            <p:ph type="title"/>
          </p:nvPr>
        </p:nvSpPr>
        <p:spPr>
          <a:xfrm>
            <a:off x="323849" y="995081"/>
            <a:ext cx="5484283" cy="1108357"/>
          </a:xfrm>
        </p:spPr>
        <p:txBody>
          <a:bodyPr/>
          <a:lstStyle>
            <a:lvl1pPr>
              <a:defRPr>
                <a:solidFill>
                  <a:schemeClr val="bg1"/>
                </a:solidFill>
              </a:defRPr>
            </a:lvl1pPr>
          </a:lstStyle>
          <a:p>
            <a:r>
              <a:rPr lang="nl-NL"/>
              <a:t>Klik om stijl te bewerken</a:t>
            </a:r>
            <a:endParaRPr lang="nl-NL" dirty="0"/>
          </a:p>
        </p:txBody>
      </p:sp>
      <p:sp>
        <p:nvSpPr>
          <p:cNvPr id="11" name="Tijdelijke aanduiding voor afbeelding 13">
            <a:extLst>
              <a:ext uri="{FF2B5EF4-FFF2-40B4-BE49-F238E27FC236}">
                <a16:creationId xmlns:a16="http://schemas.microsoft.com/office/drawing/2014/main" id="{181D4972-5E25-8F4D-A13D-4F9DD99B7ADF}"/>
              </a:ext>
            </a:extLst>
          </p:cNvPr>
          <p:cNvSpPr>
            <a:spLocks noGrp="1"/>
          </p:cNvSpPr>
          <p:nvPr>
            <p:ph type="pic" sz="quarter" idx="15"/>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02">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9747375-E943-3F4A-A364-C2E9609ED9E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9" name="Afbeelding 8">
            <a:extLst>
              <a:ext uri="{FF2B5EF4-FFF2-40B4-BE49-F238E27FC236}">
                <a16:creationId xmlns:a16="http://schemas.microsoft.com/office/drawing/2014/main" id="{86D39C4F-49EF-AD41-B4B5-4F6492E7BB6F}"/>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89984AE3-7D21-634F-BB5D-ACD345F47C34}"/>
              </a:ext>
            </a:extLst>
          </p:cNvPr>
          <p:cNvSpPr>
            <a:spLocks noGrp="1"/>
          </p:cNvSpPr>
          <p:nvPr>
            <p:ph type="ftr" sz="quarter" idx="13"/>
          </p:nvPr>
        </p:nvSpPr>
        <p:spPr/>
        <p:txBody>
          <a:bodyPr/>
          <a:lstStyle/>
          <a:p>
            <a:pPr>
              <a:defRPr/>
            </a:pPr>
            <a:r>
              <a:rPr lang="nl-NL"/>
              <a:t>Titel presentatie</a:t>
            </a:r>
            <a:endParaRPr lang="nl-NL" dirty="0"/>
          </a:p>
        </p:txBody>
      </p:sp>
      <p:sp>
        <p:nvSpPr>
          <p:cNvPr id="3" name="Tijdelijke aanduiding voor dianummer 2">
            <a:extLst>
              <a:ext uri="{FF2B5EF4-FFF2-40B4-BE49-F238E27FC236}">
                <a16:creationId xmlns:a16="http://schemas.microsoft.com/office/drawing/2014/main" id="{18D17EF6-3624-1E47-8EBA-9CFBC6388BF2}"/>
              </a:ext>
            </a:extLst>
          </p:cNvPr>
          <p:cNvSpPr>
            <a:spLocks noGrp="1"/>
          </p:cNvSpPr>
          <p:nvPr>
            <p:ph type="sldNum" sz="quarter" idx="14"/>
          </p:nvPr>
        </p:nvSpPr>
        <p:spPr/>
        <p:txBody>
          <a:bodyPr/>
          <a:lstStyle/>
          <a:p>
            <a:fld id="{49004725-3891-F142-B776-4F4F06198762}" type="slidenum">
              <a:rPr lang="nl-NL" smtClean="0"/>
              <a:pPr/>
              <a:t>‹nr.›</a:t>
            </a:fld>
            <a:endParaRPr lang="nl-NL" dirty="0"/>
          </a:p>
        </p:txBody>
      </p:sp>
      <p:sp>
        <p:nvSpPr>
          <p:cNvPr id="15" name="Tijdelijke aanduiding voor tekst 6">
            <a:extLst>
              <a:ext uri="{FF2B5EF4-FFF2-40B4-BE49-F238E27FC236}">
                <a16:creationId xmlns:a16="http://schemas.microsoft.com/office/drawing/2014/main" id="{9F8AF7CA-6D0E-9549-8B9D-FE69F3BD315B}"/>
              </a:ext>
            </a:extLst>
          </p:cNvPr>
          <p:cNvSpPr>
            <a:spLocks noGrp="1"/>
          </p:cNvSpPr>
          <p:nvPr>
            <p:ph type="body" sz="quarter" idx="12"/>
          </p:nvPr>
        </p:nvSpPr>
        <p:spPr>
          <a:xfrm>
            <a:off x="323849" y="2103439"/>
            <a:ext cx="5484283" cy="468312"/>
          </a:xfrm>
        </p:spPr>
        <p:txBody>
          <a:bodyPr/>
          <a:lstStyle>
            <a:lvl1pPr marL="0" indent="0">
              <a:buClr>
                <a:schemeClr val="bg1"/>
              </a:buClr>
              <a:buNone/>
              <a:defRPr>
                <a:solidFill>
                  <a:srgbClr val="25167A"/>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14" name="Titel 3">
            <a:extLst>
              <a:ext uri="{FF2B5EF4-FFF2-40B4-BE49-F238E27FC236}">
                <a16:creationId xmlns:a16="http://schemas.microsoft.com/office/drawing/2014/main" id="{03602AD6-01FB-1649-AD9D-FA7C710BF663}"/>
              </a:ext>
            </a:extLst>
          </p:cNvPr>
          <p:cNvSpPr>
            <a:spLocks noGrp="1"/>
          </p:cNvSpPr>
          <p:nvPr>
            <p:ph type="title"/>
          </p:nvPr>
        </p:nvSpPr>
        <p:spPr>
          <a:xfrm>
            <a:off x="323849" y="995081"/>
            <a:ext cx="5484283" cy="1108357"/>
          </a:xfrm>
        </p:spPr>
        <p:txBody>
          <a:bodyPr/>
          <a:lstStyle>
            <a:lvl1pPr>
              <a:defRPr>
                <a:solidFill>
                  <a:srgbClr val="25167A"/>
                </a:solidFill>
              </a:defRPr>
            </a:lvl1pPr>
          </a:lstStyle>
          <a:p>
            <a:r>
              <a:rPr lang="nl-NL"/>
              <a:t>Klik om stijl te bewerken</a:t>
            </a:r>
            <a:endParaRPr lang="nl-NL" dirty="0"/>
          </a:p>
        </p:txBody>
      </p:sp>
      <p:sp>
        <p:nvSpPr>
          <p:cNvPr id="10" name="Tijdelijke aanduiding voor afbeelding 13">
            <a:extLst>
              <a:ext uri="{FF2B5EF4-FFF2-40B4-BE49-F238E27FC236}">
                <a16:creationId xmlns:a16="http://schemas.microsoft.com/office/drawing/2014/main" id="{9F18F6B8-85D2-7C4E-91B4-669A3A92F2D1}"/>
              </a:ext>
            </a:extLst>
          </p:cNvPr>
          <p:cNvSpPr>
            <a:spLocks noGrp="1"/>
          </p:cNvSpPr>
          <p:nvPr>
            <p:ph type="pic" sz="quarter" idx="15"/>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29461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2F49DF6-EF89-9242-96AF-13E2B93C58D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CC4838CF-D7BB-FD4B-AA3B-F164D4A1DAB8}"/>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6492356F-B0BD-C441-ACCC-2B36166F77BB}"/>
              </a:ext>
            </a:extLst>
          </p:cNvPr>
          <p:cNvSpPr>
            <a:spLocks noGrp="1"/>
          </p:cNvSpPr>
          <p:nvPr>
            <p:ph type="ftr" sz="quarter" idx="16"/>
          </p:nvPr>
        </p:nvSpPr>
        <p:spPr/>
        <p:txBody>
          <a:bodyPr/>
          <a:lstStyle/>
          <a:p>
            <a:pPr>
              <a:defRPr/>
            </a:pPr>
            <a:r>
              <a:rPr lang="nl-NL"/>
              <a:t>Titel presentatie</a:t>
            </a:r>
            <a:endParaRPr lang="nl-NL" dirty="0"/>
          </a:p>
        </p:txBody>
      </p:sp>
      <p:sp>
        <p:nvSpPr>
          <p:cNvPr id="4" name="Tijdelijke aanduiding voor dianummer 3">
            <a:extLst>
              <a:ext uri="{FF2B5EF4-FFF2-40B4-BE49-F238E27FC236}">
                <a16:creationId xmlns:a16="http://schemas.microsoft.com/office/drawing/2014/main" id="{036E3A49-4F16-3D48-BCBD-BE73340D12B0}"/>
              </a:ext>
            </a:extLst>
          </p:cNvPr>
          <p:cNvSpPr>
            <a:spLocks noGrp="1"/>
          </p:cNvSpPr>
          <p:nvPr>
            <p:ph type="sldNum" sz="quarter" idx="17"/>
          </p:nvPr>
        </p:nvSpPr>
        <p:spPr/>
        <p:txBody>
          <a:bodyPr/>
          <a:lstStyle/>
          <a:p>
            <a:fld id="{49004725-3891-F142-B776-4F4F06198762}" type="slidenum">
              <a:rPr lang="nl-NL" smtClean="0"/>
              <a:pPr/>
              <a:t>‹nr.›</a:t>
            </a:fld>
            <a:endParaRPr lang="nl-NL" dirty="0"/>
          </a:p>
        </p:txBody>
      </p:sp>
      <p:sp>
        <p:nvSpPr>
          <p:cNvPr id="5" name="Tijdelijke aanduiding voor tekst 4">
            <a:extLst>
              <a:ext uri="{FF2B5EF4-FFF2-40B4-BE49-F238E27FC236}">
                <a16:creationId xmlns:a16="http://schemas.microsoft.com/office/drawing/2014/main" id="{E5CC833F-AF5D-BE4A-BBF9-4A5C0DC4AC32}"/>
              </a:ext>
            </a:extLst>
          </p:cNvPr>
          <p:cNvSpPr>
            <a:spLocks noGrp="1"/>
          </p:cNvSpPr>
          <p:nvPr>
            <p:ph type="body" sz="quarter" idx="15"/>
          </p:nvPr>
        </p:nvSpPr>
        <p:spPr>
          <a:xfrm>
            <a:off x="323850" y="2103438"/>
            <a:ext cx="7978775"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a:extLst>
              <a:ext uri="{FF2B5EF4-FFF2-40B4-BE49-F238E27FC236}">
                <a16:creationId xmlns:a16="http://schemas.microsoft.com/office/drawing/2014/main" id="{0D4A260E-A58B-9E41-A402-C97E883472EB}"/>
              </a:ext>
            </a:extLst>
          </p:cNvPr>
          <p:cNvSpPr>
            <a:spLocks noGrp="1"/>
          </p:cNvSpPr>
          <p:nvPr>
            <p:ph type="title"/>
          </p:nvPr>
        </p:nvSpPr>
        <p:spPr>
          <a:xfrm>
            <a:off x="323850" y="995081"/>
            <a:ext cx="7984772" cy="1108357"/>
          </a:xfrm>
        </p:spPr>
        <p:txBody>
          <a:bodyPr/>
          <a:lstStyle/>
          <a:p>
            <a:r>
              <a:rPr lang="nl-NL"/>
              <a:t>Klik om stijl te bewerken</a:t>
            </a:r>
            <a:endParaRPr lang="nl-NL" dirty="0"/>
          </a:p>
        </p:txBody>
      </p:sp>
      <p:sp>
        <p:nvSpPr>
          <p:cNvPr id="11" name="Tijdelijke aanduiding voor afbeelding 13">
            <a:extLst>
              <a:ext uri="{FF2B5EF4-FFF2-40B4-BE49-F238E27FC236}">
                <a16:creationId xmlns:a16="http://schemas.microsoft.com/office/drawing/2014/main" id="{8B155A77-9972-F745-93CB-75D872DC3C96}"/>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
        <p:nvSpPr>
          <p:cNvPr id="3" name="Rechthoek 2">
            <a:extLst>
              <a:ext uri="{FF2B5EF4-FFF2-40B4-BE49-F238E27FC236}">
                <a16:creationId xmlns:a16="http://schemas.microsoft.com/office/drawing/2014/main" id="{AA2A61DB-BC4E-9148-CF42-F378C74635DE}"/>
              </a:ext>
            </a:extLst>
          </p:cNvPr>
          <p:cNvSpPr/>
          <p:nvPr userDrawn="1"/>
        </p:nvSpPr>
        <p:spPr>
          <a:xfrm>
            <a:off x="7416209" y="4683642"/>
            <a:ext cx="1610833" cy="3455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C75A9D6-2C46-B646-BDC2-89688A800F36}"/>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2" name="Tijdelijke aanduiding voor voettekst 1">
            <a:extLst>
              <a:ext uri="{FF2B5EF4-FFF2-40B4-BE49-F238E27FC236}">
                <a16:creationId xmlns:a16="http://schemas.microsoft.com/office/drawing/2014/main" id="{95A2BDAB-AAC0-F642-B6E9-4CB0E962A79D}"/>
              </a:ext>
            </a:extLst>
          </p:cNvPr>
          <p:cNvSpPr>
            <a:spLocks noGrp="1"/>
          </p:cNvSpPr>
          <p:nvPr>
            <p:ph type="ftr" sz="quarter" idx="16"/>
          </p:nvPr>
        </p:nvSpPr>
        <p:spPr/>
        <p:txBody>
          <a:bodyPr/>
          <a:lstStyle/>
          <a:p>
            <a:pPr>
              <a:defRPr/>
            </a:pPr>
            <a:r>
              <a:rPr lang="nl-NL"/>
              <a:t>Titel presentatie</a:t>
            </a:r>
            <a:endParaRPr lang="nl-NL" dirty="0"/>
          </a:p>
        </p:txBody>
      </p:sp>
      <p:sp>
        <p:nvSpPr>
          <p:cNvPr id="3" name="Tijdelijke aanduiding voor dianummer 2">
            <a:extLst>
              <a:ext uri="{FF2B5EF4-FFF2-40B4-BE49-F238E27FC236}">
                <a16:creationId xmlns:a16="http://schemas.microsoft.com/office/drawing/2014/main" id="{C4FA802C-F3CD-5D4D-B3F2-4A13C4F220E5}"/>
              </a:ext>
            </a:extLst>
          </p:cNvPr>
          <p:cNvSpPr>
            <a:spLocks noGrp="1"/>
          </p:cNvSpPr>
          <p:nvPr>
            <p:ph type="sldNum" sz="quarter" idx="17"/>
          </p:nvPr>
        </p:nvSpPr>
        <p:spPr/>
        <p:txBody>
          <a:bodyPr/>
          <a:lstStyle/>
          <a:p>
            <a:fld id="{49004725-3891-F142-B776-4F4F06198762}" type="slidenum">
              <a:rPr lang="nl-NL" smtClean="0"/>
              <a:pPr/>
              <a:t>‹nr.›</a:t>
            </a:fld>
            <a:endParaRPr lang="nl-NL" dirty="0"/>
          </a:p>
        </p:txBody>
      </p:sp>
      <p:sp>
        <p:nvSpPr>
          <p:cNvPr id="4" name="Tijdelijke aanduiding voor inhoud 3">
            <a:extLst>
              <a:ext uri="{FF2B5EF4-FFF2-40B4-BE49-F238E27FC236}">
                <a16:creationId xmlns:a16="http://schemas.microsoft.com/office/drawing/2014/main" id="{743BBFB1-6BF4-354F-BF3B-825E6A2DF943}"/>
              </a:ext>
            </a:extLst>
          </p:cNvPr>
          <p:cNvSpPr>
            <a:spLocks noGrp="1"/>
          </p:cNvSpPr>
          <p:nvPr>
            <p:ph sz="quarter" idx="15"/>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a:extLst>
              <a:ext uri="{FF2B5EF4-FFF2-40B4-BE49-F238E27FC236}">
                <a16:creationId xmlns:a16="http://schemas.microsoft.com/office/drawing/2014/main" id="{0D4A260E-A58B-9E41-A402-C97E883472EB}"/>
              </a:ext>
            </a:extLst>
          </p:cNvPr>
          <p:cNvSpPr>
            <a:spLocks noGrp="1"/>
          </p:cNvSpPr>
          <p:nvPr>
            <p:ph type="title"/>
          </p:nvPr>
        </p:nvSpPr>
        <p:spPr>
          <a:xfrm>
            <a:off x="323850" y="995081"/>
            <a:ext cx="8496300" cy="1108357"/>
          </a:xfrm>
        </p:spPr>
        <p:txBody>
          <a:bodyPr/>
          <a:lstStyle/>
          <a:p>
            <a:r>
              <a:rPr lang="nl-NL"/>
              <a:t>Klik om stijl te bewerken</a:t>
            </a:r>
            <a:endParaRPr lang="nl-NL" dirty="0"/>
          </a:p>
        </p:txBody>
      </p:sp>
      <p:sp>
        <p:nvSpPr>
          <p:cNvPr id="8" name="Tijdelijke aanduiding voor afbeelding 13">
            <a:extLst>
              <a:ext uri="{FF2B5EF4-FFF2-40B4-BE49-F238E27FC236}">
                <a16:creationId xmlns:a16="http://schemas.microsoft.com/office/drawing/2014/main" id="{307DA5A1-79E6-BD4C-BEAD-F98EBB0D175C}"/>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2456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twee kolommen tekst">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FFB0894-0333-5B42-BDFC-17A0DF0561F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pic>
        <p:nvPicPr>
          <p:cNvPr id="10" name="Afbeelding 9">
            <a:extLst>
              <a:ext uri="{FF2B5EF4-FFF2-40B4-BE49-F238E27FC236}">
                <a16:creationId xmlns:a16="http://schemas.microsoft.com/office/drawing/2014/main" id="{0406B399-95BD-4446-9220-3C9F8E514936}"/>
              </a:ext>
            </a:extLst>
          </p:cNvPr>
          <p:cNvPicPr>
            <a:picLocks noChangeAspect="1"/>
          </p:cNvPicPr>
          <p:nvPr userDrawn="1"/>
        </p:nvPicPr>
        <p:blipFill>
          <a:blip r:embed="rId3"/>
          <a:srcRect/>
          <a:stretch/>
        </p:blipFill>
        <p:spPr>
          <a:xfrm>
            <a:off x="7270525" y="4524301"/>
            <a:ext cx="1873473" cy="619199"/>
          </a:xfrm>
          <a:prstGeom prst="rect">
            <a:avLst/>
          </a:prstGeom>
        </p:spPr>
      </p:pic>
      <p:sp>
        <p:nvSpPr>
          <p:cNvPr id="4" name="Tijdelijke aanduiding voor voettekst 3">
            <a:extLst>
              <a:ext uri="{FF2B5EF4-FFF2-40B4-BE49-F238E27FC236}">
                <a16:creationId xmlns:a16="http://schemas.microsoft.com/office/drawing/2014/main" id="{C1C48642-667B-FA4F-88D6-7753205E7ED0}"/>
              </a:ext>
            </a:extLst>
          </p:cNvPr>
          <p:cNvSpPr>
            <a:spLocks noGrp="1"/>
          </p:cNvSpPr>
          <p:nvPr>
            <p:ph type="ftr" sz="quarter" idx="19"/>
          </p:nvPr>
        </p:nvSpPr>
        <p:spPr/>
        <p:txBody>
          <a:bodyPr/>
          <a:lstStyle/>
          <a:p>
            <a:pPr>
              <a:defRPr/>
            </a:pPr>
            <a:r>
              <a:rPr lang="nl-NL"/>
              <a:t>Titel presentatie</a:t>
            </a:r>
            <a:endParaRPr lang="nl-NL" dirty="0"/>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13" name="Tijdelijke aanduiding voor tekst 10">
            <a:extLst>
              <a:ext uri="{FF2B5EF4-FFF2-40B4-BE49-F238E27FC236}">
                <a16:creationId xmlns:a16="http://schemas.microsoft.com/office/drawing/2014/main" id="{5BF6970D-BDB0-4143-B921-6712EDEF961F}"/>
              </a:ext>
            </a:extLst>
          </p:cNvPr>
          <p:cNvSpPr>
            <a:spLocks noGrp="1"/>
          </p:cNvSpPr>
          <p:nvPr>
            <p:ph type="body" sz="quarter" idx="21"/>
          </p:nvPr>
        </p:nvSpPr>
        <p:spPr>
          <a:xfrm>
            <a:off x="4755995" y="2103438"/>
            <a:ext cx="3552627"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tekst 10">
            <a:extLst>
              <a:ext uri="{FF2B5EF4-FFF2-40B4-BE49-F238E27FC236}">
                <a16:creationId xmlns:a16="http://schemas.microsoft.com/office/drawing/2014/main" id="{46D8E25C-F890-3949-807A-7D2F4B353F17}"/>
              </a:ext>
            </a:extLst>
          </p:cNvPr>
          <p:cNvSpPr>
            <a:spLocks noGrp="1"/>
          </p:cNvSpPr>
          <p:nvPr>
            <p:ph type="body" sz="quarter" idx="20"/>
          </p:nvPr>
        </p:nvSpPr>
        <p:spPr>
          <a:xfrm>
            <a:off x="323850" y="2103438"/>
            <a:ext cx="4069730"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a:extLst>
              <a:ext uri="{FF2B5EF4-FFF2-40B4-BE49-F238E27FC236}">
                <a16:creationId xmlns:a16="http://schemas.microsoft.com/office/drawing/2014/main" id="{91D74C8B-8297-FA47-B027-9DC7D674BBA8}"/>
              </a:ext>
            </a:extLst>
          </p:cNvPr>
          <p:cNvSpPr>
            <a:spLocks noGrp="1"/>
          </p:cNvSpPr>
          <p:nvPr>
            <p:ph type="title"/>
          </p:nvPr>
        </p:nvSpPr>
        <p:spPr>
          <a:xfrm>
            <a:off x="323850" y="995081"/>
            <a:ext cx="7984772" cy="1108357"/>
          </a:xfrm>
        </p:spPr>
        <p:txBody>
          <a:bodyPr/>
          <a:lstStyle/>
          <a:p>
            <a:r>
              <a:rPr lang="nl-NL"/>
              <a:t>Klik om stijl te bewerken</a:t>
            </a:r>
            <a:endParaRPr lang="nl-NL" dirty="0"/>
          </a:p>
        </p:txBody>
      </p:sp>
      <p:sp>
        <p:nvSpPr>
          <p:cNvPr id="12" name="Tijdelijke aanduiding voor afbeelding 13">
            <a:extLst>
              <a:ext uri="{FF2B5EF4-FFF2-40B4-BE49-F238E27FC236}">
                <a16:creationId xmlns:a16="http://schemas.microsoft.com/office/drawing/2014/main" id="{DBE52C8C-0DAF-9C42-BEBA-C271DCC17688}"/>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
        <p:nvSpPr>
          <p:cNvPr id="2" name="Rechthoek 1">
            <a:extLst>
              <a:ext uri="{FF2B5EF4-FFF2-40B4-BE49-F238E27FC236}">
                <a16:creationId xmlns:a16="http://schemas.microsoft.com/office/drawing/2014/main" id="{E01EBCD0-EF9D-7CFA-A800-18248A4C90DB}"/>
              </a:ext>
            </a:extLst>
          </p:cNvPr>
          <p:cNvSpPr/>
          <p:nvPr userDrawn="1"/>
        </p:nvSpPr>
        <p:spPr>
          <a:xfrm>
            <a:off x="7416209" y="4683642"/>
            <a:ext cx="1610833" cy="3455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wee objecten">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8B712C-1B44-144C-BD2A-D06C2A29101D}"/>
              </a:ext>
            </a:extLst>
          </p:cNvPr>
          <p:cNvPicPr>
            <a:picLocks noChangeAspect="1"/>
          </p:cNvPicPr>
          <p:nvPr userDrawn="1"/>
        </p:nvPicPr>
        <p:blipFill>
          <a:blip r:embed="rId2"/>
          <a:srcRect/>
          <a:stretch/>
        </p:blipFill>
        <p:spPr>
          <a:xfrm>
            <a:off x="7270525" y="4524301"/>
            <a:ext cx="1873473" cy="619199"/>
          </a:xfrm>
          <a:prstGeom prst="rect">
            <a:avLst/>
          </a:prstGeom>
        </p:spPr>
      </p:pic>
      <p:sp>
        <p:nvSpPr>
          <p:cNvPr id="4" name="Tijdelijke aanduiding voor voettekst 3">
            <a:extLst>
              <a:ext uri="{FF2B5EF4-FFF2-40B4-BE49-F238E27FC236}">
                <a16:creationId xmlns:a16="http://schemas.microsoft.com/office/drawing/2014/main" id="{C1C48642-667B-FA4F-88D6-7753205E7ED0}"/>
              </a:ext>
            </a:extLst>
          </p:cNvPr>
          <p:cNvSpPr>
            <a:spLocks noGrp="1"/>
          </p:cNvSpPr>
          <p:nvPr>
            <p:ph type="ftr" sz="quarter" idx="19"/>
          </p:nvPr>
        </p:nvSpPr>
        <p:spPr/>
        <p:txBody>
          <a:bodyPr/>
          <a:lstStyle/>
          <a:p>
            <a:pPr>
              <a:defRPr/>
            </a:pPr>
            <a:r>
              <a:rPr lang="nl-NL"/>
              <a:t>Titel presentatie</a:t>
            </a:r>
            <a:endParaRPr lang="nl-NL" dirty="0"/>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
        <p:nvSpPr>
          <p:cNvPr id="18" name="Tijdelijke aanduiding voor inhoud 7">
            <a:extLst>
              <a:ext uri="{FF2B5EF4-FFF2-40B4-BE49-F238E27FC236}">
                <a16:creationId xmlns:a16="http://schemas.microsoft.com/office/drawing/2014/main" id="{62B91163-97E5-7C4E-8B1C-CB52D1A5383B}"/>
              </a:ext>
            </a:extLst>
          </p:cNvPr>
          <p:cNvSpPr>
            <a:spLocks noGrp="1"/>
          </p:cNvSpPr>
          <p:nvPr>
            <p:ph sz="quarter" idx="21"/>
          </p:nvPr>
        </p:nvSpPr>
        <p:spPr>
          <a:xfrm>
            <a:off x="4751387" y="2103438"/>
            <a:ext cx="3557235"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7">
            <a:extLst>
              <a:ext uri="{FF2B5EF4-FFF2-40B4-BE49-F238E27FC236}">
                <a16:creationId xmlns:a16="http://schemas.microsoft.com/office/drawing/2014/main" id="{AF53FE7A-E478-E746-9FA5-8780793E6A4D}"/>
              </a:ext>
            </a:extLst>
          </p:cNvPr>
          <p:cNvSpPr>
            <a:spLocks noGrp="1"/>
          </p:cNvSpPr>
          <p:nvPr>
            <p:ph sz="quarter" idx="20"/>
          </p:nvPr>
        </p:nvSpPr>
        <p:spPr>
          <a:xfrm>
            <a:off x="323850" y="2103438"/>
            <a:ext cx="4068763" cy="2413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a:extLst>
              <a:ext uri="{FF2B5EF4-FFF2-40B4-BE49-F238E27FC236}">
                <a16:creationId xmlns:a16="http://schemas.microsoft.com/office/drawing/2014/main" id="{91D74C8B-8297-FA47-B027-9DC7D674BBA8}"/>
              </a:ext>
            </a:extLst>
          </p:cNvPr>
          <p:cNvSpPr>
            <a:spLocks noGrp="1"/>
          </p:cNvSpPr>
          <p:nvPr>
            <p:ph type="title"/>
          </p:nvPr>
        </p:nvSpPr>
        <p:spPr>
          <a:xfrm>
            <a:off x="323850" y="995081"/>
            <a:ext cx="7984772" cy="1108357"/>
          </a:xfrm>
        </p:spPr>
        <p:txBody>
          <a:bodyPr/>
          <a:lstStyle/>
          <a:p>
            <a:r>
              <a:rPr lang="nl-NL"/>
              <a:t>Klik om stijl te bewerken</a:t>
            </a:r>
            <a:endParaRPr lang="nl-NL" dirty="0"/>
          </a:p>
        </p:txBody>
      </p:sp>
      <p:sp>
        <p:nvSpPr>
          <p:cNvPr id="9" name="Tijdelijke aanduiding voor afbeelding 13">
            <a:extLst>
              <a:ext uri="{FF2B5EF4-FFF2-40B4-BE49-F238E27FC236}">
                <a16:creationId xmlns:a16="http://schemas.microsoft.com/office/drawing/2014/main" id="{18460B60-193D-4F4D-98D9-997B0D522159}"/>
              </a:ext>
            </a:extLst>
          </p:cNvPr>
          <p:cNvSpPr>
            <a:spLocks noGrp="1"/>
          </p:cNvSpPr>
          <p:nvPr>
            <p:ph type="pic" sz="quarter" idx="14"/>
          </p:nvPr>
        </p:nvSpPr>
        <p:spPr>
          <a:xfrm>
            <a:off x="6271200" y="0"/>
            <a:ext cx="2872800" cy="619200"/>
          </a:xfr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53794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657922" y="4676319"/>
            <a:ext cx="3914078" cy="273844"/>
          </a:xfrm>
          <a:prstGeom prst="rect">
            <a:avLst/>
          </a:prstGeom>
        </p:spPr>
        <p:txBody>
          <a:bodyPr vert="horz" lIns="0" tIns="0" rIns="0" bIns="0" rtlCol="0" anchor="ctr"/>
          <a:lstStyle>
            <a:lvl1pPr algn="l" fontAlgn="auto">
              <a:spcBef>
                <a:spcPts val="0"/>
              </a:spcBef>
              <a:spcAft>
                <a:spcPts val="0"/>
              </a:spcAft>
              <a:defRPr sz="750" dirty="0">
                <a:solidFill>
                  <a:schemeClr val="tx1"/>
                </a:solidFill>
                <a:latin typeface="Arial"/>
                <a:ea typeface="+mn-ea"/>
                <a:cs typeface="Arial"/>
              </a:defRPr>
            </a:lvl1pPr>
          </a:lstStyle>
          <a:p>
            <a:pPr>
              <a:defRPr/>
            </a:pPr>
            <a:r>
              <a:rPr lang="nl-NL" dirty="0"/>
              <a:t>Titel presentatie</a:t>
            </a:r>
          </a:p>
        </p:txBody>
      </p:sp>
      <p:sp>
        <p:nvSpPr>
          <p:cNvPr id="6" name="Tijdelijke aanduiding voor dianummer 5"/>
          <p:cNvSpPr>
            <a:spLocks noGrp="1"/>
          </p:cNvSpPr>
          <p:nvPr>
            <p:ph type="sldNum" sz="quarter" idx="4"/>
          </p:nvPr>
        </p:nvSpPr>
        <p:spPr>
          <a:xfrm>
            <a:off x="331275" y="4676319"/>
            <a:ext cx="360101" cy="273844"/>
          </a:xfrm>
          <a:prstGeom prst="rect">
            <a:avLst/>
          </a:prstGeom>
        </p:spPr>
        <p:txBody>
          <a:bodyPr vert="horz" wrap="square" lIns="91440" tIns="45720" rIns="91440" bIns="45720" numCol="1" anchor="ctr" anchorCtr="0" compatLnSpc="1">
            <a:prstTxWarp prst="textNoShape">
              <a:avLst/>
            </a:prstTxWarp>
          </a:bodyPr>
          <a:lstStyle>
            <a:lvl1pPr algn="l">
              <a:defRPr sz="750">
                <a:solidFill>
                  <a:schemeClr val="tx1"/>
                </a:solidFill>
                <a:ea typeface="Arial" charset="0"/>
                <a:cs typeface="Arial" charset="0"/>
              </a:defRPr>
            </a:lvl1pPr>
          </a:lstStyle>
          <a:p>
            <a:fld id="{49004725-3891-F142-B776-4F4F06198762}" type="slidenum">
              <a:rPr lang="nl-NL" smtClean="0"/>
              <a:pPr/>
              <a:t>‹nr.›</a:t>
            </a:fld>
            <a:endParaRPr lang="nl-NL" dirty="0"/>
          </a:p>
        </p:txBody>
      </p:sp>
      <p:sp>
        <p:nvSpPr>
          <p:cNvPr id="11" name="Tijdelijke aanduiding voor titel 10">
            <a:extLst>
              <a:ext uri="{FF2B5EF4-FFF2-40B4-BE49-F238E27FC236}">
                <a16:creationId xmlns:a16="http://schemas.microsoft.com/office/drawing/2014/main" id="{D300BD3F-6B8F-0E4D-9838-108DA9EB64CB}"/>
              </a:ext>
            </a:extLst>
          </p:cNvPr>
          <p:cNvSpPr>
            <a:spLocks noGrp="1"/>
          </p:cNvSpPr>
          <p:nvPr>
            <p:ph type="title"/>
          </p:nvPr>
        </p:nvSpPr>
        <p:spPr>
          <a:xfrm>
            <a:off x="323850" y="995081"/>
            <a:ext cx="8496300" cy="1108357"/>
          </a:xfrm>
          <a:prstGeom prst="rect">
            <a:avLst/>
          </a:prstGeom>
        </p:spPr>
        <p:txBody>
          <a:bodyPr vert="horz" lIns="0" tIns="0" rIns="0" bIns="0" rtlCol="0" anchor="t" anchorCtr="0">
            <a:normAutofit/>
          </a:bodyPr>
          <a:lstStyle/>
          <a:p>
            <a:r>
              <a:rPr lang="nl-NL" dirty="0"/>
              <a:t>Klik om stijl te bewerken</a:t>
            </a:r>
          </a:p>
        </p:txBody>
      </p:sp>
      <p:sp>
        <p:nvSpPr>
          <p:cNvPr id="13" name="Tijdelijke aanduiding voor tekst 12">
            <a:extLst>
              <a:ext uri="{FF2B5EF4-FFF2-40B4-BE49-F238E27FC236}">
                <a16:creationId xmlns:a16="http://schemas.microsoft.com/office/drawing/2014/main" id="{0DBB5C1A-0EAA-1D4B-8889-5910D889178E}"/>
              </a:ext>
            </a:extLst>
          </p:cNvPr>
          <p:cNvSpPr>
            <a:spLocks noGrp="1"/>
          </p:cNvSpPr>
          <p:nvPr>
            <p:ph type="body" idx="1"/>
          </p:nvPr>
        </p:nvSpPr>
        <p:spPr>
          <a:xfrm>
            <a:off x="323850" y="2103438"/>
            <a:ext cx="8496300" cy="2413001"/>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Tijdelijke aanduiding voor afbeelding 6" descr="Logo Hogeschool van Amsterdam">
            <a:extLst>
              <a:ext uri="{FF2B5EF4-FFF2-40B4-BE49-F238E27FC236}">
                <a16:creationId xmlns:a16="http://schemas.microsoft.com/office/drawing/2014/main" id="{95B6AA51-B1B6-D549-ADC2-A6FBDA59F722}"/>
              </a:ext>
            </a:extLst>
          </p:cNvPr>
          <p:cNvPicPr>
            <a:picLocks noChangeAspect="1"/>
          </p:cNvPicPr>
          <p:nvPr userDrawn="1"/>
        </p:nvPicPr>
        <p:blipFill>
          <a:blip r:embed="rId19"/>
          <a:srcRect l="7424" t="14478" r="6449" b="15063"/>
          <a:stretch/>
        </p:blipFill>
        <p:spPr>
          <a:xfrm>
            <a:off x="6669742" y="5976"/>
            <a:ext cx="2474258" cy="436282"/>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75" r:id="rId2"/>
    <p:sldLayoutId id="2147483674" r:id="rId3"/>
    <p:sldLayoutId id="2147483663" r:id="rId4"/>
    <p:sldLayoutId id="2147483676" r:id="rId5"/>
    <p:sldLayoutId id="2147483659" r:id="rId6"/>
    <p:sldLayoutId id="2147483670" r:id="rId7"/>
    <p:sldLayoutId id="2147483660" r:id="rId8"/>
    <p:sldLayoutId id="2147483671" r:id="rId9"/>
    <p:sldLayoutId id="2147483667" r:id="rId10"/>
    <p:sldLayoutId id="2147483668" r:id="rId11"/>
    <p:sldLayoutId id="2147483661" r:id="rId12"/>
    <p:sldLayoutId id="2147483673" r:id="rId13"/>
    <p:sldLayoutId id="2147483677" r:id="rId14"/>
    <p:sldLayoutId id="2147483679" r:id="rId15"/>
    <p:sldLayoutId id="2147483680" r:id="rId16"/>
    <p:sldLayoutId id="2147483681" r:id="rId17"/>
  </p:sldLayoutIdLst>
  <p:hf hdr="0" dt="0"/>
  <p:txStyles>
    <p:titleStyle>
      <a:lvl1pPr algn="l" defTabSz="342900" rtl="0" eaLnBrk="1" fontAlgn="base" hangingPunct="1">
        <a:spcBef>
          <a:spcPct val="0"/>
        </a:spcBef>
        <a:spcAft>
          <a:spcPct val="0"/>
        </a:spcAft>
        <a:defRPr sz="3400" b="1" i="0" kern="1200" cap="none">
          <a:solidFill>
            <a:srgbClr val="25167A"/>
          </a:solidFill>
          <a:latin typeface="Arial" panose="020B0604020202020204" pitchFamily="34" charset="0"/>
          <a:ea typeface="ＭＳ Ｐゴシック" charset="-128"/>
          <a:cs typeface="Arial" panose="020B0604020202020204" pitchFamily="34" charset="0"/>
        </a:defRPr>
      </a:lvl1pPr>
      <a:lvl2pPr algn="l" defTabSz="342900" rtl="0" eaLnBrk="1" fontAlgn="base" hangingPunct="1">
        <a:spcBef>
          <a:spcPct val="0"/>
        </a:spcBef>
        <a:spcAft>
          <a:spcPct val="0"/>
        </a:spcAft>
        <a:defRPr sz="2400">
          <a:solidFill>
            <a:srgbClr val="25167A"/>
          </a:solidFill>
          <a:latin typeface="Arial" charset="0"/>
          <a:ea typeface="ＭＳ Ｐゴシック" charset="-128"/>
        </a:defRPr>
      </a:lvl2pPr>
      <a:lvl3pPr algn="l" defTabSz="342900" rtl="0" eaLnBrk="1" fontAlgn="base" hangingPunct="1">
        <a:spcBef>
          <a:spcPct val="0"/>
        </a:spcBef>
        <a:spcAft>
          <a:spcPct val="0"/>
        </a:spcAft>
        <a:defRPr sz="2400">
          <a:solidFill>
            <a:srgbClr val="25167A"/>
          </a:solidFill>
          <a:latin typeface="Arial" charset="0"/>
          <a:ea typeface="ＭＳ Ｐゴシック" charset="-128"/>
        </a:defRPr>
      </a:lvl3pPr>
      <a:lvl4pPr algn="l" defTabSz="342900" rtl="0" eaLnBrk="1" fontAlgn="base" hangingPunct="1">
        <a:spcBef>
          <a:spcPct val="0"/>
        </a:spcBef>
        <a:spcAft>
          <a:spcPct val="0"/>
        </a:spcAft>
        <a:defRPr sz="2400">
          <a:solidFill>
            <a:srgbClr val="25167A"/>
          </a:solidFill>
          <a:latin typeface="Arial" charset="0"/>
          <a:ea typeface="ＭＳ Ｐゴシック" charset="-128"/>
        </a:defRPr>
      </a:lvl4pPr>
      <a:lvl5pPr algn="l" defTabSz="342900" rtl="0" eaLnBrk="1" fontAlgn="base" hangingPunct="1">
        <a:spcBef>
          <a:spcPct val="0"/>
        </a:spcBef>
        <a:spcAft>
          <a:spcPct val="0"/>
        </a:spcAft>
        <a:defRPr sz="2400">
          <a:solidFill>
            <a:srgbClr val="25167A"/>
          </a:solidFill>
          <a:latin typeface="Arial" charset="0"/>
          <a:ea typeface="ＭＳ Ｐゴシック" charset="-128"/>
        </a:defRPr>
      </a:lvl5pPr>
      <a:lvl6pPr marL="342900" algn="l" defTabSz="342900" rtl="0" eaLnBrk="1" fontAlgn="base" hangingPunct="1">
        <a:spcBef>
          <a:spcPct val="0"/>
        </a:spcBef>
        <a:spcAft>
          <a:spcPct val="0"/>
        </a:spcAft>
        <a:defRPr sz="2400">
          <a:solidFill>
            <a:srgbClr val="25167A"/>
          </a:solidFill>
          <a:latin typeface="Arial" charset="0"/>
          <a:ea typeface="ＭＳ Ｐゴシック" charset="-128"/>
        </a:defRPr>
      </a:lvl6pPr>
      <a:lvl7pPr marL="685800" algn="l" defTabSz="342900" rtl="0" eaLnBrk="1" fontAlgn="base" hangingPunct="1">
        <a:spcBef>
          <a:spcPct val="0"/>
        </a:spcBef>
        <a:spcAft>
          <a:spcPct val="0"/>
        </a:spcAft>
        <a:defRPr sz="2400">
          <a:solidFill>
            <a:srgbClr val="25167A"/>
          </a:solidFill>
          <a:latin typeface="Arial" charset="0"/>
          <a:ea typeface="ＭＳ Ｐゴシック" charset="-128"/>
        </a:defRPr>
      </a:lvl7pPr>
      <a:lvl8pPr marL="1028700" algn="l" defTabSz="342900" rtl="0" eaLnBrk="1" fontAlgn="base" hangingPunct="1">
        <a:spcBef>
          <a:spcPct val="0"/>
        </a:spcBef>
        <a:spcAft>
          <a:spcPct val="0"/>
        </a:spcAft>
        <a:defRPr sz="2400">
          <a:solidFill>
            <a:srgbClr val="25167A"/>
          </a:solidFill>
          <a:latin typeface="Arial" charset="0"/>
          <a:ea typeface="ＭＳ Ｐゴシック" charset="-128"/>
        </a:defRPr>
      </a:lvl8pPr>
      <a:lvl9pPr marL="1371600" algn="l" defTabSz="342900" rtl="0" eaLnBrk="1" fontAlgn="base" hangingPunct="1">
        <a:spcBef>
          <a:spcPct val="0"/>
        </a:spcBef>
        <a:spcAft>
          <a:spcPct val="0"/>
        </a:spcAft>
        <a:defRPr sz="2400">
          <a:solidFill>
            <a:srgbClr val="25167A"/>
          </a:solidFill>
          <a:latin typeface="Arial" charset="0"/>
          <a:ea typeface="ＭＳ Ｐゴシック" charset="-128"/>
        </a:defRPr>
      </a:lvl9pPr>
    </p:titleStyle>
    <p:body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04" userDrawn="1">
          <p15:clr>
            <a:srgbClr val="F26B43"/>
          </p15:clr>
        </p15:guide>
        <p15:guide id="4" pos="5556" userDrawn="1">
          <p15:clr>
            <a:srgbClr val="F26B43"/>
          </p15:clr>
        </p15:guide>
        <p15:guide id="5" orient="horz" pos="395" userDrawn="1">
          <p15:clr>
            <a:srgbClr val="F26B43"/>
          </p15:clr>
        </p15:guide>
        <p15:guide id="6" orient="horz" pos="2845" userDrawn="1">
          <p15:clr>
            <a:srgbClr val="F26B43"/>
          </p15:clr>
        </p15:guide>
        <p15:guide id="7" orient="horz" pos="690" userDrawn="1">
          <p15:clr>
            <a:srgbClr val="F26B43"/>
          </p15:clr>
        </p15:guide>
        <p15:guide id="8" orient="horz" pos="132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58.jpe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fif"/><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s://www.dearchitect.nl/290602/arc24-wooncooperatie-de-warren-amsterdam-natrufied-architectu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biopanel.nl/toepassingen/" TargetMode="External"/><Relationship Id="rId5" Type="http://schemas.openxmlformats.org/officeDocument/2006/relationships/image" Target="../media/image75.jpe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architectenweb.nl/nieuws/artikel.aspx?id=5600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s://overshoot.footprintnetwork.org/newsroom/country-overshoot-day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orldgbc.org/wp-content/uploads/2022/03/UNEP-188_GABC_en-web.pdf"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hyperlink" Target="https://kenniskaarten.hetgroenebrein.nl/kenniskaart-circulaire-economie/circulatie-materialen-circulaire-economi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file:///C:\Users\batte\Downloads\TNO%20Literatuuronderzoek%20integrale%20benadering%20van%20maatschappelijke%20opgaven%20en%20transitie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677C783-9456-D345-A0A2-137062C66E4B}"/>
              </a:ext>
            </a:extLst>
          </p:cNvPr>
          <p:cNvSpPr>
            <a:spLocks noGrp="1"/>
          </p:cNvSpPr>
          <p:nvPr>
            <p:ph type="body" sz="quarter" idx="12"/>
          </p:nvPr>
        </p:nvSpPr>
        <p:spPr>
          <a:xfrm>
            <a:off x="360000" y="2160000"/>
            <a:ext cx="5481332" cy="1054704"/>
          </a:xfrm>
        </p:spPr>
        <p:txBody>
          <a:bodyPr>
            <a:noAutofit/>
          </a:bodyPr>
          <a:lstStyle/>
          <a:p>
            <a:pPr>
              <a:lnSpc>
                <a:spcPct val="150000"/>
              </a:lnSpc>
            </a:pPr>
            <a:r>
              <a:rPr lang="nl-NL" sz="2000" dirty="0">
                <a:latin typeface="Aptos" panose="020B0004020202020204" pitchFamily="34" charset="0"/>
              </a:rPr>
              <a:t>14 november 2024</a:t>
            </a:r>
          </a:p>
          <a:p>
            <a:pPr>
              <a:lnSpc>
                <a:spcPct val="150000"/>
              </a:lnSpc>
            </a:pPr>
            <a:endParaRPr lang="nl-NL" sz="2000" dirty="0">
              <a:latin typeface="Aptos" panose="020B0004020202020204" pitchFamily="34" charset="0"/>
            </a:endParaRPr>
          </a:p>
          <a:p>
            <a:pPr>
              <a:lnSpc>
                <a:spcPct val="150000"/>
              </a:lnSpc>
            </a:pPr>
            <a:endParaRPr lang="nl-NL" sz="2000" dirty="0">
              <a:latin typeface="Aptos" panose="020B0004020202020204" pitchFamily="34" charset="0"/>
            </a:endParaRPr>
          </a:p>
        </p:txBody>
      </p:sp>
      <p:sp>
        <p:nvSpPr>
          <p:cNvPr id="2" name="Titel 1">
            <a:extLst>
              <a:ext uri="{FF2B5EF4-FFF2-40B4-BE49-F238E27FC236}">
                <a16:creationId xmlns:a16="http://schemas.microsoft.com/office/drawing/2014/main" id="{A1942A81-DBF7-EB41-8C43-EC07BB3A3F40}"/>
              </a:ext>
            </a:extLst>
          </p:cNvPr>
          <p:cNvSpPr>
            <a:spLocks noGrp="1"/>
          </p:cNvSpPr>
          <p:nvPr>
            <p:ph type="title"/>
          </p:nvPr>
        </p:nvSpPr>
        <p:spPr>
          <a:xfrm>
            <a:off x="359999" y="1008000"/>
            <a:ext cx="6523791" cy="1196176"/>
          </a:xfrm>
        </p:spPr>
        <p:txBody>
          <a:bodyPr>
            <a:noAutofit/>
          </a:bodyPr>
          <a:lstStyle/>
          <a:p>
            <a:pPr>
              <a:lnSpc>
                <a:spcPct val="120000"/>
              </a:lnSpc>
            </a:pPr>
            <a:r>
              <a:rPr lang="nl-NL" sz="3200" b="0" dirty="0">
                <a:latin typeface="Aptos" panose="020B0004020202020204" pitchFamily="34" charset="0"/>
              </a:rPr>
              <a:t>Presentatie jaarevent C-creators</a:t>
            </a:r>
            <a:br>
              <a:rPr lang="nl-NL" sz="3200" b="0" dirty="0">
                <a:latin typeface="Aptos" panose="020B0004020202020204" pitchFamily="34" charset="0"/>
              </a:rPr>
            </a:br>
            <a:r>
              <a:rPr lang="nl-NL" sz="2400" b="0" dirty="0">
                <a:latin typeface="Aptos" panose="020B0004020202020204" pitchFamily="34" charset="0"/>
              </a:rPr>
              <a:t>Stakeholder café Transformatie</a:t>
            </a:r>
          </a:p>
        </p:txBody>
      </p:sp>
      <p:sp>
        <p:nvSpPr>
          <p:cNvPr id="7" name="Tekstvak 6">
            <a:extLst>
              <a:ext uri="{FF2B5EF4-FFF2-40B4-BE49-F238E27FC236}">
                <a16:creationId xmlns:a16="http://schemas.microsoft.com/office/drawing/2014/main" id="{05598980-8BA1-53E8-817E-138EE300363B}"/>
              </a:ext>
            </a:extLst>
          </p:cNvPr>
          <p:cNvSpPr txBox="1"/>
          <p:nvPr/>
        </p:nvSpPr>
        <p:spPr>
          <a:xfrm>
            <a:off x="360000" y="3744000"/>
            <a:ext cx="4572000" cy="1030795"/>
          </a:xfrm>
          <a:prstGeom prst="rect">
            <a:avLst/>
          </a:prstGeom>
          <a:noFill/>
        </p:spPr>
        <p:txBody>
          <a:bodyPr wrap="square">
            <a:spAutoFit/>
          </a:bodyPr>
          <a:lstStyle/>
          <a:p>
            <a:pPr>
              <a:lnSpc>
                <a:spcPct val="150000"/>
              </a:lnSpc>
            </a:pPr>
            <a:r>
              <a:rPr lang="nl-NL" sz="1400" dirty="0">
                <a:solidFill>
                  <a:srgbClr val="25167A"/>
                </a:solidFill>
                <a:latin typeface="Aptos" panose="020B0004020202020204" pitchFamily="34" charset="0"/>
              </a:rPr>
              <a:t>Elsbeth van Battum</a:t>
            </a:r>
          </a:p>
          <a:p>
            <a:pPr>
              <a:lnSpc>
                <a:spcPct val="150000"/>
              </a:lnSpc>
            </a:pPr>
            <a:r>
              <a:rPr lang="nl-NL" sz="1400" dirty="0">
                <a:solidFill>
                  <a:srgbClr val="25167A"/>
                </a:solidFill>
                <a:latin typeface="Aptos" panose="020B0004020202020204" pitchFamily="34" charset="0"/>
              </a:rPr>
              <a:t>Onderzoeksgroep Circulair Bouwen</a:t>
            </a:r>
          </a:p>
          <a:p>
            <a:pPr>
              <a:lnSpc>
                <a:spcPct val="150000"/>
              </a:lnSpc>
            </a:pPr>
            <a:r>
              <a:rPr lang="nl-NL" sz="1400" dirty="0">
                <a:solidFill>
                  <a:srgbClr val="25167A"/>
                </a:solidFill>
                <a:latin typeface="Aptos" panose="020B0004020202020204" pitchFamily="34" charset="0"/>
              </a:rPr>
              <a:t>Hogeschool van Amsterdam</a:t>
            </a:r>
          </a:p>
        </p:txBody>
      </p:sp>
    </p:spTree>
    <p:extLst>
      <p:ext uri="{BB962C8B-B14F-4D97-AF65-F5344CB8AC3E}">
        <p14:creationId xmlns:p14="http://schemas.microsoft.com/office/powerpoint/2010/main" val="165182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9C703-FE93-8516-72F7-AC2A20EE83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r="-1442"/>
          <a:stretch/>
        </p:blipFill>
        <p:spPr>
          <a:xfrm>
            <a:off x="4105096" y="1"/>
            <a:ext cx="3911489" cy="4986733"/>
          </a:xfrm>
          <a:prstGeom prst="rect">
            <a:avLst/>
          </a:prstGeom>
        </p:spPr>
      </p:pic>
      <p:sp>
        <p:nvSpPr>
          <p:cNvPr id="5" name="Tijdelijke aanduiding voor tekst 3">
            <a:extLst>
              <a:ext uri="{FF2B5EF4-FFF2-40B4-BE49-F238E27FC236}">
                <a16:creationId xmlns:a16="http://schemas.microsoft.com/office/drawing/2014/main" id="{894A2BF1-8200-2909-D97F-12848A9A2DB8}"/>
              </a:ext>
            </a:extLst>
          </p:cNvPr>
          <p:cNvSpPr/>
          <p:nvPr/>
        </p:nvSpPr>
        <p:spPr>
          <a:xfrm>
            <a:off x="2029343" y="4059751"/>
            <a:ext cx="1413360" cy="34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en-US" sz="1600" spc="-1" dirty="0">
                <a:solidFill>
                  <a:srgbClr val="25167A"/>
                </a:solidFill>
                <a:latin typeface="Aptos" panose="020B0004020202020204" pitchFamily="34" charset="0"/>
                <a:ea typeface="ＭＳ Ｐゴシック"/>
              </a:rPr>
              <a:t>Recycle</a:t>
            </a:r>
            <a:endParaRPr lang="en-US" sz="1600" spc="-1" dirty="0">
              <a:solidFill>
                <a:srgbClr val="000000"/>
              </a:solidFill>
              <a:latin typeface="Aptos" panose="020B0004020202020204" pitchFamily="34" charset="0"/>
            </a:endParaRPr>
          </a:p>
          <a:p>
            <a:pPr algn="r" defTabSz="685800" fontAlgn="auto">
              <a:lnSpc>
                <a:spcPct val="114000"/>
              </a:lnSpc>
              <a:spcBef>
                <a:spcPts val="0"/>
              </a:spcBef>
              <a:spcAft>
                <a:spcPts val="0"/>
              </a:spcAft>
              <a:tabLst>
                <a:tab pos="0" algn="l"/>
              </a:tabLst>
              <a:defRPr/>
            </a:pPr>
            <a:endParaRPr lang="en-US" sz="1600" spc="-1" dirty="0">
              <a:solidFill>
                <a:srgbClr val="000000"/>
              </a:solidFill>
              <a:latin typeface="Aptos" panose="020B0004020202020204" pitchFamily="34" charset="0"/>
            </a:endParaRPr>
          </a:p>
          <a:p>
            <a:pPr defTabSz="685800" fontAlgn="auto">
              <a:lnSpc>
                <a:spcPct val="114000"/>
              </a:lnSpc>
              <a:spcBef>
                <a:spcPts val="0"/>
              </a:spcBef>
              <a:spcAft>
                <a:spcPts val="0"/>
              </a:spcAft>
              <a:tabLst>
                <a:tab pos="0" algn="l"/>
              </a:tabLst>
              <a:defRPr/>
            </a:pPr>
            <a:endParaRPr lang="en-US" sz="1600" spc="-1" dirty="0">
              <a:solidFill>
                <a:srgbClr val="000000"/>
              </a:solidFill>
              <a:latin typeface="Aptos" panose="020B0004020202020204" pitchFamily="34" charset="0"/>
            </a:endParaRPr>
          </a:p>
          <a:p>
            <a:pPr defTabSz="685800" fontAlgn="auto">
              <a:lnSpc>
                <a:spcPct val="114000"/>
              </a:lnSpc>
              <a:spcBef>
                <a:spcPts val="0"/>
              </a:spcBef>
              <a:spcAft>
                <a:spcPts val="0"/>
              </a:spcAft>
              <a:tabLst>
                <a:tab pos="0" algn="l"/>
              </a:tabLst>
              <a:defRPr/>
            </a:pPr>
            <a:endParaRPr lang="en-US" sz="1600" spc="-1" dirty="0">
              <a:solidFill>
                <a:srgbClr val="000000"/>
              </a:solidFill>
              <a:latin typeface="Aptos" panose="020B0004020202020204" pitchFamily="34" charset="0"/>
            </a:endParaRPr>
          </a:p>
        </p:txBody>
      </p:sp>
      <p:sp>
        <p:nvSpPr>
          <p:cNvPr id="7" name="Rectangle 6">
            <a:extLst>
              <a:ext uri="{FF2B5EF4-FFF2-40B4-BE49-F238E27FC236}">
                <a16:creationId xmlns:a16="http://schemas.microsoft.com/office/drawing/2014/main" id="{4B5B2666-6841-1E5F-A829-84E668E14904}"/>
              </a:ext>
            </a:extLst>
          </p:cNvPr>
          <p:cNvSpPr/>
          <p:nvPr/>
        </p:nvSpPr>
        <p:spPr>
          <a:xfrm>
            <a:off x="7958381" y="-19914"/>
            <a:ext cx="1204042" cy="63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8" name="Rectangle 7">
            <a:extLst>
              <a:ext uri="{FF2B5EF4-FFF2-40B4-BE49-F238E27FC236}">
                <a16:creationId xmlns:a16="http://schemas.microsoft.com/office/drawing/2014/main" id="{C1BE72F2-505F-66C0-14EC-3F415550C369}"/>
              </a:ext>
            </a:extLst>
          </p:cNvPr>
          <p:cNvSpPr/>
          <p:nvPr/>
        </p:nvSpPr>
        <p:spPr>
          <a:xfrm>
            <a:off x="8110780" y="2105387"/>
            <a:ext cx="1030637" cy="24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F0B75693-6C39-8FFA-51E9-CDF12930D3BF}"/>
              </a:ext>
            </a:extLst>
          </p:cNvPr>
          <p:cNvSpPr/>
          <p:nvPr/>
        </p:nvSpPr>
        <p:spPr>
          <a:xfrm>
            <a:off x="5592529" y="3996484"/>
            <a:ext cx="683548" cy="35472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BE" sz="1350">
              <a:solidFill>
                <a:prstClr val="white"/>
              </a:solidFill>
              <a:latin typeface="Calibri" panose="020F0502020204030204"/>
            </a:endParaRPr>
          </a:p>
        </p:txBody>
      </p:sp>
      <p:sp>
        <p:nvSpPr>
          <p:cNvPr id="13" name="PlaceHolder 1">
            <a:extLst>
              <a:ext uri="{FF2B5EF4-FFF2-40B4-BE49-F238E27FC236}">
                <a16:creationId xmlns:a16="http://schemas.microsoft.com/office/drawing/2014/main" id="{AEA00E16-F644-0A84-E65C-4009BBD76F28}"/>
              </a:ext>
            </a:extLst>
          </p:cNvPr>
          <p:cNvSpPr txBox="1">
            <a:spLocks/>
          </p:cNvSpPr>
          <p:nvPr/>
        </p:nvSpPr>
        <p:spPr>
          <a:xfrm>
            <a:off x="3001949" y="4896000"/>
            <a:ext cx="4887720" cy="273600"/>
          </a:xfrm>
          <a:prstGeom prst="rect">
            <a:avLst/>
          </a:prstGeom>
          <a:noFill/>
          <a:ln w="0">
            <a:noFill/>
          </a:ln>
        </p:spPr>
        <p:txBody>
          <a:bodyPr lIns="0" tIns="0" rIns="0" bIns="0" anchor="ctr">
            <a:noAutofit/>
          </a:bodyPr>
          <a:lstStyle>
            <a:defPPr>
              <a:defRPr lang="nl-NL"/>
            </a:defPPr>
            <a:lvl1pPr algn="r" defTabSz="457200" rtl="0" fontAlgn="base">
              <a:lnSpc>
                <a:spcPct val="100000"/>
              </a:lnSpc>
              <a:spcBef>
                <a:spcPct val="0"/>
              </a:spcBef>
              <a:spcAft>
                <a:spcPct val="0"/>
              </a:spcAft>
              <a:buNone/>
              <a:defRPr lang="nl-NL" sz="750" b="0" strike="noStrike" kern="1200" spc="-1">
                <a:solidFill>
                  <a:srgbClr val="000000"/>
                </a:solidFill>
                <a:latin typeface="Arial"/>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defTabSz="685800" fontAlgn="auto">
              <a:spcBef>
                <a:spcPts val="0"/>
              </a:spcBef>
              <a:spcAft>
                <a:spcPts val="0"/>
              </a:spcAft>
              <a:defRPr/>
            </a:pPr>
            <a:r>
              <a:rPr lang="en-US" sz="800">
                <a:latin typeface="Aptos" panose="020B0004020202020204" pitchFamily="34" charset="0"/>
                <a:ea typeface="+mn-ea"/>
                <a:cs typeface="+mn-cs"/>
              </a:rPr>
              <a:t>Source: CIRCULAR ECONOMY: MEASURING INNOVATION IN THE PRODUCT CHAIN - José Potting et al. 2017</a:t>
            </a:r>
            <a:endParaRPr lang="en-US" sz="800" dirty="0">
              <a:latin typeface="Aptos" panose="020B0004020202020204" pitchFamily="34" charset="0"/>
              <a:ea typeface="+mn-ea"/>
              <a:cs typeface="+mn-cs"/>
            </a:endParaRPr>
          </a:p>
        </p:txBody>
      </p:sp>
      <p:sp>
        <p:nvSpPr>
          <p:cNvPr id="14" name="Straight Arrow Connector 12">
            <a:extLst>
              <a:ext uri="{FF2B5EF4-FFF2-40B4-BE49-F238E27FC236}">
                <a16:creationId xmlns:a16="http://schemas.microsoft.com/office/drawing/2014/main" id="{3890E2B8-B058-282C-F457-969B1442F7D8}"/>
              </a:ext>
            </a:extLst>
          </p:cNvPr>
          <p:cNvSpPr/>
          <p:nvPr/>
        </p:nvSpPr>
        <p:spPr>
          <a:xfrm rot="10800000" flipH="1">
            <a:off x="3708436" y="4173846"/>
            <a:ext cx="571680" cy="360"/>
          </a:xfrm>
          <a:custGeom>
            <a:avLst/>
            <a:gdLst/>
            <a:ahLst/>
            <a:cxnLst/>
            <a:rect l="l" t="t" r="r" b="b"/>
            <a:pathLst>
              <a:path w="21600" h="21600">
                <a:moveTo>
                  <a:pt x="0" y="0"/>
                </a:moveTo>
                <a:lnTo>
                  <a:pt x="21600" y="21600"/>
                </a:lnTo>
              </a:path>
            </a:pathLst>
          </a:custGeom>
          <a:noFill/>
          <a:ln>
            <a:solidFill>
              <a:srgbClr val="C00000"/>
            </a:solidFill>
            <a:round/>
            <a:tailEnd type="arrow" w="med" len="med"/>
          </a:ln>
          <a:effectLst/>
        </p:spPr>
        <p:style>
          <a:lnRef idx="2">
            <a:schemeClr val="accent1"/>
          </a:lnRef>
          <a:fillRef idx="0">
            <a:schemeClr val="accent1"/>
          </a:fillRef>
          <a:effectRef idx="1">
            <a:schemeClr val="accent1"/>
          </a:effectRef>
          <a:fontRef idx="minor"/>
        </p:style>
        <p:txBody>
          <a:bodyPr lIns="90000" tIns="-44640" rIns="90000" bIns="-44640" anchor="t">
            <a:noAutofit/>
          </a:bodyPr>
          <a:lstStyle/>
          <a:p>
            <a:pPr defTabSz="685800" fontAlgn="auto">
              <a:spcBef>
                <a:spcPts val="0"/>
              </a:spcBef>
              <a:spcAft>
                <a:spcPts val="0"/>
              </a:spcAft>
              <a:defRPr/>
            </a:pPr>
            <a:endParaRPr lang="en-US" spc="-1">
              <a:solidFill>
                <a:srgbClr val="000000"/>
              </a:solidFill>
              <a:latin typeface="Calibri"/>
            </a:endParaRPr>
          </a:p>
        </p:txBody>
      </p:sp>
      <p:sp>
        <p:nvSpPr>
          <p:cNvPr id="15" name="Tijdelijke aanduiding voor dianummer 7">
            <a:extLst>
              <a:ext uri="{FF2B5EF4-FFF2-40B4-BE49-F238E27FC236}">
                <a16:creationId xmlns:a16="http://schemas.microsoft.com/office/drawing/2014/main" id="{19B5772F-6B20-95EF-48B6-235E618F1001}"/>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10</a:t>
            </a:fld>
            <a:endParaRPr lang="nl-NL" sz="1000" dirty="0">
              <a:latin typeface="Aptos" panose="020B0004020202020204" pitchFamily="34" charset="0"/>
            </a:endParaRPr>
          </a:p>
        </p:txBody>
      </p:sp>
      <p:sp>
        <p:nvSpPr>
          <p:cNvPr id="16" name="Tijdelijke aanduiding voor datum 1">
            <a:extLst>
              <a:ext uri="{FF2B5EF4-FFF2-40B4-BE49-F238E27FC236}">
                <a16:creationId xmlns:a16="http://schemas.microsoft.com/office/drawing/2014/main" id="{A5E52E68-D607-6FCF-37AB-CAD933C7F1D1}"/>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4" name="Tekstvak 3">
            <a:extLst>
              <a:ext uri="{FF2B5EF4-FFF2-40B4-BE49-F238E27FC236}">
                <a16:creationId xmlns:a16="http://schemas.microsoft.com/office/drawing/2014/main" id="{F9FAC98E-10B9-4E78-9A41-D641FD2EC3CF}"/>
              </a:ext>
            </a:extLst>
          </p:cNvPr>
          <p:cNvSpPr txBox="1"/>
          <p:nvPr/>
        </p:nvSpPr>
        <p:spPr>
          <a:xfrm>
            <a:off x="432000" y="288000"/>
            <a:ext cx="3513855" cy="123110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Hoogwaardig Hergebruik</a:t>
            </a:r>
          </a:p>
          <a:p>
            <a:pPr>
              <a:spcAft>
                <a:spcPts val="600"/>
              </a:spcAft>
            </a:pPr>
            <a:r>
              <a:rPr lang="nl-NL" sz="2000" dirty="0" err="1">
                <a:latin typeface="Aptos" panose="020B0004020202020204" pitchFamily="34" charset="0"/>
              </a:rPr>
              <a:t>Circularity</a:t>
            </a:r>
            <a:r>
              <a:rPr lang="nl-NL" sz="2000" dirty="0">
                <a:latin typeface="Aptos" panose="020B0004020202020204" pitchFamily="34" charset="0"/>
              </a:rPr>
              <a:t> </a:t>
            </a:r>
            <a:r>
              <a:rPr lang="nl-NL" sz="2000" dirty="0" err="1">
                <a:latin typeface="Aptos" panose="020B0004020202020204" pitchFamily="34" charset="0"/>
              </a:rPr>
              <a:t>strategies</a:t>
            </a:r>
            <a:r>
              <a:rPr lang="nl-NL" sz="2000" dirty="0">
                <a:latin typeface="Aptos" panose="020B0004020202020204" pitchFamily="34" charset="0"/>
              </a:rPr>
              <a:t> </a:t>
            </a:r>
          </a:p>
          <a:p>
            <a:pPr>
              <a:spcAft>
                <a:spcPts val="600"/>
              </a:spcAft>
            </a:pPr>
            <a:r>
              <a:rPr lang="nl-NL" dirty="0">
                <a:latin typeface="Aptos" panose="020B0004020202020204" pitchFamily="34" charset="0"/>
              </a:rPr>
              <a:t>(R-ladder)</a:t>
            </a:r>
          </a:p>
        </p:txBody>
      </p:sp>
    </p:spTree>
    <p:extLst>
      <p:ext uri="{BB962C8B-B14F-4D97-AF65-F5344CB8AC3E}">
        <p14:creationId xmlns:p14="http://schemas.microsoft.com/office/powerpoint/2010/main" val="394306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jdelijke aanduiding voor tekst 3"/>
          <p:cNvSpPr/>
          <p:nvPr/>
        </p:nvSpPr>
        <p:spPr>
          <a:xfrm>
            <a:off x="2048013" y="2918224"/>
            <a:ext cx="1413360" cy="34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nl-NL" sz="1600" spc="-1" dirty="0">
                <a:solidFill>
                  <a:srgbClr val="25167A"/>
                </a:solidFill>
                <a:latin typeface="Aptos" panose="020B0004020202020204" pitchFamily="34" charset="0"/>
                <a:ea typeface="ＭＳ Ｐゴシック"/>
              </a:rPr>
              <a:t>Upgrade</a:t>
            </a:r>
            <a:endParaRPr lang="en-US" sz="1600" spc="-1" dirty="0">
              <a:solidFill>
                <a:srgbClr val="000000"/>
              </a:solidFill>
              <a:latin typeface="Aptos" panose="020B0004020202020204" pitchFamily="34" charset="0"/>
            </a:endParaRPr>
          </a:p>
          <a:p>
            <a:pPr algn="r" defTabSz="685800" fontAlgn="auto">
              <a:lnSpc>
                <a:spcPct val="114000"/>
              </a:lnSpc>
              <a:spcBef>
                <a:spcPts val="0"/>
              </a:spcBef>
              <a:spcAft>
                <a:spcPts val="0"/>
              </a:spcAft>
              <a:tabLst>
                <a:tab pos="0" algn="l"/>
              </a:tabLst>
              <a:defRPr/>
            </a:pPr>
            <a:endParaRPr lang="en-US" sz="1600" spc="-1" dirty="0">
              <a:solidFill>
                <a:srgbClr val="000000"/>
              </a:solidFill>
              <a:latin typeface="Aptos" panose="020B0004020202020204" pitchFamily="34" charset="0"/>
            </a:endParaRPr>
          </a:p>
          <a:p>
            <a:pPr defTabSz="685800" fontAlgn="auto">
              <a:lnSpc>
                <a:spcPct val="114000"/>
              </a:lnSpc>
              <a:spcBef>
                <a:spcPts val="0"/>
              </a:spcBef>
              <a:spcAft>
                <a:spcPts val="0"/>
              </a:spcAft>
              <a:tabLst>
                <a:tab pos="0" algn="l"/>
              </a:tabLst>
              <a:defRPr/>
            </a:pPr>
            <a:endParaRPr lang="en-US" sz="1600" spc="-1" dirty="0">
              <a:solidFill>
                <a:srgbClr val="000000"/>
              </a:solidFill>
              <a:latin typeface="Aptos" panose="020B0004020202020204" pitchFamily="34" charset="0"/>
            </a:endParaRPr>
          </a:p>
          <a:p>
            <a:pPr defTabSz="685800" fontAlgn="auto">
              <a:lnSpc>
                <a:spcPct val="114000"/>
              </a:lnSpc>
              <a:spcBef>
                <a:spcPts val="0"/>
              </a:spcBef>
              <a:spcAft>
                <a:spcPts val="0"/>
              </a:spcAft>
              <a:tabLst>
                <a:tab pos="0" algn="l"/>
              </a:tabLst>
              <a:defRPr/>
            </a:pPr>
            <a:endParaRPr lang="en-US" sz="1600" spc="-1" dirty="0">
              <a:solidFill>
                <a:srgbClr val="000000"/>
              </a:solidFill>
              <a:latin typeface="Aptos" panose="020B0004020202020204" pitchFamily="34" charset="0"/>
            </a:endParaRPr>
          </a:p>
        </p:txBody>
      </p:sp>
      <p:sp>
        <p:nvSpPr>
          <p:cNvPr id="297" name="Tijdelijke aanduiding voor tekst 3"/>
          <p:cNvSpPr/>
          <p:nvPr/>
        </p:nvSpPr>
        <p:spPr>
          <a:xfrm>
            <a:off x="1601716" y="1671159"/>
            <a:ext cx="2068200" cy="3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nl-NL" sz="1600" spc="-1" dirty="0">
                <a:solidFill>
                  <a:srgbClr val="25167A"/>
                </a:solidFill>
                <a:latin typeface="Aptos" panose="020B0004020202020204" pitchFamily="34" charset="0"/>
                <a:ea typeface="ＭＳ Ｐゴシック"/>
              </a:rPr>
              <a:t>Direct </a:t>
            </a:r>
            <a:r>
              <a:rPr lang="nl-NL" sz="1600" spc="-1" dirty="0" err="1">
                <a:solidFill>
                  <a:srgbClr val="25167A"/>
                </a:solidFill>
                <a:latin typeface="Aptos" panose="020B0004020202020204" pitchFamily="34" charset="0"/>
                <a:ea typeface="ＭＳ Ｐゴシック"/>
              </a:rPr>
              <a:t>Reuse</a:t>
            </a:r>
            <a:r>
              <a:rPr lang="nl-NL" sz="1600" spc="-1" dirty="0">
                <a:solidFill>
                  <a:srgbClr val="25167A"/>
                </a:solidFill>
                <a:latin typeface="Aptos" panose="020B0004020202020204" pitchFamily="34" charset="0"/>
                <a:ea typeface="ＭＳ Ｐゴシック"/>
              </a:rPr>
              <a:t> IGU</a:t>
            </a:r>
            <a:endParaRPr lang="en-US" sz="1600" spc="-1" dirty="0">
              <a:solidFill>
                <a:srgbClr val="000000"/>
              </a:solidFill>
              <a:latin typeface="Aptos" panose="020B0004020202020204" pitchFamily="34" charset="0"/>
            </a:endParaRPr>
          </a:p>
        </p:txBody>
      </p:sp>
      <p:pic>
        <p:nvPicPr>
          <p:cNvPr id="300" name="Picture 6" descr="bureau SLA - Home | Facebook"/>
          <p:cNvPicPr/>
          <p:nvPr/>
        </p:nvPicPr>
        <p:blipFill>
          <a:blip r:embed="rId3" cstate="hqprint">
            <a:extLst>
              <a:ext uri="{28A0092B-C50C-407E-A947-70E740481C1C}">
                <a14:useLocalDpi xmlns:a14="http://schemas.microsoft.com/office/drawing/2010/main"/>
              </a:ext>
            </a:extLst>
          </a:blip>
          <a:srcRect t="20225" b="14917"/>
          <a:stretch/>
        </p:blipFill>
        <p:spPr>
          <a:xfrm>
            <a:off x="5306640" y="1616507"/>
            <a:ext cx="754200" cy="488880"/>
          </a:xfrm>
          <a:prstGeom prst="rect">
            <a:avLst/>
          </a:prstGeom>
          <a:ln w="0">
            <a:noFill/>
          </a:ln>
        </p:spPr>
      </p:pic>
      <p:sp>
        <p:nvSpPr>
          <p:cNvPr id="2" name="Rechthoek 30">
            <a:extLst>
              <a:ext uri="{FF2B5EF4-FFF2-40B4-BE49-F238E27FC236}">
                <a16:creationId xmlns:a16="http://schemas.microsoft.com/office/drawing/2014/main" id="{3452092A-AA16-55A3-EC8A-F8DD94494707}"/>
              </a:ext>
            </a:extLst>
          </p:cNvPr>
          <p:cNvSpPr/>
          <p:nvPr/>
        </p:nvSpPr>
        <p:spPr>
          <a:xfrm>
            <a:off x="7472160" y="4742280"/>
            <a:ext cx="1413360" cy="237600"/>
          </a:xfrm>
          <a:prstGeom prst="rect">
            <a:avLst/>
          </a:prstGeom>
          <a:ln>
            <a:noFill/>
          </a:ln>
        </p:spPr>
        <p:style>
          <a:lnRef idx="2">
            <a:schemeClr val="accent6"/>
          </a:lnRef>
          <a:fillRef idx="1">
            <a:schemeClr val="lt1"/>
          </a:fillRef>
          <a:effectRef idx="0">
            <a:schemeClr val="accent6"/>
          </a:effectRef>
          <a:fontRef idx="minor">
            <a:schemeClr val="dk1"/>
          </a:fontRef>
        </p:style>
        <p:txBody>
          <a:bodyPr lIns="90000" tIns="45000" rIns="90000" bIns="45000" anchor="ctr">
            <a:noAutofit/>
          </a:bodyPr>
          <a:lstStyle/>
          <a:p>
            <a:pPr algn="ctr" defTabSz="685800" fontAlgn="auto">
              <a:spcBef>
                <a:spcPts val="0"/>
              </a:spcBef>
              <a:spcAft>
                <a:spcPts val="0"/>
              </a:spcAft>
              <a:defRPr/>
            </a:pPr>
            <a:endParaRPr lang="nl-NL" spc="-1">
              <a:solidFill>
                <a:prstClr val="white"/>
              </a:solidFill>
              <a:latin typeface="Calibri"/>
              <a:ea typeface="ＭＳ Ｐゴシック"/>
            </a:endParaRPr>
          </a:p>
        </p:txBody>
      </p:sp>
      <p:pic>
        <p:nvPicPr>
          <p:cNvPr id="3" name="Picture 2">
            <a:extLst>
              <a:ext uri="{FF2B5EF4-FFF2-40B4-BE49-F238E27FC236}">
                <a16:creationId xmlns:a16="http://schemas.microsoft.com/office/drawing/2014/main" id="{CD09C703-FE93-8516-72F7-AC2A20EE83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 r="-1442"/>
          <a:stretch/>
        </p:blipFill>
        <p:spPr>
          <a:xfrm>
            <a:off x="4105096" y="1"/>
            <a:ext cx="3911489" cy="4986733"/>
          </a:xfrm>
          <a:prstGeom prst="rect">
            <a:avLst/>
          </a:prstGeom>
        </p:spPr>
      </p:pic>
      <p:sp>
        <p:nvSpPr>
          <p:cNvPr id="295" name="PlaceHolder 1"/>
          <p:cNvSpPr>
            <a:spLocks noGrp="1"/>
          </p:cNvSpPr>
          <p:nvPr>
            <p:ph type="ftr" idx="4294967295"/>
          </p:nvPr>
        </p:nvSpPr>
        <p:spPr>
          <a:xfrm>
            <a:off x="3001949" y="4896000"/>
            <a:ext cx="4887720" cy="273600"/>
          </a:xfrm>
          <a:prstGeom prst="rect">
            <a:avLst/>
          </a:prstGeom>
          <a:noFill/>
          <a:ln w="0">
            <a:noFill/>
          </a:ln>
        </p:spPr>
        <p:txBody>
          <a:bodyPr lIns="0" tIns="0" rIns="0" bIns="0" anchor="ctr">
            <a:noAutofit/>
          </a:bodyPr>
          <a:lstStyle>
            <a:lvl1pPr algn="r">
              <a:lnSpc>
                <a:spcPct val="100000"/>
              </a:lnSpc>
              <a:buNone/>
              <a:defRPr lang="nl-NL" sz="750" b="0" strike="noStrike" spc="-1">
                <a:solidFill>
                  <a:srgbClr val="000000"/>
                </a:solidFill>
                <a:latin typeface="Arial"/>
              </a:defRPr>
            </a:lvl1pPr>
          </a:lstStyle>
          <a:p>
            <a:pPr defTabSz="685800" fontAlgn="auto">
              <a:spcBef>
                <a:spcPts val="0"/>
              </a:spcBef>
              <a:spcAft>
                <a:spcPts val="0"/>
              </a:spcAft>
              <a:defRPr/>
            </a:pPr>
            <a:r>
              <a:rPr lang="nl-NL" sz="800" dirty="0">
                <a:latin typeface="Aptos" panose="020B0004020202020204" pitchFamily="34" charset="0"/>
                <a:ea typeface="+mn-ea"/>
                <a:cs typeface="+mn-cs"/>
              </a:rPr>
              <a:t>Source: CIRCULAR ECONOMY: MEASURING INNOVATION IN THE PRODUCT CHAIN - José </a:t>
            </a:r>
            <a:r>
              <a:rPr lang="nl-NL" sz="800" dirty="0" err="1">
                <a:latin typeface="Aptos" panose="020B0004020202020204" pitchFamily="34" charset="0"/>
                <a:ea typeface="+mn-ea"/>
                <a:cs typeface="+mn-cs"/>
              </a:rPr>
              <a:t>Potting</a:t>
            </a:r>
            <a:r>
              <a:rPr lang="nl-NL" sz="800" dirty="0">
                <a:latin typeface="Aptos" panose="020B0004020202020204" pitchFamily="34" charset="0"/>
                <a:ea typeface="+mn-ea"/>
                <a:cs typeface="+mn-cs"/>
              </a:rPr>
              <a:t> et al. 2017</a:t>
            </a:r>
            <a:endParaRPr lang="en-US" sz="800" dirty="0">
              <a:latin typeface="Aptos" panose="020B0004020202020204" pitchFamily="34" charset="0"/>
              <a:ea typeface="+mn-ea"/>
              <a:cs typeface="+mn-cs"/>
            </a:endParaRPr>
          </a:p>
        </p:txBody>
      </p:sp>
      <p:sp>
        <p:nvSpPr>
          <p:cNvPr id="298" name="Straight Arrow Connector 12"/>
          <p:cNvSpPr/>
          <p:nvPr/>
        </p:nvSpPr>
        <p:spPr>
          <a:xfrm rot="10800000" flipH="1">
            <a:off x="3727106" y="3032319"/>
            <a:ext cx="571680" cy="360"/>
          </a:xfrm>
          <a:custGeom>
            <a:avLst/>
            <a:gdLst/>
            <a:ahLst/>
            <a:cxnLst/>
            <a:rect l="l" t="t" r="r" b="b"/>
            <a:pathLst>
              <a:path w="21600" h="21600">
                <a:moveTo>
                  <a:pt x="0" y="0"/>
                </a:moveTo>
                <a:lnTo>
                  <a:pt x="21600" y="21600"/>
                </a:lnTo>
              </a:path>
            </a:pathLst>
          </a:custGeom>
          <a:noFill/>
          <a:ln>
            <a:solidFill>
              <a:srgbClr val="C00000"/>
            </a:solidFill>
            <a:round/>
            <a:tailEnd type="arrow" w="med" len="med"/>
          </a:ln>
          <a:effectLst/>
        </p:spPr>
        <p:style>
          <a:lnRef idx="2">
            <a:schemeClr val="accent1"/>
          </a:lnRef>
          <a:fillRef idx="0">
            <a:schemeClr val="accent1"/>
          </a:fillRef>
          <a:effectRef idx="1">
            <a:schemeClr val="accent1"/>
          </a:effectRef>
          <a:fontRef idx="minor"/>
        </p:style>
        <p:txBody>
          <a:bodyPr lIns="90000" tIns="-44640" rIns="90000" bIns="-44640" anchor="t">
            <a:noAutofit/>
          </a:bodyPr>
          <a:lstStyle/>
          <a:p>
            <a:pPr defTabSz="685800" fontAlgn="auto">
              <a:spcBef>
                <a:spcPts val="0"/>
              </a:spcBef>
              <a:spcAft>
                <a:spcPts val="0"/>
              </a:spcAft>
              <a:defRPr/>
            </a:pPr>
            <a:endParaRPr lang="en-US" spc="-1">
              <a:solidFill>
                <a:srgbClr val="000000"/>
              </a:solidFill>
              <a:latin typeface="Calibri"/>
            </a:endParaRPr>
          </a:p>
        </p:txBody>
      </p:sp>
      <p:sp>
        <p:nvSpPr>
          <p:cNvPr id="299" name="Straight Arrow Connector 13"/>
          <p:cNvSpPr/>
          <p:nvPr/>
        </p:nvSpPr>
        <p:spPr>
          <a:xfrm rot="10800000" flipH="1">
            <a:off x="3708436" y="1800399"/>
            <a:ext cx="571680" cy="360"/>
          </a:xfrm>
          <a:custGeom>
            <a:avLst/>
            <a:gdLst/>
            <a:ahLst/>
            <a:cxnLst/>
            <a:rect l="l" t="t" r="r" b="b"/>
            <a:pathLst>
              <a:path w="21600" h="21600">
                <a:moveTo>
                  <a:pt x="0" y="0"/>
                </a:moveTo>
                <a:lnTo>
                  <a:pt x="21600" y="21600"/>
                </a:lnTo>
              </a:path>
            </a:pathLst>
          </a:custGeom>
          <a:noFill/>
          <a:ln>
            <a:solidFill>
              <a:srgbClr val="C00000"/>
            </a:solidFill>
            <a:round/>
            <a:tailEnd type="arrow" w="med" len="med"/>
          </a:ln>
          <a:effectLst/>
        </p:spPr>
        <p:style>
          <a:lnRef idx="2">
            <a:schemeClr val="accent1"/>
          </a:lnRef>
          <a:fillRef idx="0">
            <a:schemeClr val="accent1"/>
          </a:fillRef>
          <a:effectRef idx="1">
            <a:schemeClr val="accent1"/>
          </a:effectRef>
          <a:fontRef idx="minor"/>
        </p:style>
        <p:txBody>
          <a:bodyPr lIns="90000" tIns="-44640" rIns="90000" bIns="-44640" anchor="t">
            <a:noAutofit/>
          </a:bodyPr>
          <a:lstStyle/>
          <a:p>
            <a:pPr defTabSz="685800" fontAlgn="auto">
              <a:spcBef>
                <a:spcPts val="0"/>
              </a:spcBef>
              <a:spcAft>
                <a:spcPts val="0"/>
              </a:spcAft>
              <a:defRPr/>
            </a:pPr>
            <a:endParaRPr lang="en-US" spc="-1">
              <a:solidFill>
                <a:srgbClr val="000000"/>
              </a:solidFill>
              <a:latin typeface="Calibri"/>
            </a:endParaRPr>
          </a:p>
        </p:txBody>
      </p:sp>
      <p:sp>
        <p:nvSpPr>
          <p:cNvPr id="8" name="Rectangle 7">
            <a:extLst>
              <a:ext uri="{FF2B5EF4-FFF2-40B4-BE49-F238E27FC236}">
                <a16:creationId xmlns:a16="http://schemas.microsoft.com/office/drawing/2014/main" id="{C1BE72F2-505F-66C0-14EC-3F415550C369}"/>
              </a:ext>
            </a:extLst>
          </p:cNvPr>
          <p:cNvSpPr/>
          <p:nvPr/>
        </p:nvSpPr>
        <p:spPr>
          <a:xfrm>
            <a:off x="8110780" y="2105387"/>
            <a:ext cx="1030637" cy="24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9C948448-FEBE-A74A-1CDE-8978A2B21657}"/>
              </a:ext>
            </a:extLst>
          </p:cNvPr>
          <p:cNvSpPr/>
          <p:nvPr/>
        </p:nvSpPr>
        <p:spPr>
          <a:xfrm>
            <a:off x="5601019" y="2544972"/>
            <a:ext cx="683548" cy="864394"/>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BE" sz="135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F0B75693-6C39-8FFA-51E9-CDF12930D3BF}"/>
              </a:ext>
            </a:extLst>
          </p:cNvPr>
          <p:cNvSpPr/>
          <p:nvPr/>
        </p:nvSpPr>
        <p:spPr>
          <a:xfrm>
            <a:off x="5601019" y="1710366"/>
            <a:ext cx="683548" cy="35472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BE" sz="1350">
              <a:solidFill>
                <a:prstClr val="white"/>
              </a:solidFill>
              <a:latin typeface="Calibri" panose="020F0502020204030204"/>
            </a:endParaRPr>
          </a:p>
        </p:txBody>
      </p:sp>
      <p:sp>
        <p:nvSpPr>
          <p:cNvPr id="15" name="Tijdelijke aanduiding voor dianummer 7">
            <a:extLst>
              <a:ext uri="{FF2B5EF4-FFF2-40B4-BE49-F238E27FC236}">
                <a16:creationId xmlns:a16="http://schemas.microsoft.com/office/drawing/2014/main" id="{6166106B-AA42-9D46-6ADA-1A91A5DAC946}"/>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11</a:t>
            </a:fld>
            <a:endParaRPr lang="nl-NL" sz="1000" dirty="0">
              <a:latin typeface="Aptos" panose="020B0004020202020204" pitchFamily="34" charset="0"/>
            </a:endParaRPr>
          </a:p>
        </p:txBody>
      </p:sp>
      <p:sp>
        <p:nvSpPr>
          <p:cNvPr id="16" name="Tijdelijke aanduiding voor datum 1">
            <a:extLst>
              <a:ext uri="{FF2B5EF4-FFF2-40B4-BE49-F238E27FC236}">
                <a16:creationId xmlns:a16="http://schemas.microsoft.com/office/drawing/2014/main" id="{49AD80C5-1BC6-C8E6-B803-21F406991774}"/>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4" name="Tekstvak 3">
            <a:extLst>
              <a:ext uri="{FF2B5EF4-FFF2-40B4-BE49-F238E27FC236}">
                <a16:creationId xmlns:a16="http://schemas.microsoft.com/office/drawing/2014/main" id="{8303D8B6-7F16-522B-58C9-2C690CAAD54D}"/>
              </a:ext>
            </a:extLst>
          </p:cNvPr>
          <p:cNvSpPr txBox="1"/>
          <p:nvPr/>
        </p:nvSpPr>
        <p:spPr>
          <a:xfrm>
            <a:off x="432000" y="288000"/>
            <a:ext cx="3513855" cy="123110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Hoogwaardig Hergebruik</a:t>
            </a:r>
          </a:p>
          <a:p>
            <a:pPr>
              <a:spcAft>
                <a:spcPts val="600"/>
              </a:spcAft>
            </a:pPr>
            <a:r>
              <a:rPr lang="nl-NL" sz="2000" dirty="0" err="1">
                <a:latin typeface="Aptos" panose="020B0004020202020204" pitchFamily="34" charset="0"/>
              </a:rPr>
              <a:t>Circularity</a:t>
            </a:r>
            <a:r>
              <a:rPr lang="nl-NL" sz="2000" dirty="0">
                <a:latin typeface="Aptos" panose="020B0004020202020204" pitchFamily="34" charset="0"/>
              </a:rPr>
              <a:t> </a:t>
            </a:r>
            <a:r>
              <a:rPr lang="nl-NL" sz="2000" dirty="0" err="1">
                <a:latin typeface="Aptos" panose="020B0004020202020204" pitchFamily="34" charset="0"/>
              </a:rPr>
              <a:t>strategies</a:t>
            </a:r>
            <a:r>
              <a:rPr lang="nl-NL" sz="2000" dirty="0">
                <a:latin typeface="Aptos" panose="020B0004020202020204" pitchFamily="34" charset="0"/>
              </a:rPr>
              <a:t> </a:t>
            </a:r>
          </a:p>
          <a:p>
            <a:pPr>
              <a:spcAft>
                <a:spcPts val="600"/>
              </a:spcAft>
            </a:pPr>
            <a:r>
              <a:rPr lang="nl-NL" dirty="0">
                <a:latin typeface="Aptos" panose="020B0004020202020204" pitchFamily="34" charset="0"/>
              </a:rPr>
              <a:t>(R-ladder)</a:t>
            </a:r>
          </a:p>
        </p:txBody>
      </p:sp>
      <p:sp>
        <p:nvSpPr>
          <p:cNvPr id="5" name="Rectangle 6">
            <a:extLst>
              <a:ext uri="{FF2B5EF4-FFF2-40B4-BE49-F238E27FC236}">
                <a16:creationId xmlns:a16="http://schemas.microsoft.com/office/drawing/2014/main" id="{5C73B235-2299-0DC3-A021-86B99B57FC63}"/>
              </a:ext>
            </a:extLst>
          </p:cNvPr>
          <p:cNvSpPr/>
          <p:nvPr/>
        </p:nvSpPr>
        <p:spPr>
          <a:xfrm>
            <a:off x="7958381" y="-19914"/>
            <a:ext cx="1204042" cy="63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Tree>
    <p:extLst>
      <p:ext uri="{BB962C8B-B14F-4D97-AF65-F5344CB8AC3E}">
        <p14:creationId xmlns:p14="http://schemas.microsoft.com/office/powerpoint/2010/main" val="81365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3DA0E-53F0-8AE1-2234-1494E6800868}"/>
              </a:ext>
            </a:extLst>
          </p:cNvPr>
          <p:cNvSpPr/>
          <p:nvPr/>
        </p:nvSpPr>
        <p:spPr>
          <a:xfrm>
            <a:off x="7478751" y="4676319"/>
            <a:ext cx="1434790" cy="273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Calibri"/>
            </a:endParaRPr>
          </a:p>
        </p:txBody>
      </p:sp>
      <p:sp>
        <p:nvSpPr>
          <p:cNvPr id="14" name="Text Placeholder 13">
            <a:extLst>
              <a:ext uri="{FF2B5EF4-FFF2-40B4-BE49-F238E27FC236}">
                <a16:creationId xmlns:a16="http://schemas.microsoft.com/office/drawing/2014/main" id="{1EF767BB-6683-C7ED-2128-EFB938DA8F38}"/>
              </a:ext>
            </a:extLst>
          </p:cNvPr>
          <p:cNvSpPr>
            <a:spLocks noGrp="1"/>
          </p:cNvSpPr>
          <p:nvPr>
            <p:ph type="body" sz="quarter" idx="15"/>
          </p:nvPr>
        </p:nvSpPr>
        <p:spPr>
          <a:xfrm>
            <a:off x="504000" y="864000"/>
            <a:ext cx="4850971" cy="2413000"/>
          </a:xfrm>
        </p:spPr>
        <p:txBody>
          <a:bodyPr>
            <a:normAutofit/>
          </a:bodyPr>
          <a:lstStyle/>
          <a:p>
            <a:pPr marL="0" indent="0">
              <a:buNone/>
            </a:pPr>
            <a:r>
              <a:rPr lang="nl-NL" sz="2000" dirty="0">
                <a:solidFill>
                  <a:schemeClr val="tx1"/>
                </a:solidFill>
                <a:latin typeface="Aptos" panose="020B0004020202020204" pitchFamily="34" charset="0"/>
              </a:rPr>
              <a:t>Onderzoek naar:</a:t>
            </a:r>
          </a:p>
          <a:p>
            <a:r>
              <a:rPr lang="nl-NL" sz="1800" dirty="0">
                <a:solidFill>
                  <a:schemeClr val="tx1"/>
                </a:solidFill>
                <a:latin typeface="Aptos" panose="020B0004020202020204" pitchFamily="34" charset="0"/>
              </a:rPr>
              <a:t>de kwaliteit van bestaand isolatieglas in gebouwen </a:t>
            </a:r>
            <a:r>
              <a:rPr lang="nl-NL" sz="1800" dirty="0" err="1">
                <a:solidFill>
                  <a:schemeClr val="tx1"/>
                </a:solidFill>
                <a:latin typeface="Aptos" panose="020B0004020202020204" pitchFamily="34" charset="0"/>
              </a:rPr>
              <a:t>ivm</a:t>
            </a:r>
            <a:r>
              <a:rPr lang="nl-NL" sz="1800" dirty="0">
                <a:solidFill>
                  <a:schemeClr val="tx1"/>
                </a:solidFill>
                <a:latin typeface="Aptos" panose="020B0004020202020204" pitchFamily="34" charset="0"/>
              </a:rPr>
              <a:t> hergebruik totaalpakket. </a:t>
            </a:r>
          </a:p>
          <a:p>
            <a:pPr marL="215995" lvl="1" indent="0">
              <a:buNone/>
            </a:pPr>
            <a:endParaRPr lang="nl-NL" sz="1800" b="1" dirty="0">
              <a:solidFill>
                <a:schemeClr val="tx1"/>
              </a:solidFill>
              <a:latin typeface="Aptos" panose="020B0004020202020204" pitchFamily="34" charset="0"/>
            </a:endParaRPr>
          </a:p>
          <a:p>
            <a:r>
              <a:rPr lang="nl-NL" sz="1800" dirty="0">
                <a:solidFill>
                  <a:schemeClr val="tx1"/>
                </a:solidFill>
                <a:latin typeface="Aptos" panose="020B0004020202020204" pitchFamily="34" charset="0"/>
              </a:rPr>
              <a:t>verschillende upgrade-varianten. </a:t>
            </a:r>
          </a:p>
          <a:p>
            <a:endParaRPr lang="nl-NL" sz="1800" b="1" dirty="0">
              <a:solidFill>
                <a:schemeClr val="tx1"/>
              </a:solidFill>
              <a:latin typeface="Aptos" panose="020B0004020202020204" pitchFamily="34" charset="0"/>
            </a:endParaRPr>
          </a:p>
          <a:p>
            <a:pPr marL="0" indent="0">
              <a:buNone/>
              <a:tabLst>
                <a:tab pos="228594" algn="l"/>
              </a:tabLst>
            </a:pPr>
            <a:r>
              <a:rPr lang="nl-NL" sz="1800" b="1" dirty="0">
                <a:solidFill>
                  <a:schemeClr val="tx1"/>
                </a:solidFill>
                <a:latin typeface="Aptos" panose="020B0004020202020204" pitchFamily="34" charset="0"/>
              </a:rPr>
              <a:t>	</a:t>
            </a:r>
          </a:p>
          <a:p>
            <a:endParaRPr lang="nl-NL" sz="1800" dirty="0">
              <a:solidFill>
                <a:schemeClr val="tx1"/>
              </a:solidFill>
              <a:latin typeface="Aptos" panose="020B0004020202020204" pitchFamily="34" charset="0"/>
            </a:endParaRPr>
          </a:p>
        </p:txBody>
      </p:sp>
      <p:sp>
        <p:nvSpPr>
          <p:cNvPr id="4" name="Rectangle 3">
            <a:extLst>
              <a:ext uri="{FF2B5EF4-FFF2-40B4-BE49-F238E27FC236}">
                <a16:creationId xmlns:a16="http://schemas.microsoft.com/office/drawing/2014/main" id="{0E74EFE1-0B47-1DC9-0497-CF167D4CB792}"/>
              </a:ext>
            </a:extLst>
          </p:cNvPr>
          <p:cNvSpPr/>
          <p:nvPr/>
        </p:nvSpPr>
        <p:spPr>
          <a:xfrm>
            <a:off x="8278020" y="2492525"/>
            <a:ext cx="865981" cy="201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pic>
        <p:nvPicPr>
          <p:cNvPr id="6" name="Picture 2" descr="denken, voor het gezicht Pictogram">
            <a:extLst>
              <a:ext uri="{FF2B5EF4-FFF2-40B4-BE49-F238E27FC236}">
                <a16:creationId xmlns:a16="http://schemas.microsoft.com/office/drawing/2014/main" id="{BA3654FA-BC22-A364-A6A9-042B72568E0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57169" y="2255469"/>
            <a:ext cx="1141882" cy="1141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Vetroflam – enkelglas | Vetrotech - Testreports">
            <a:extLst>
              <a:ext uri="{FF2B5EF4-FFF2-40B4-BE49-F238E27FC236}">
                <a16:creationId xmlns:a16="http://schemas.microsoft.com/office/drawing/2014/main" id="{71445BCF-1079-8E9B-C3AF-F1E19239B9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3260" y="1293257"/>
            <a:ext cx="429617" cy="620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Gebouwen Pictogram in Simpleicon Places">
            <a:extLst>
              <a:ext uri="{FF2B5EF4-FFF2-40B4-BE49-F238E27FC236}">
                <a16:creationId xmlns:a16="http://schemas.microsoft.com/office/drawing/2014/main" id="{992D7243-895F-0DC1-8833-427D080232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3925" y="1007207"/>
            <a:ext cx="878349" cy="878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EB3BE6C-D50C-4B72-1DD5-E47094BD99E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6691244">
            <a:off x="7029964" y="3391565"/>
            <a:ext cx="524919" cy="52491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1B7F197-792C-1E47-97AB-B0B17C43B90B}"/>
              </a:ext>
            </a:extLst>
          </p:cNvPr>
          <p:cNvCxnSpPr/>
          <p:nvPr/>
        </p:nvCxnSpPr>
        <p:spPr>
          <a:xfrm flipV="1">
            <a:off x="6533260" y="2049237"/>
            <a:ext cx="214808" cy="2062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911CB58-D27B-4941-4904-917544E78E4A}"/>
              </a:ext>
            </a:extLst>
          </p:cNvPr>
          <p:cNvCxnSpPr>
            <a:cxnSpLocks/>
          </p:cNvCxnSpPr>
          <p:nvPr/>
        </p:nvCxnSpPr>
        <p:spPr>
          <a:xfrm>
            <a:off x="6568904" y="3427426"/>
            <a:ext cx="274349" cy="18593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C52C66D-FC63-0E4A-0BF6-18E6C0318629}"/>
              </a:ext>
            </a:extLst>
          </p:cNvPr>
          <p:cNvSpPr txBox="1"/>
          <p:nvPr/>
        </p:nvSpPr>
        <p:spPr>
          <a:xfrm>
            <a:off x="6962876" y="1817191"/>
            <a:ext cx="1950665" cy="646331"/>
          </a:xfrm>
          <a:prstGeom prst="rect">
            <a:avLst/>
          </a:prstGeom>
          <a:noFill/>
        </p:spPr>
        <p:txBody>
          <a:bodyPr wrap="square">
            <a:spAutoFit/>
          </a:bodyPr>
          <a:lstStyle/>
          <a:p>
            <a:pPr defTabSz="457189">
              <a:defRPr/>
            </a:pPr>
            <a:r>
              <a:rPr lang="nl-NL" dirty="0">
                <a:solidFill>
                  <a:srgbClr val="000000"/>
                </a:solidFill>
                <a:cs typeface="+mn-cs"/>
              </a:rPr>
              <a:t>Hergebruik totaalpakket</a:t>
            </a:r>
            <a:endParaRPr lang="en-US" dirty="0">
              <a:solidFill>
                <a:srgbClr val="000000"/>
              </a:solidFill>
              <a:cs typeface="+mn-cs"/>
            </a:endParaRPr>
          </a:p>
        </p:txBody>
      </p:sp>
      <p:sp>
        <p:nvSpPr>
          <p:cNvPr id="25" name="Rectangle 24">
            <a:extLst>
              <a:ext uri="{FF2B5EF4-FFF2-40B4-BE49-F238E27FC236}">
                <a16:creationId xmlns:a16="http://schemas.microsoft.com/office/drawing/2014/main" id="{480657CC-3637-C045-A2C2-27ABFB62112B}"/>
              </a:ext>
            </a:extLst>
          </p:cNvPr>
          <p:cNvSpPr/>
          <p:nvPr/>
        </p:nvSpPr>
        <p:spPr>
          <a:xfrm>
            <a:off x="8278020" y="2492525"/>
            <a:ext cx="865981" cy="201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26" name="TextBox 25">
            <a:extLst>
              <a:ext uri="{FF2B5EF4-FFF2-40B4-BE49-F238E27FC236}">
                <a16:creationId xmlns:a16="http://schemas.microsoft.com/office/drawing/2014/main" id="{5EF5B9D2-7C8A-1D71-0B77-C27E91E8A92D}"/>
              </a:ext>
            </a:extLst>
          </p:cNvPr>
          <p:cNvSpPr txBox="1"/>
          <p:nvPr/>
        </p:nvSpPr>
        <p:spPr>
          <a:xfrm>
            <a:off x="7036064" y="4018959"/>
            <a:ext cx="1609407" cy="923330"/>
          </a:xfrm>
          <a:prstGeom prst="rect">
            <a:avLst/>
          </a:prstGeom>
          <a:noFill/>
        </p:spPr>
        <p:txBody>
          <a:bodyPr wrap="square">
            <a:spAutoFit/>
          </a:bodyPr>
          <a:lstStyle/>
          <a:p>
            <a:pPr defTabSz="457189">
              <a:defRPr/>
            </a:pPr>
            <a:r>
              <a:rPr lang="nl-NL" dirty="0">
                <a:solidFill>
                  <a:srgbClr val="000000"/>
                </a:solidFill>
                <a:cs typeface="+mn-cs"/>
              </a:rPr>
              <a:t>Hergebruik glasplaat na demontage</a:t>
            </a:r>
            <a:endParaRPr lang="en-US" dirty="0">
              <a:solidFill>
                <a:srgbClr val="000000"/>
              </a:solidFill>
              <a:cs typeface="+mn-cs"/>
            </a:endParaRPr>
          </a:p>
        </p:txBody>
      </p:sp>
      <p:pic>
        <p:nvPicPr>
          <p:cNvPr id="27" name="Picture 18" descr="Houd de warmte binnen met Isolatieglas bij Glass2B - 35 jaar ervaring">
            <a:extLst>
              <a:ext uri="{FF2B5EF4-FFF2-40B4-BE49-F238E27FC236}">
                <a16:creationId xmlns:a16="http://schemas.microsoft.com/office/drawing/2014/main" id="{753FD2BB-AB5C-0791-6AF3-EA127364B29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13321" y="3428596"/>
            <a:ext cx="866509" cy="66942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B0F2D5BC-31A7-DA14-B0D5-69FDB5CE9309}"/>
              </a:ext>
            </a:extLst>
          </p:cNvPr>
          <p:cNvSpPr txBox="1"/>
          <p:nvPr/>
        </p:nvSpPr>
        <p:spPr>
          <a:xfrm>
            <a:off x="432000" y="288000"/>
            <a:ext cx="3513855"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Raak MKB-onderzoek</a:t>
            </a:r>
          </a:p>
        </p:txBody>
      </p:sp>
      <p:sp>
        <p:nvSpPr>
          <p:cNvPr id="19" name="Tijdelijke aanduiding voor dianummer 7">
            <a:extLst>
              <a:ext uri="{FF2B5EF4-FFF2-40B4-BE49-F238E27FC236}">
                <a16:creationId xmlns:a16="http://schemas.microsoft.com/office/drawing/2014/main" id="{7AB031EB-D2BE-5E81-4972-02AA33805B5F}"/>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12</a:t>
            </a:fld>
            <a:endParaRPr lang="nl-NL" sz="1000" dirty="0">
              <a:latin typeface="Aptos" panose="020B0004020202020204" pitchFamily="34" charset="0"/>
            </a:endParaRPr>
          </a:p>
        </p:txBody>
      </p:sp>
      <p:sp>
        <p:nvSpPr>
          <p:cNvPr id="20" name="Tijdelijke aanduiding voor datum 1">
            <a:extLst>
              <a:ext uri="{FF2B5EF4-FFF2-40B4-BE49-F238E27FC236}">
                <a16:creationId xmlns:a16="http://schemas.microsoft.com/office/drawing/2014/main" id="{3847C92F-6389-CC0F-1BCB-4B49F0815535}"/>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2998354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3DA0E-53F0-8AE1-2234-1494E6800868}"/>
              </a:ext>
            </a:extLst>
          </p:cNvPr>
          <p:cNvSpPr/>
          <p:nvPr/>
        </p:nvSpPr>
        <p:spPr>
          <a:xfrm>
            <a:off x="7478751" y="4676319"/>
            <a:ext cx="1434790" cy="273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Calibri"/>
            </a:endParaRPr>
          </a:p>
        </p:txBody>
      </p:sp>
      <p:sp>
        <p:nvSpPr>
          <p:cNvPr id="14" name="Text Placeholder 13">
            <a:extLst>
              <a:ext uri="{FF2B5EF4-FFF2-40B4-BE49-F238E27FC236}">
                <a16:creationId xmlns:a16="http://schemas.microsoft.com/office/drawing/2014/main" id="{1EF767BB-6683-C7ED-2128-EFB938DA8F38}"/>
              </a:ext>
            </a:extLst>
          </p:cNvPr>
          <p:cNvSpPr>
            <a:spLocks noGrp="1"/>
          </p:cNvSpPr>
          <p:nvPr>
            <p:ph type="body" sz="quarter" idx="15"/>
          </p:nvPr>
        </p:nvSpPr>
        <p:spPr>
          <a:xfrm>
            <a:off x="504000" y="864000"/>
            <a:ext cx="5073288" cy="2413000"/>
          </a:xfrm>
        </p:spPr>
        <p:txBody>
          <a:bodyPr>
            <a:normAutofit/>
          </a:bodyPr>
          <a:lstStyle/>
          <a:p>
            <a:pPr marL="0" indent="0">
              <a:buNone/>
            </a:pPr>
            <a:r>
              <a:rPr lang="nl-NL" sz="2000" dirty="0">
                <a:solidFill>
                  <a:schemeClr val="tx1"/>
                </a:solidFill>
                <a:latin typeface="Aptos" panose="020B0004020202020204" pitchFamily="34" charset="0"/>
              </a:rPr>
              <a:t>Onderzoek naar:</a:t>
            </a:r>
          </a:p>
          <a:p>
            <a:r>
              <a:rPr lang="nl-NL" sz="1800" dirty="0">
                <a:solidFill>
                  <a:schemeClr val="tx1"/>
                </a:solidFill>
                <a:latin typeface="Aptos" panose="020B0004020202020204" pitchFamily="34" charset="0"/>
              </a:rPr>
              <a:t>de kwaliteit van bestaand isolatieglas in gebouwen. </a:t>
            </a:r>
            <a:endParaRPr lang="nl-NL" sz="1800" b="1" dirty="0">
              <a:solidFill>
                <a:schemeClr val="tx1"/>
              </a:solidFill>
              <a:latin typeface="Aptos" panose="020B0004020202020204" pitchFamily="34" charset="0"/>
            </a:endParaRPr>
          </a:p>
          <a:p>
            <a:pPr marL="215995" lvl="1" indent="0">
              <a:buNone/>
            </a:pPr>
            <a:r>
              <a:rPr lang="nl-NL" sz="1800" b="1" dirty="0">
                <a:solidFill>
                  <a:schemeClr val="tx1"/>
                </a:solidFill>
                <a:latin typeface="Aptos" panose="020B0004020202020204" pitchFamily="34" charset="0"/>
              </a:rPr>
              <a:t>Welk isolatieglas kan gebruikt worden voor 1-op-1 hergebruik? </a:t>
            </a:r>
          </a:p>
          <a:p>
            <a:endParaRPr lang="nl-NL" sz="1400" dirty="0">
              <a:solidFill>
                <a:schemeClr val="tx1"/>
              </a:solidFill>
              <a:latin typeface="Aptos" panose="020B0004020202020204" pitchFamily="34" charset="0"/>
            </a:endParaRPr>
          </a:p>
        </p:txBody>
      </p:sp>
      <p:sp>
        <p:nvSpPr>
          <p:cNvPr id="4" name="Rectangle 3">
            <a:extLst>
              <a:ext uri="{FF2B5EF4-FFF2-40B4-BE49-F238E27FC236}">
                <a16:creationId xmlns:a16="http://schemas.microsoft.com/office/drawing/2014/main" id="{0E74EFE1-0B47-1DC9-0497-CF167D4CB792}"/>
              </a:ext>
            </a:extLst>
          </p:cNvPr>
          <p:cNvSpPr/>
          <p:nvPr/>
        </p:nvSpPr>
        <p:spPr>
          <a:xfrm>
            <a:off x="8278020" y="2492525"/>
            <a:ext cx="865981" cy="201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pic>
        <p:nvPicPr>
          <p:cNvPr id="5" name="Picture 3" descr="A map of the netherlands&#10;&#10;Description automatically generated">
            <a:extLst>
              <a:ext uri="{FF2B5EF4-FFF2-40B4-BE49-F238E27FC236}">
                <a16:creationId xmlns:a16="http://schemas.microsoft.com/office/drawing/2014/main" id="{EF0C3594-1EE8-F33E-E7D8-93C317BE4641}"/>
              </a:ext>
            </a:extLst>
          </p:cNvPr>
          <p:cNvPicPr/>
          <p:nvPr/>
        </p:nvPicPr>
        <p:blipFill>
          <a:blip r:embed="rId3" cstate="hqprint">
            <a:extLst>
              <a:ext uri="{28A0092B-C50C-407E-A947-70E740481C1C}">
                <a14:useLocalDpi xmlns:a14="http://schemas.microsoft.com/office/drawing/2010/main"/>
              </a:ext>
            </a:extLst>
          </a:blip>
          <a:stretch/>
        </p:blipFill>
        <p:spPr>
          <a:xfrm>
            <a:off x="4937296" y="807616"/>
            <a:ext cx="3280680" cy="3885840"/>
          </a:xfrm>
          <a:prstGeom prst="rect">
            <a:avLst/>
          </a:prstGeom>
          <a:ln w="0">
            <a:noFill/>
          </a:ln>
        </p:spPr>
      </p:pic>
      <p:sp>
        <p:nvSpPr>
          <p:cNvPr id="11" name="Tijdelijke aanduiding voor tekst 3">
            <a:extLst>
              <a:ext uri="{FF2B5EF4-FFF2-40B4-BE49-F238E27FC236}">
                <a16:creationId xmlns:a16="http://schemas.microsoft.com/office/drawing/2014/main" id="{96BE24C9-E2E1-9681-CB69-C400BC499CFC}"/>
              </a:ext>
            </a:extLst>
          </p:cNvPr>
          <p:cNvSpPr/>
          <p:nvPr/>
        </p:nvSpPr>
        <p:spPr>
          <a:xfrm>
            <a:off x="5780057" y="2368484"/>
            <a:ext cx="702709" cy="242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nl-NL" sz="1000" spc="-1" dirty="0">
                <a:solidFill>
                  <a:srgbClr val="25167A"/>
                </a:solidFill>
                <a:latin typeface="Arial"/>
                <a:ea typeface="ＭＳ Ｐゴシック"/>
              </a:rPr>
              <a:t>Amsterdam</a:t>
            </a:r>
            <a:endParaRPr lang="en-US" sz="1000" spc="-1" dirty="0">
              <a:solidFill>
                <a:srgbClr val="000000"/>
              </a:solidFill>
              <a:latin typeface="Calibri"/>
            </a:endParaRPr>
          </a:p>
          <a:p>
            <a:pPr algn="r" defTabSz="685800" fontAlgn="auto">
              <a:lnSpc>
                <a:spcPct val="114000"/>
              </a:lnSpc>
              <a:spcBef>
                <a:spcPts val="0"/>
              </a:spcBef>
              <a:spcAft>
                <a:spcPts val="0"/>
              </a:spcAft>
              <a:tabLst>
                <a:tab pos="0" algn="l"/>
              </a:tabLst>
              <a:defRPr/>
            </a:pPr>
            <a:endParaRPr lang="en-US" sz="1600" spc="-1" dirty="0">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dirty="0">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dirty="0">
              <a:solidFill>
                <a:srgbClr val="000000"/>
              </a:solidFill>
              <a:latin typeface="Calibri"/>
            </a:endParaRPr>
          </a:p>
        </p:txBody>
      </p:sp>
      <p:sp>
        <p:nvSpPr>
          <p:cNvPr id="13" name="Tijdelijke aanduiding voor tekst 3">
            <a:extLst>
              <a:ext uri="{FF2B5EF4-FFF2-40B4-BE49-F238E27FC236}">
                <a16:creationId xmlns:a16="http://schemas.microsoft.com/office/drawing/2014/main" id="{2747054A-B462-0629-D8D0-C4D6DA7EF485}"/>
              </a:ext>
            </a:extLst>
          </p:cNvPr>
          <p:cNvSpPr/>
          <p:nvPr/>
        </p:nvSpPr>
        <p:spPr>
          <a:xfrm>
            <a:off x="6321496" y="2726056"/>
            <a:ext cx="389880" cy="196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94234"/>
          </a:bodyPr>
          <a:lstStyle/>
          <a:p>
            <a:pPr algn="r" defTabSz="685800" fontAlgn="auto">
              <a:lnSpc>
                <a:spcPct val="114000"/>
              </a:lnSpc>
              <a:spcBef>
                <a:spcPts val="0"/>
              </a:spcBef>
              <a:spcAft>
                <a:spcPts val="0"/>
              </a:spcAft>
              <a:tabLst>
                <a:tab pos="0" algn="l"/>
              </a:tabLst>
              <a:defRPr/>
            </a:pPr>
            <a:r>
              <a:rPr lang="nl-NL" sz="1000" spc="-1">
                <a:solidFill>
                  <a:srgbClr val="25167A"/>
                </a:solidFill>
                <a:latin typeface="Arial"/>
                <a:ea typeface="ＭＳ Ｐゴシック"/>
              </a:rPr>
              <a:t>Utrecht</a:t>
            </a:r>
            <a:endParaRPr lang="en-US" sz="1000" spc="-1">
              <a:solidFill>
                <a:srgbClr val="000000"/>
              </a:solidFill>
              <a:latin typeface="Calibri"/>
            </a:endParaRPr>
          </a:p>
          <a:p>
            <a:pPr algn="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p:txBody>
      </p:sp>
      <p:sp>
        <p:nvSpPr>
          <p:cNvPr id="18" name="Tijdelijke aanduiding voor tekst 3">
            <a:extLst>
              <a:ext uri="{FF2B5EF4-FFF2-40B4-BE49-F238E27FC236}">
                <a16:creationId xmlns:a16="http://schemas.microsoft.com/office/drawing/2014/main" id="{8201B123-C40A-6A4B-4417-6CF637C7B376}"/>
              </a:ext>
            </a:extLst>
          </p:cNvPr>
          <p:cNvSpPr/>
          <p:nvPr/>
        </p:nvSpPr>
        <p:spPr>
          <a:xfrm>
            <a:off x="5933776" y="3421216"/>
            <a:ext cx="389880" cy="196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nl-NL" sz="1000" spc="-1">
                <a:solidFill>
                  <a:srgbClr val="25167A"/>
                </a:solidFill>
                <a:latin typeface="Arial"/>
                <a:ea typeface="ＭＳ Ｐゴシック"/>
              </a:rPr>
              <a:t>Breda</a:t>
            </a:r>
            <a:endParaRPr lang="en-US" sz="1000" spc="-1">
              <a:solidFill>
                <a:srgbClr val="000000"/>
              </a:solidFill>
              <a:latin typeface="Calibri"/>
            </a:endParaRPr>
          </a:p>
          <a:p>
            <a:pPr algn="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p:txBody>
      </p:sp>
      <p:sp>
        <p:nvSpPr>
          <p:cNvPr id="19" name="Tijdelijke aanduiding voor tekst 3">
            <a:extLst>
              <a:ext uri="{FF2B5EF4-FFF2-40B4-BE49-F238E27FC236}">
                <a16:creationId xmlns:a16="http://schemas.microsoft.com/office/drawing/2014/main" id="{2CF9B7D3-5751-8B59-7A1D-601AFC0A1126}"/>
              </a:ext>
            </a:extLst>
          </p:cNvPr>
          <p:cNvSpPr/>
          <p:nvPr/>
        </p:nvSpPr>
        <p:spPr>
          <a:xfrm>
            <a:off x="5359576" y="2775016"/>
            <a:ext cx="612720" cy="196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nl-NL" sz="1000" spc="-1">
                <a:solidFill>
                  <a:srgbClr val="25167A"/>
                </a:solidFill>
                <a:latin typeface="Arial"/>
                <a:ea typeface="ＭＳ Ｐゴシック"/>
              </a:rPr>
              <a:t>Den Haag</a:t>
            </a:r>
            <a:endParaRPr lang="en-US" sz="10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p:txBody>
      </p:sp>
      <p:sp>
        <p:nvSpPr>
          <p:cNvPr id="20" name="Tijdelijke aanduiding voor tekst 3">
            <a:extLst>
              <a:ext uri="{FF2B5EF4-FFF2-40B4-BE49-F238E27FC236}">
                <a16:creationId xmlns:a16="http://schemas.microsoft.com/office/drawing/2014/main" id="{49FB0444-1CC8-4CF1-952D-8229F0BAAE47}"/>
              </a:ext>
            </a:extLst>
          </p:cNvPr>
          <p:cNvSpPr/>
          <p:nvPr/>
        </p:nvSpPr>
        <p:spPr>
          <a:xfrm>
            <a:off x="6638296" y="2652616"/>
            <a:ext cx="457200" cy="196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74225" lnSpcReduction="20000"/>
          </a:bodyPr>
          <a:lstStyle/>
          <a:p>
            <a:pPr algn="r" defTabSz="685800" fontAlgn="auto">
              <a:lnSpc>
                <a:spcPct val="114000"/>
              </a:lnSpc>
              <a:spcBef>
                <a:spcPts val="0"/>
              </a:spcBef>
              <a:spcAft>
                <a:spcPts val="0"/>
              </a:spcAft>
              <a:tabLst>
                <a:tab pos="0" algn="l"/>
              </a:tabLst>
              <a:defRPr/>
            </a:pPr>
            <a:r>
              <a:rPr lang="nl-NL" sz="1000" spc="-1">
                <a:solidFill>
                  <a:srgbClr val="25167A"/>
                </a:solidFill>
                <a:latin typeface="Arial"/>
                <a:ea typeface="ＭＳ Ｐゴシック"/>
              </a:rPr>
              <a:t>Amersfoort</a:t>
            </a:r>
            <a:endParaRPr lang="en-US" sz="1000" spc="-1">
              <a:solidFill>
                <a:srgbClr val="000000"/>
              </a:solidFill>
              <a:latin typeface="Calibri"/>
            </a:endParaRPr>
          </a:p>
          <a:p>
            <a:pPr algn="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p:txBody>
      </p:sp>
      <p:sp>
        <p:nvSpPr>
          <p:cNvPr id="21" name="Tijdelijke aanduiding voor tekst 3">
            <a:extLst>
              <a:ext uri="{FF2B5EF4-FFF2-40B4-BE49-F238E27FC236}">
                <a16:creationId xmlns:a16="http://schemas.microsoft.com/office/drawing/2014/main" id="{2F9587FE-5491-76CC-68FC-47D9CC8FE160}"/>
              </a:ext>
            </a:extLst>
          </p:cNvPr>
          <p:cNvSpPr/>
          <p:nvPr/>
        </p:nvSpPr>
        <p:spPr>
          <a:xfrm>
            <a:off x="5780056" y="3254896"/>
            <a:ext cx="457200" cy="13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gn="r" defTabSz="685800" fontAlgn="auto">
              <a:lnSpc>
                <a:spcPct val="114000"/>
              </a:lnSpc>
              <a:spcBef>
                <a:spcPts val="0"/>
              </a:spcBef>
              <a:spcAft>
                <a:spcPts val="0"/>
              </a:spcAft>
              <a:tabLst>
                <a:tab pos="0" algn="l"/>
              </a:tabLst>
              <a:defRPr/>
            </a:pPr>
            <a:r>
              <a:rPr lang="nl-NL" sz="600" spc="-1">
                <a:solidFill>
                  <a:srgbClr val="25167A"/>
                </a:solidFill>
                <a:latin typeface="Arial"/>
                <a:ea typeface="ＭＳ Ｐゴシック"/>
              </a:rPr>
              <a:t>Dordrecht</a:t>
            </a:r>
            <a:endParaRPr lang="en-US" sz="600" spc="-1">
              <a:solidFill>
                <a:srgbClr val="000000"/>
              </a:solidFill>
              <a:latin typeface="Calibri"/>
            </a:endParaRPr>
          </a:p>
        </p:txBody>
      </p:sp>
      <p:sp>
        <p:nvSpPr>
          <p:cNvPr id="22" name="Tijdelijke aanduiding voor tekst 3">
            <a:extLst>
              <a:ext uri="{FF2B5EF4-FFF2-40B4-BE49-F238E27FC236}">
                <a16:creationId xmlns:a16="http://schemas.microsoft.com/office/drawing/2014/main" id="{2C59A0AE-E249-61A2-D9E6-9626F98A026D}"/>
              </a:ext>
            </a:extLst>
          </p:cNvPr>
          <p:cNvSpPr/>
          <p:nvPr/>
        </p:nvSpPr>
        <p:spPr>
          <a:xfrm>
            <a:off x="5717776" y="3053656"/>
            <a:ext cx="212040" cy="97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59225" lnSpcReduction="20000"/>
          </a:bodyPr>
          <a:lstStyle/>
          <a:p>
            <a:pPr algn="r" defTabSz="685800" fontAlgn="auto">
              <a:lnSpc>
                <a:spcPct val="114000"/>
              </a:lnSpc>
              <a:spcBef>
                <a:spcPts val="0"/>
              </a:spcBef>
              <a:spcAft>
                <a:spcPts val="0"/>
              </a:spcAft>
              <a:tabLst>
                <a:tab pos="0" algn="l"/>
              </a:tabLst>
              <a:defRPr/>
            </a:pPr>
            <a:r>
              <a:rPr lang="nl-NL" sz="1000" spc="-1">
                <a:solidFill>
                  <a:srgbClr val="25167A"/>
                </a:solidFill>
                <a:latin typeface="Arial"/>
                <a:ea typeface="ＭＳ Ｐゴシック"/>
              </a:rPr>
              <a:t>Delft</a:t>
            </a:r>
            <a:endParaRPr lang="en-US" sz="10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a:p>
            <a:pPr defTabSz="685800" fontAlgn="auto">
              <a:lnSpc>
                <a:spcPct val="114000"/>
              </a:lnSpc>
              <a:spcBef>
                <a:spcPts val="0"/>
              </a:spcBef>
              <a:spcAft>
                <a:spcPts val="0"/>
              </a:spcAft>
              <a:tabLst>
                <a:tab pos="0" algn="l"/>
              </a:tabLst>
              <a:defRPr/>
            </a:pPr>
            <a:endParaRPr lang="en-US" sz="1600" spc="-1">
              <a:solidFill>
                <a:srgbClr val="000000"/>
              </a:solidFill>
              <a:latin typeface="Calibri"/>
            </a:endParaRPr>
          </a:p>
        </p:txBody>
      </p:sp>
      <p:sp>
        <p:nvSpPr>
          <p:cNvPr id="23" name="Tijdelijke aanduiding voor tekst 3">
            <a:extLst>
              <a:ext uri="{FF2B5EF4-FFF2-40B4-BE49-F238E27FC236}">
                <a16:creationId xmlns:a16="http://schemas.microsoft.com/office/drawing/2014/main" id="{49C535A0-BD21-4B70-1CDE-9FF0E32305FC}"/>
              </a:ext>
            </a:extLst>
          </p:cNvPr>
          <p:cNvSpPr/>
          <p:nvPr/>
        </p:nvSpPr>
        <p:spPr>
          <a:xfrm>
            <a:off x="5654776" y="2929456"/>
            <a:ext cx="473760" cy="156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685800" fontAlgn="auto">
              <a:lnSpc>
                <a:spcPct val="114000"/>
              </a:lnSpc>
              <a:spcBef>
                <a:spcPts val="0"/>
              </a:spcBef>
              <a:spcAft>
                <a:spcPts val="0"/>
              </a:spcAft>
              <a:tabLst>
                <a:tab pos="0" algn="l"/>
              </a:tabLst>
              <a:defRPr/>
            </a:pPr>
            <a:r>
              <a:rPr lang="nl-NL" sz="600" spc="-1">
                <a:solidFill>
                  <a:srgbClr val="25167A"/>
                </a:solidFill>
                <a:latin typeface="Arial"/>
                <a:ea typeface="ＭＳ Ｐゴシック"/>
              </a:rPr>
              <a:t>Rijswijk</a:t>
            </a:r>
            <a:endParaRPr lang="en-US" sz="600" spc="-1">
              <a:solidFill>
                <a:srgbClr val="000000"/>
              </a:solidFill>
              <a:latin typeface="Calibri"/>
            </a:endParaRPr>
          </a:p>
        </p:txBody>
      </p:sp>
      <p:sp>
        <p:nvSpPr>
          <p:cNvPr id="24" name="TextBox 20">
            <a:extLst>
              <a:ext uri="{FF2B5EF4-FFF2-40B4-BE49-F238E27FC236}">
                <a16:creationId xmlns:a16="http://schemas.microsoft.com/office/drawing/2014/main" id="{53F63D9D-A05E-E774-F39C-7BDF8C8DDD8A}"/>
              </a:ext>
            </a:extLst>
          </p:cNvPr>
          <p:cNvSpPr/>
          <p:nvPr/>
        </p:nvSpPr>
        <p:spPr>
          <a:xfrm>
            <a:off x="5662336" y="3086417"/>
            <a:ext cx="582120" cy="24476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685800" fontAlgn="auto">
              <a:spcBef>
                <a:spcPts val="0"/>
              </a:spcBef>
              <a:spcAft>
                <a:spcPts val="0"/>
              </a:spcAft>
              <a:defRPr/>
            </a:pPr>
            <a:r>
              <a:rPr lang="nl-NL" sz="1000" spc="-1">
                <a:solidFill>
                  <a:srgbClr val="25167A"/>
                </a:solidFill>
                <a:latin typeface="Arial"/>
                <a:ea typeface="ＭＳ Ｐゴシック"/>
              </a:rPr>
              <a:t>R’dam</a:t>
            </a:r>
            <a:endParaRPr lang="en-US" sz="1000" spc="-1">
              <a:solidFill>
                <a:srgbClr val="000000"/>
              </a:solidFill>
              <a:latin typeface="Calibri"/>
            </a:endParaRPr>
          </a:p>
        </p:txBody>
      </p:sp>
      <p:pic>
        <p:nvPicPr>
          <p:cNvPr id="8" name="Picture 7" descr="A close-up of a device&#10;&#10;Description automatically generated">
            <a:extLst>
              <a:ext uri="{FF2B5EF4-FFF2-40B4-BE49-F238E27FC236}">
                <a16:creationId xmlns:a16="http://schemas.microsoft.com/office/drawing/2014/main" id="{7E9B9B10-42DB-480E-A532-F88A610B665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14531" y="3721793"/>
            <a:ext cx="916043" cy="1228370"/>
          </a:xfrm>
          <a:prstGeom prst="rect">
            <a:avLst/>
          </a:prstGeom>
        </p:spPr>
      </p:pic>
      <p:pic>
        <p:nvPicPr>
          <p:cNvPr id="12" name="Picture 11" descr="A person holding a blue device&#10;&#10;Description automatically generated">
            <a:extLst>
              <a:ext uri="{FF2B5EF4-FFF2-40B4-BE49-F238E27FC236}">
                <a16:creationId xmlns:a16="http://schemas.microsoft.com/office/drawing/2014/main" id="{43B1F367-D520-2468-DAAB-B90EB8BA79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633968" y="3928082"/>
            <a:ext cx="1228370" cy="815794"/>
          </a:xfrm>
          <a:prstGeom prst="rect">
            <a:avLst/>
          </a:prstGeom>
        </p:spPr>
      </p:pic>
      <p:pic>
        <p:nvPicPr>
          <p:cNvPr id="25" name="Picture 24" descr="A room with a large window and a suitcase&#10;&#10;Description automatically generated">
            <a:extLst>
              <a:ext uri="{FF2B5EF4-FFF2-40B4-BE49-F238E27FC236}">
                <a16:creationId xmlns:a16="http://schemas.microsoft.com/office/drawing/2014/main" id="{06F4F1FE-7C89-BCFA-F7FE-067279CE1C6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147499" y="3277278"/>
            <a:ext cx="2200806" cy="1150318"/>
          </a:xfrm>
          <a:prstGeom prst="rect">
            <a:avLst/>
          </a:prstGeom>
        </p:spPr>
      </p:pic>
      <p:sp>
        <p:nvSpPr>
          <p:cNvPr id="9" name="Tekstvak 8">
            <a:extLst>
              <a:ext uri="{FF2B5EF4-FFF2-40B4-BE49-F238E27FC236}">
                <a16:creationId xmlns:a16="http://schemas.microsoft.com/office/drawing/2014/main" id="{4B666606-8278-2ECC-8BBB-50A9CA31E4EF}"/>
              </a:ext>
            </a:extLst>
          </p:cNvPr>
          <p:cNvSpPr txBox="1"/>
          <p:nvPr/>
        </p:nvSpPr>
        <p:spPr>
          <a:xfrm>
            <a:off x="432000" y="288000"/>
            <a:ext cx="3513855"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Raak MKB-onderzoek</a:t>
            </a:r>
          </a:p>
        </p:txBody>
      </p:sp>
      <p:sp>
        <p:nvSpPr>
          <p:cNvPr id="15" name="Tijdelijke aanduiding voor dianummer 7">
            <a:extLst>
              <a:ext uri="{FF2B5EF4-FFF2-40B4-BE49-F238E27FC236}">
                <a16:creationId xmlns:a16="http://schemas.microsoft.com/office/drawing/2014/main" id="{B3120D01-CE57-9947-579F-DC99A7C0AC22}"/>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13</a:t>
            </a:fld>
            <a:endParaRPr lang="nl-NL" sz="1000" dirty="0">
              <a:latin typeface="Aptos" panose="020B0004020202020204" pitchFamily="34" charset="0"/>
            </a:endParaRPr>
          </a:p>
        </p:txBody>
      </p:sp>
      <p:sp>
        <p:nvSpPr>
          <p:cNvPr id="16" name="Tijdelijke aanduiding voor datum 1">
            <a:extLst>
              <a:ext uri="{FF2B5EF4-FFF2-40B4-BE49-F238E27FC236}">
                <a16:creationId xmlns:a16="http://schemas.microsoft.com/office/drawing/2014/main" id="{689C1C62-EC48-10C0-3DE5-108077EC038F}"/>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1292975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3DA0E-53F0-8AE1-2234-1494E6800868}"/>
              </a:ext>
            </a:extLst>
          </p:cNvPr>
          <p:cNvSpPr/>
          <p:nvPr/>
        </p:nvSpPr>
        <p:spPr>
          <a:xfrm>
            <a:off x="7478751" y="4676319"/>
            <a:ext cx="1434790" cy="273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FFFFFF"/>
              </a:solidFill>
              <a:latin typeface="Calibri"/>
            </a:endParaRPr>
          </a:p>
        </p:txBody>
      </p:sp>
      <p:sp>
        <p:nvSpPr>
          <p:cNvPr id="14" name="Text Placeholder 13">
            <a:extLst>
              <a:ext uri="{FF2B5EF4-FFF2-40B4-BE49-F238E27FC236}">
                <a16:creationId xmlns:a16="http://schemas.microsoft.com/office/drawing/2014/main" id="{1EF767BB-6683-C7ED-2128-EFB938DA8F38}"/>
              </a:ext>
            </a:extLst>
          </p:cNvPr>
          <p:cNvSpPr>
            <a:spLocks noGrp="1"/>
          </p:cNvSpPr>
          <p:nvPr>
            <p:ph type="body" sz="quarter" idx="15"/>
          </p:nvPr>
        </p:nvSpPr>
        <p:spPr>
          <a:xfrm>
            <a:off x="504000" y="864000"/>
            <a:ext cx="4850971" cy="2413000"/>
          </a:xfrm>
        </p:spPr>
        <p:txBody>
          <a:bodyPr>
            <a:normAutofit/>
          </a:bodyPr>
          <a:lstStyle/>
          <a:p>
            <a:pPr marL="0" indent="0">
              <a:buNone/>
            </a:pPr>
            <a:r>
              <a:rPr lang="nl-NL" sz="2000" dirty="0">
                <a:solidFill>
                  <a:schemeClr val="tx1"/>
                </a:solidFill>
                <a:latin typeface="Aptos" panose="020B0004020202020204" pitchFamily="34" charset="0"/>
              </a:rPr>
              <a:t>Onderzoek naar:</a:t>
            </a:r>
          </a:p>
          <a:p>
            <a:r>
              <a:rPr lang="nl-NL" sz="1800" dirty="0">
                <a:solidFill>
                  <a:schemeClr val="tx1"/>
                </a:solidFill>
                <a:latin typeface="Aptos" panose="020B0004020202020204" pitchFamily="34" charset="0"/>
              </a:rPr>
              <a:t>de kwaliteit van bestaand isolatieglas in gebouwen </a:t>
            </a:r>
            <a:r>
              <a:rPr lang="nl-NL" sz="1800" dirty="0" err="1">
                <a:solidFill>
                  <a:schemeClr val="tx1"/>
                </a:solidFill>
                <a:latin typeface="Aptos" panose="020B0004020202020204" pitchFamily="34" charset="0"/>
              </a:rPr>
              <a:t>ivm</a:t>
            </a:r>
            <a:r>
              <a:rPr lang="nl-NL" sz="1800" dirty="0">
                <a:solidFill>
                  <a:schemeClr val="tx1"/>
                </a:solidFill>
                <a:latin typeface="Aptos" panose="020B0004020202020204" pitchFamily="34" charset="0"/>
              </a:rPr>
              <a:t> hergebruik totaalpakket. </a:t>
            </a:r>
          </a:p>
          <a:p>
            <a:pPr marL="215995" lvl="1" indent="0">
              <a:buNone/>
            </a:pPr>
            <a:endParaRPr lang="nl-NL" sz="1800" b="1" dirty="0">
              <a:solidFill>
                <a:schemeClr val="tx1"/>
              </a:solidFill>
              <a:latin typeface="Aptos" panose="020B0004020202020204" pitchFamily="34" charset="0"/>
            </a:endParaRPr>
          </a:p>
          <a:p>
            <a:r>
              <a:rPr lang="nl-NL" sz="1800" dirty="0">
                <a:solidFill>
                  <a:schemeClr val="tx1"/>
                </a:solidFill>
                <a:latin typeface="Aptos" panose="020B0004020202020204" pitchFamily="34" charset="0"/>
              </a:rPr>
              <a:t>verschillende upgrade-varianten. </a:t>
            </a:r>
          </a:p>
          <a:p>
            <a:endParaRPr lang="nl-NL" sz="1800" b="1" dirty="0">
              <a:solidFill>
                <a:schemeClr val="tx1"/>
              </a:solidFill>
              <a:latin typeface="Aptos" panose="020B0004020202020204" pitchFamily="34" charset="0"/>
            </a:endParaRPr>
          </a:p>
          <a:p>
            <a:pPr marL="0" indent="0">
              <a:buNone/>
              <a:tabLst>
                <a:tab pos="228594" algn="l"/>
              </a:tabLst>
            </a:pPr>
            <a:r>
              <a:rPr lang="nl-NL" sz="1800" b="1" dirty="0">
                <a:solidFill>
                  <a:schemeClr val="tx1"/>
                </a:solidFill>
                <a:latin typeface="Aptos" panose="020B0004020202020204" pitchFamily="34" charset="0"/>
              </a:rPr>
              <a:t>	Meest kansrijkste varianten -&gt; prototype</a:t>
            </a:r>
          </a:p>
          <a:p>
            <a:endParaRPr lang="nl-NL" sz="1800" dirty="0">
              <a:solidFill>
                <a:schemeClr val="tx1"/>
              </a:solidFill>
              <a:latin typeface="Aptos" panose="020B0004020202020204" pitchFamily="34" charset="0"/>
            </a:endParaRPr>
          </a:p>
        </p:txBody>
      </p:sp>
      <p:sp>
        <p:nvSpPr>
          <p:cNvPr id="4" name="Rectangle 3">
            <a:extLst>
              <a:ext uri="{FF2B5EF4-FFF2-40B4-BE49-F238E27FC236}">
                <a16:creationId xmlns:a16="http://schemas.microsoft.com/office/drawing/2014/main" id="{0E74EFE1-0B47-1DC9-0497-CF167D4CB792}"/>
              </a:ext>
            </a:extLst>
          </p:cNvPr>
          <p:cNvSpPr/>
          <p:nvPr/>
        </p:nvSpPr>
        <p:spPr>
          <a:xfrm>
            <a:off x="8278020" y="2492525"/>
            <a:ext cx="865981" cy="201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pic>
        <p:nvPicPr>
          <p:cNvPr id="6" name="Picture 2" descr="denken, voor het gezicht Pictogram">
            <a:extLst>
              <a:ext uri="{FF2B5EF4-FFF2-40B4-BE49-F238E27FC236}">
                <a16:creationId xmlns:a16="http://schemas.microsoft.com/office/drawing/2014/main" id="{BA3654FA-BC22-A364-A6A9-042B72568E0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57169" y="2255469"/>
            <a:ext cx="1141882" cy="1141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Vetroflam – enkelglas | Vetrotech - Testreports">
            <a:extLst>
              <a:ext uri="{FF2B5EF4-FFF2-40B4-BE49-F238E27FC236}">
                <a16:creationId xmlns:a16="http://schemas.microsoft.com/office/drawing/2014/main" id="{71445BCF-1079-8E9B-C3AF-F1E19239B962}"/>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6533260" y="1293257"/>
            <a:ext cx="429617" cy="620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Gebouwen Pictogram in Simpleicon Places">
            <a:extLst>
              <a:ext uri="{FF2B5EF4-FFF2-40B4-BE49-F238E27FC236}">
                <a16:creationId xmlns:a16="http://schemas.microsoft.com/office/drawing/2014/main" id="{992D7243-895F-0DC1-8833-427D080232BC}"/>
              </a:ext>
            </a:extLst>
          </p:cNvPr>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7053925" y="1007207"/>
            <a:ext cx="878349" cy="878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EB3BE6C-D50C-4B72-1DD5-E47094BD99E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6691244">
            <a:off x="7029964" y="3391565"/>
            <a:ext cx="524919" cy="52491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1B7F197-792C-1E47-97AB-B0B17C43B90B}"/>
              </a:ext>
            </a:extLst>
          </p:cNvPr>
          <p:cNvCxnSpPr/>
          <p:nvPr/>
        </p:nvCxnSpPr>
        <p:spPr>
          <a:xfrm flipV="1">
            <a:off x="6533260" y="2049237"/>
            <a:ext cx="214808" cy="2062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911CB58-D27B-4941-4904-917544E78E4A}"/>
              </a:ext>
            </a:extLst>
          </p:cNvPr>
          <p:cNvCxnSpPr>
            <a:cxnSpLocks/>
          </p:cNvCxnSpPr>
          <p:nvPr/>
        </p:nvCxnSpPr>
        <p:spPr>
          <a:xfrm>
            <a:off x="6568904" y="3427426"/>
            <a:ext cx="274349" cy="18593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C52C66D-FC63-0E4A-0BF6-18E6C0318629}"/>
              </a:ext>
            </a:extLst>
          </p:cNvPr>
          <p:cNvSpPr txBox="1"/>
          <p:nvPr/>
        </p:nvSpPr>
        <p:spPr>
          <a:xfrm>
            <a:off x="6962876" y="1817191"/>
            <a:ext cx="1950665" cy="646331"/>
          </a:xfrm>
          <a:prstGeom prst="rect">
            <a:avLst/>
          </a:prstGeom>
          <a:noFill/>
        </p:spPr>
        <p:txBody>
          <a:bodyPr wrap="square">
            <a:spAutoFit/>
          </a:bodyPr>
          <a:lstStyle/>
          <a:p>
            <a:pPr defTabSz="457189">
              <a:defRPr/>
            </a:pPr>
            <a:r>
              <a:rPr lang="nl-NL" dirty="0">
                <a:solidFill>
                  <a:srgbClr val="E7E6E6">
                    <a:lumMod val="90000"/>
                  </a:srgbClr>
                </a:solidFill>
                <a:cs typeface="+mn-cs"/>
              </a:rPr>
              <a:t>Hergebruik totaalpakket</a:t>
            </a:r>
            <a:endParaRPr lang="en-US" dirty="0">
              <a:solidFill>
                <a:srgbClr val="E7E6E6">
                  <a:lumMod val="90000"/>
                </a:srgbClr>
              </a:solidFill>
              <a:cs typeface="+mn-cs"/>
            </a:endParaRPr>
          </a:p>
        </p:txBody>
      </p:sp>
      <p:sp>
        <p:nvSpPr>
          <p:cNvPr id="25" name="Rectangle 24">
            <a:extLst>
              <a:ext uri="{FF2B5EF4-FFF2-40B4-BE49-F238E27FC236}">
                <a16:creationId xmlns:a16="http://schemas.microsoft.com/office/drawing/2014/main" id="{480657CC-3637-C045-A2C2-27ABFB62112B}"/>
              </a:ext>
            </a:extLst>
          </p:cNvPr>
          <p:cNvSpPr/>
          <p:nvPr/>
        </p:nvSpPr>
        <p:spPr>
          <a:xfrm>
            <a:off x="8278020" y="2492525"/>
            <a:ext cx="865981" cy="201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26" name="TextBox 25">
            <a:extLst>
              <a:ext uri="{FF2B5EF4-FFF2-40B4-BE49-F238E27FC236}">
                <a16:creationId xmlns:a16="http://schemas.microsoft.com/office/drawing/2014/main" id="{5EF5B9D2-7C8A-1D71-0B77-C27E91E8A92D}"/>
              </a:ext>
            </a:extLst>
          </p:cNvPr>
          <p:cNvSpPr txBox="1"/>
          <p:nvPr/>
        </p:nvSpPr>
        <p:spPr>
          <a:xfrm>
            <a:off x="7036064" y="4018959"/>
            <a:ext cx="1609407" cy="923330"/>
          </a:xfrm>
          <a:prstGeom prst="rect">
            <a:avLst/>
          </a:prstGeom>
          <a:noFill/>
        </p:spPr>
        <p:txBody>
          <a:bodyPr wrap="square">
            <a:spAutoFit/>
          </a:bodyPr>
          <a:lstStyle/>
          <a:p>
            <a:pPr defTabSz="457189">
              <a:defRPr/>
            </a:pPr>
            <a:r>
              <a:rPr lang="nl-NL" dirty="0">
                <a:solidFill>
                  <a:srgbClr val="000000"/>
                </a:solidFill>
                <a:cs typeface="+mn-cs"/>
              </a:rPr>
              <a:t>Hergebruik glasplaat na demontage</a:t>
            </a:r>
            <a:endParaRPr lang="en-US" dirty="0">
              <a:solidFill>
                <a:srgbClr val="000000"/>
              </a:solidFill>
              <a:cs typeface="+mn-cs"/>
            </a:endParaRPr>
          </a:p>
        </p:txBody>
      </p:sp>
      <p:pic>
        <p:nvPicPr>
          <p:cNvPr id="27" name="Picture 18" descr="Houd de warmte binnen met Isolatieglas bij Glass2B - 35 jaar ervaring">
            <a:extLst>
              <a:ext uri="{FF2B5EF4-FFF2-40B4-BE49-F238E27FC236}">
                <a16:creationId xmlns:a16="http://schemas.microsoft.com/office/drawing/2014/main" id="{753FD2BB-AB5C-0791-6AF3-EA127364B29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13321" y="3428596"/>
            <a:ext cx="866509" cy="66942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D0674097-2B3E-E895-C224-882C27332F1D}"/>
              </a:ext>
            </a:extLst>
          </p:cNvPr>
          <p:cNvSpPr txBox="1"/>
          <p:nvPr/>
        </p:nvSpPr>
        <p:spPr>
          <a:xfrm>
            <a:off x="432000" y="288000"/>
            <a:ext cx="3513855"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Raak MKB-onderzoek</a:t>
            </a:r>
          </a:p>
        </p:txBody>
      </p:sp>
    </p:spTree>
    <p:extLst>
      <p:ext uri="{BB962C8B-B14F-4D97-AF65-F5344CB8AC3E}">
        <p14:creationId xmlns:p14="http://schemas.microsoft.com/office/powerpoint/2010/main" val="37181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10768B0-F856-FC41-1976-4FA67CAEAD1E}"/>
              </a:ext>
            </a:extLst>
          </p:cNvPr>
          <p:cNvGrpSpPr/>
          <p:nvPr/>
        </p:nvGrpSpPr>
        <p:grpSpPr>
          <a:xfrm>
            <a:off x="5756501" y="496672"/>
            <a:ext cx="2873487" cy="2681441"/>
            <a:chOff x="7837406" y="667601"/>
            <a:chExt cx="3831316" cy="3575255"/>
          </a:xfrm>
        </p:grpSpPr>
        <p:pic>
          <p:nvPicPr>
            <p:cNvPr id="54" name="Picture 53" descr="A computer generated image of a window&#10;&#10;Description automatically generated">
              <a:extLst>
                <a:ext uri="{FF2B5EF4-FFF2-40B4-BE49-F238E27FC236}">
                  <a16:creationId xmlns:a16="http://schemas.microsoft.com/office/drawing/2014/main" id="{824C854C-83B7-77C0-1E06-1002599335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7406" y="667601"/>
              <a:ext cx="3831316" cy="3575255"/>
            </a:xfrm>
            <a:prstGeom prst="rect">
              <a:avLst/>
            </a:prstGeom>
          </p:spPr>
        </p:pic>
        <p:cxnSp>
          <p:nvCxnSpPr>
            <p:cNvPr id="80" name="Straight Connector 79">
              <a:extLst>
                <a:ext uri="{FF2B5EF4-FFF2-40B4-BE49-F238E27FC236}">
                  <a16:creationId xmlns:a16="http://schemas.microsoft.com/office/drawing/2014/main" id="{6D2DCC1A-D2E0-5E73-1EFF-29EA30476948}"/>
                </a:ext>
              </a:extLst>
            </p:cNvPr>
            <p:cNvCxnSpPr>
              <a:cxnSpLocks/>
            </p:cNvCxnSpPr>
            <p:nvPr/>
          </p:nvCxnSpPr>
          <p:spPr>
            <a:xfrm>
              <a:off x="9898930" y="1476959"/>
              <a:ext cx="677237" cy="1202968"/>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74E69F-AE7B-4C86-39D5-57E5A5BAB2F5}"/>
                </a:ext>
              </a:extLst>
            </p:cNvPr>
            <p:cNvCxnSpPr>
              <a:cxnSpLocks/>
            </p:cNvCxnSpPr>
            <p:nvPr/>
          </p:nvCxnSpPr>
          <p:spPr>
            <a:xfrm>
              <a:off x="10576167" y="2661418"/>
              <a:ext cx="0" cy="39891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7AAE4C1-EAD7-1F4F-814B-C47F9BA14A24}"/>
                </a:ext>
              </a:extLst>
            </p:cNvPr>
            <p:cNvCxnSpPr>
              <a:cxnSpLocks/>
            </p:cNvCxnSpPr>
            <p:nvPr/>
          </p:nvCxnSpPr>
          <p:spPr>
            <a:xfrm>
              <a:off x="9615396" y="132727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E906F5A-140E-3873-8188-A7BB5BEFF537}"/>
                </a:ext>
              </a:extLst>
            </p:cNvPr>
            <p:cNvCxnSpPr>
              <a:cxnSpLocks/>
            </p:cNvCxnSpPr>
            <p:nvPr/>
          </p:nvCxnSpPr>
          <p:spPr>
            <a:xfrm flipV="1">
              <a:off x="9615396" y="1339468"/>
              <a:ext cx="0" cy="20579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67B4236-F779-A2C1-6FC9-554271C6AE56}"/>
              </a:ext>
            </a:extLst>
          </p:cNvPr>
          <p:cNvGrpSpPr/>
          <p:nvPr/>
        </p:nvGrpSpPr>
        <p:grpSpPr>
          <a:xfrm>
            <a:off x="-393213" y="2670260"/>
            <a:ext cx="2495669" cy="2459795"/>
            <a:chOff x="-521512" y="3340784"/>
            <a:chExt cx="3327559" cy="3279726"/>
          </a:xfrm>
        </p:grpSpPr>
        <p:pic>
          <p:nvPicPr>
            <p:cNvPr id="116" name="Picture 115" descr="A computer generated image of a window&#10;&#10;Description automatically generated with medium confidence">
              <a:extLst>
                <a:ext uri="{FF2B5EF4-FFF2-40B4-BE49-F238E27FC236}">
                  <a16:creationId xmlns:a16="http://schemas.microsoft.com/office/drawing/2014/main" id="{B270D158-A473-2442-29E3-5CE0DE1BBC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512" y="3340784"/>
              <a:ext cx="3327559" cy="3279726"/>
            </a:xfrm>
            <a:prstGeom prst="rect">
              <a:avLst/>
            </a:prstGeom>
          </p:spPr>
        </p:pic>
        <p:cxnSp>
          <p:nvCxnSpPr>
            <p:cNvPr id="112" name="Straight Connector 111">
              <a:extLst>
                <a:ext uri="{FF2B5EF4-FFF2-40B4-BE49-F238E27FC236}">
                  <a16:creationId xmlns:a16="http://schemas.microsoft.com/office/drawing/2014/main" id="{391E1659-CE83-2C24-7AA1-D983A6998BD1}"/>
                </a:ext>
              </a:extLst>
            </p:cNvPr>
            <p:cNvCxnSpPr>
              <a:cxnSpLocks/>
            </p:cNvCxnSpPr>
            <p:nvPr/>
          </p:nvCxnSpPr>
          <p:spPr>
            <a:xfrm>
              <a:off x="1466845" y="3959344"/>
              <a:ext cx="614611" cy="1105983"/>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836AE5F-2BD5-10E8-1291-14AFE9AA530F}"/>
                </a:ext>
              </a:extLst>
            </p:cNvPr>
            <p:cNvCxnSpPr>
              <a:cxnSpLocks/>
            </p:cNvCxnSpPr>
            <p:nvPr/>
          </p:nvCxnSpPr>
          <p:spPr>
            <a:xfrm>
              <a:off x="2072640" y="5059680"/>
              <a:ext cx="13514" cy="386080"/>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3125655-8FB3-22AC-9C27-1AE7A27FE6F1}"/>
                </a:ext>
              </a:extLst>
            </p:cNvPr>
            <p:cNvCxnSpPr>
              <a:cxnSpLocks/>
            </p:cNvCxnSpPr>
            <p:nvPr/>
          </p:nvCxnSpPr>
          <p:spPr>
            <a:xfrm>
              <a:off x="1247971" y="3828821"/>
              <a:ext cx="215087" cy="109093"/>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C715462-6B03-0355-F4E3-4D7AB9CD01CC}"/>
                </a:ext>
              </a:extLst>
            </p:cNvPr>
            <p:cNvCxnSpPr>
              <a:cxnSpLocks/>
            </p:cNvCxnSpPr>
            <p:nvPr/>
          </p:nvCxnSpPr>
          <p:spPr>
            <a:xfrm flipV="1">
              <a:off x="1242891" y="3815005"/>
              <a:ext cx="0" cy="20579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grpSp>
      <p:pic>
        <p:nvPicPr>
          <p:cNvPr id="57" name="Picture 56" descr="A computer generated image of a rectangular object&#10;&#10;Description automatically generated">
            <a:extLst>
              <a:ext uri="{FF2B5EF4-FFF2-40B4-BE49-F238E27FC236}">
                <a16:creationId xmlns:a16="http://schemas.microsoft.com/office/drawing/2014/main" id="{E4321D34-CE66-C878-B2D4-B426C9DB4B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81140" y="902825"/>
            <a:ext cx="1365162" cy="1658493"/>
          </a:xfrm>
          <a:prstGeom prst="rect">
            <a:avLst/>
          </a:prstGeom>
        </p:spPr>
      </p:pic>
      <p:grpSp>
        <p:nvGrpSpPr>
          <p:cNvPr id="20" name="Group 19">
            <a:extLst>
              <a:ext uri="{FF2B5EF4-FFF2-40B4-BE49-F238E27FC236}">
                <a16:creationId xmlns:a16="http://schemas.microsoft.com/office/drawing/2014/main" id="{E1CCE44E-3CDB-30B8-E013-25385460F6F8}"/>
              </a:ext>
            </a:extLst>
          </p:cNvPr>
          <p:cNvGrpSpPr/>
          <p:nvPr/>
        </p:nvGrpSpPr>
        <p:grpSpPr>
          <a:xfrm>
            <a:off x="2448371" y="3040995"/>
            <a:ext cx="1424478" cy="1618793"/>
            <a:chOff x="3264816" y="3859843"/>
            <a:chExt cx="1899304" cy="2158391"/>
          </a:xfrm>
        </p:grpSpPr>
        <p:pic>
          <p:nvPicPr>
            <p:cNvPr id="21" name="Picture 20" descr="A blue and pink plastic object&#10;&#10;Description automatically generated with medium confidence">
              <a:extLst>
                <a:ext uri="{FF2B5EF4-FFF2-40B4-BE49-F238E27FC236}">
                  <a16:creationId xmlns:a16="http://schemas.microsoft.com/office/drawing/2014/main" id="{55EAFC19-0436-DEAA-594C-4D31C860777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2681" y="3859843"/>
              <a:ext cx="1771439" cy="2158391"/>
            </a:xfrm>
            <a:prstGeom prst="rect">
              <a:avLst/>
            </a:prstGeom>
          </p:spPr>
        </p:pic>
        <p:pic>
          <p:nvPicPr>
            <p:cNvPr id="22" name="Picture 21" descr="A computer generated image of a window&#10;&#10;Description automatically generated">
              <a:extLst>
                <a:ext uri="{FF2B5EF4-FFF2-40B4-BE49-F238E27FC236}">
                  <a16:creationId xmlns:a16="http://schemas.microsoft.com/office/drawing/2014/main" id="{43B235CF-0E00-4A2D-300B-7A05B39988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22594" y="5489678"/>
              <a:ext cx="202487" cy="366309"/>
            </a:xfrm>
            <a:prstGeom prst="rect">
              <a:avLst/>
            </a:prstGeom>
          </p:spPr>
        </p:pic>
        <p:pic>
          <p:nvPicPr>
            <p:cNvPr id="23" name="Picture 22" descr="A pink triangle shaped object with holes&#10;&#10;Description automatically generated with medium confidence">
              <a:extLst>
                <a:ext uri="{FF2B5EF4-FFF2-40B4-BE49-F238E27FC236}">
                  <a16:creationId xmlns:a16="http://schemas.microsoft.com/office/drawing/2014/main" id="{7037294B-9114-D08C-AA05-9C8DB7D0E0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64816" y="4063234"/>
              <a:ext cx="1257460" cy="1883059"/>
            </a:xfrm>
            <a:prstGeom prst="rect">
              <a:avLst/>
            </a:prstGeom>
          </p:spPr>
        </p:pic>
        <p:sp>
          <p:nvSpPr>
            <p:cNvPr id="25" name="Right Triangle 24">
              <a:extLst>
                <a:ext uri="{FF2B5EF4-FFF2-40B4-BE49-F238E27FC236}">
                  <a16:creationId xmlns:a16="http://schemas.microsoft.com/office/drawing/2014/main" id="{A846F72E-1402-72EE-2595-24ABFA1EF211}"/>
                </a:ext>
              </a:extLst>
            </p:cNvPr>
            <p:cNvSpPr/>
            <p:nvPr/>
          </p:nvSpPr>
          <p:spPr>
            <a:xfrm>
              <a:off x="3578281" y="5489677"/>
              <a:ext cx="943995" cy="456616"/>
            </a:xfrm>
            <a:prstGeom prst="r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FEB34635-6C04-AA87-FBF3-F6EA5E60C552}"/>
              </a:ext>
            </a:extLst>
          </p:cNvPr>
          <p:cNvGrpSpPr/>
          <p:nvPr/>
        </p:nvGrpSpPr>
        <p:grpSpPr>
          <a:xfrm>
            <a:off x="2857769" y="1016036"/>
            <a:ext cx="776176" cy="1283835"/>
            <a:chOff x="2860158" y="1009919"/>
            <a:chExt cx="776176" cy="1283835"/>
          </a:xfrm>
        </p:grpSpPr>
        <p:sp>
          <p:nvSpPr>
            <p:cNvPr id="29" name="Rectangle 28">
              <a:extLst>
                <a:ext uri="{FF2B5EF4-FFF2-40B4-BE49-F238E27FC236}">
                  <a16:creationId xmlns:a16="http://schemas.microsoft.com/office/drawing/2014/main" id="{1EF99CD4-A61C-D2A2-544E-C37719E51DB8}"/>
                </a:ext>
              </a:extLst>
            </p:cNvPr>
            <p:cNvSpPr/>
            <p:nvPr/>
          </p:nvSpPr>
          <p:spPr>
            <a:xfrm rot="1730238">
              <a:off x="2875853" y="1079275"/>
              <a:ext cx="195661" cy="143752"/>
            </a:xfrm>
            <a:prstGeom prst="rect">
              <a:avLst/>
            </a:prstGeom>
            <a:solidFill>
              <a:srgbClr val="FF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30" name="Rectangle 29">
              <a:extLst>
                <a:ext uri="{FF2B5EF4-FFF2-40B4-BE49-F238E27FC236}">
                  <a16:creationId xmlns:a16="http://schemas.microsoft.com/office/drawing/2014/main" id="{326B8CDE-3084-CBE8-A38A-24BA07F0351C}"/>
                </a:ext>
              </a:extLst>
            </p:cNvPr>
            <p:cNvSpPr/>
            <p:nvPr/>
          </p:nvSpPr>
          <p:spPr>
            <a:xfrm rot="3472202">
              <a:off x="2749807" y="1527541"/>
              <a:ext cx="1070113" cy="177263"/>
            </a:xfrm>
            <a:prstGeom prst="rect">
              <a:avLst/>
            </a:prstGeom>
            <a:solidFill>
              <a:srgbClr val="FF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31" name="Rectangle 30">
              <a:extLst>
                <a:ext uri="{FF2B5EF4-FFF2-40B4-BE49-F238E27FC236}">
                  <a16:creationId xmlns:a16="http://schemas.microsoft.com/office/drawing/2014/main" id="{641BFE6B-A460-F995-EFBF-6E2577DBDDDB}"/>
                </a:ext>
              </a:extLst>
            </p:cNvPr>
            <p:cNvSpPr/>
            <p:nvPr/>
          </p:nvSpPr>
          <p:spPr>
            <a:xfrm rot="5400000">
              <a:off x="3462552" y="2052053"/>
              <a:ext cx="195661" cy="151902"/>
            </a:xfrm>
            <a:prstGeom prst="rect">
              <a:avLst/>
            </a:prstGeom>
            <a:solidFill>
              <a:srgbClr val="FF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32" name="Right Triangle 31">
              <a:extLst>
                <a:ext uri="{FF2B5EF4-FFF2-40B4-BE49-F238E27FC236}">
                  <a16:creationId xmlns:a16="http://schemas.microsoft.com/office/drawing/2014/main" id="{EB3E7A3E-3FDC-696B-28F6-812C884315D4}"/>
                </a:ext>
              </a:extLst>
            </p:cNvPr>
            <p:cNvSpPr/>
            <p:nvPr/>
          </p:nvSpPr>
          <p:spPr>
            <a:xfrm rot="10800000">
              <a:off x="3482909" y="2222207"/>
              <a:ext cx="151902" cy="71547"/>
            </a:xfrm>
            <a:prstGeom prst="rtTriangle">
              <a:avLst/>
            </a:prstGeom>
            <a:solidFill>
              <a:srgbClr val="FF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33" name="Right Triangle 32">
              <a:extLst>
                <a:ext uri="{FF2B5EF4-FFF2-40B4-BE49-F238E27FC236}">
                  <a16:creationId xmlns:a16="http://schemas.microsoft.com/office/drawing/2014/main" id="{3A9348F9-C1DB-96AA-92FC-6D7CDA3C120C}"/>
                </a:ext>
              </a:extLst>
            </p:cNvPr>
            <p:cNvSpPr/>
            <p:nvPr/>
          </p:nvSpPr>
          <p:spPr>
            <a:xfrm rot="5400000">
              <a:off x="2841007" y="1066004"/>
              <a:ext cx="107032" cy="64487"/>
            </a:xfrm>
            <a:prstGeom prst="rtTriangle">
              <a:avLst/>
            </a:prstGeom>
            <a:solidFill>
              <a:srgbClr val="FF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sp>
          <p:nvSpPr>
            <p:cNvPr id="34" name="Right Triangle 33">
              <a:extLst>
                <a:ext uri="{FF2B5EF4-FFF2-40B4-BE49-F238E27FC236}">
                  <a16:creationId xmlns:a16="http://schemas.microsoft.com/office/drawing/2014/main" id="{30C44771-DD5B-B1D1-346F-C7F718090355}"/>
                </a:ext>
              </a:extLst>
            </p:cNvPr>
            <p:cNvSpPr/>
            <p:nvPr/>
          </p:nvSpPr>
          <p:spPr>
            <a:xfrm>
              <a:off x="2860158" y="1009919"/>
              <a:ext cx="73683" cy="45719"/>
            </a:xfrm>
            <a:prstGeom prst="rtTriangle">
              <a:avLst/>
            </a:prstGeom>
            <a:solidFill>
              <a:srgbClr val="FF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a:solidFill>
                  <a:prstClr val="white"/>
                </a:solidFill>
                <a:latin typeface="Calibri" panose="020F0502020204030204"/>
              </a:endParaRPr>
            </a:p>
          </p:txBody>
        </p:sp>
      </p:grpSp>
      <p:sp>
        <p:nvSpPr>
          <p:cNvPr id="35" name="TextBox 34">
            <a:extLst>
              <a:ext uri="{FF2B5EF4-FFF2-40B4-BE49-F238E27FC236}">
                <a16:creationId xmlns:a16="http://schemas.microsoft.com/office/drawing/2014/main" id="{D18CE61E-86E1-875F-F712-FDF9982EA6AB}"/>
              </a:ext>
            </a:extLst>
          </p:cNvPr>
          <p:cNvSpPr txBox="1"/>
          <p:nvPr/>
        </p:nvSpPr>
        <p:spPr>
          <a:xfrm>
            <a:off x="433159" y="4560188"/>
            <a:ext cx="1684964" cy="430887"/>
          </a:xfrm>
          <a:prstGeom prst="rect">
            <a:avLst/>
          </a:prstGeom>
          <a:noFill/>
        </p:spPr>
        <p:txBody>
          <a:bodyPr wrap="square" rtlCol="0">
            <a:spAutoFit/>
          </a:bodyPr>
          <a:lstStyle/>
          <a:p>
            <a:pPr defTabSz="457189">
              <a:defRPr/>
            </a:pPr>
            <a:r>
              <a:rPr lang="nl-NL" sz="1100" dirty="0">
                <a:solidFill>
                  <a:srgbClr val="000000"/>
                </a:solidFill>
                <a:latin typeface="Aptos" panose="020B0004020202020204" pitchFamily="34" charset="0"/>
                <a:cs typeface="+mn-cs"/>
              </a:rPr>
              <a:t>Hergebruikt pakket + </a:t>
            </a:r>
          </a:p>
          <a:p>
            <a:pPr defTabSz="457189">
              <a:defRPr/>
            </a:pPr>
            <a:r>
              <a:rPr lang="nl-NL" sz="1100" dirty="0">
                <a:solidFill>
                  <a:srgbClr val="000000"/>
                </a:solidFill>
                <a:latin typeface="Aptos" panose="020B0004020202020204" pitchFamily="34" charset="0"/>
                <a:cs typeface="+mn-cs"/>
              </a:rPr>
              <a:t>3e laag nieuw gecoat</a:t>
            </a:r>
            <a:endParaRPr lang="en-US" sz="1100" dirty="0">
              <a:solidFill>
                <a:srgbClr val="000000"/>
              </a:solidFill>
              <a:latin typeface="Aptos" panose="020B0004020202020204" pitchFamily="34" charset="0"/>
              <a:cs typeface="+mn-cs"/>
            </a:endParaRPr>
          </a:p>
        </p:txBody>
      </p:sp>
      <p:sp>
        <p:nvSpPr>
          <p:cNvPr id="36" name="TextBox 35">
            <a:extLst>
              <a:ext uri="{FF2B5EF4-FFF2-40B4-BE49-F238E27FC236}">
                <a16:creationId xmlns:a16="http://schemas.microsoft.com/office/drawing/2014/main" id="{64C9B71C-8FB2-C564-F04D-4DAE22B640D7}"/>
              </a:ext>
            </a:extLst>
          </p:cNvPr>
          <p:cNvSpPr txBox="1"/>
          <p:nvPr/>
        </p:nvSpPr>
        <p:spPr>
          <a:xfrm>
            <a:off x="2558750" y="2507571"/>
            <a:ext cx="1684965" cy="430887"/>
          </a:xfrm>
          <a:prstGeom prst="rect">
            <a:avLst/>
          </a:prstGeom>
          <a:noFill/>
        </p:spPr>
        <p:txBody>
          <a:bodyPr wrap="square" rtlCol="0">
            <a:spAutoFit/>
          </a:bodyPr>
          <a:lstStyle/>
          <a:p>
            <a:pPr defTabSz="457189">
              <a:defRPr/>
            </a:pPr>
            <a:r>
              <a:rPr lang="nl-NL" sz="1100" dirty="0">
                <a:solidFill>
                  <a:srgbClr val="000000"/>
                </a:solidFill>
                <a:latin typeface="Aptos" panose="020B0004020202020204" pitchFamily="34" charset="0"/>
                <a:cs typeface="+mn-cs"/>
              </a:rPr>
              <a:t>Hergebruikt basisglas + low-e folie pos.3</a:t>
            </a:r>
            <a:endParaRPr lang="en-US" sz="1100" dirty="0">
              <a:solidFill>
                <a:srgbClr val="000000"/>
              </a:solidFill>
              <a:latin typeface="Aptos" panose="020B0004020202020204" pitchFamily="34" charset="0"/>
              <a:cs typeface="+mn-cs"/>
            </a:endParaRPr>
          </a:p>
        </p:txBody>
      </p:sp>
      <p:sp>
        <p:nvSpPr>
          <p:cNvPr id="37" name="TextBox 36">
            <a:extLst>
              <a:ext uri="{FF2B5EF4-FFF2-40B4-BE49-F238E27FC236}">
                <a16:creationId xmlns:a16="http://schemas.microsoft.com/office/drawing/2014/main" id="{57B6BD29-04DC-BABA-B034-943188D7CF5B}"/>
              </a:ext>
            </a:extLst>
          </p:cNvPr>
          <p:cNvSpPr txBox="1"/>
          <p:nvPr/>
        </p:nvSpPr>
        <p:spPr>
          <a:xfrm>
            <a:off x="4486459" y="2505588"/>
            <a:ext cx="1906866" cy="430887"/>
          </a:xfrm>
          <a:prstGeom prst="rect">
            <a:avLst/>
          </a:prstGeom>
          <a:noFill/>
        </p:spPr>
        <p:txBody>
          <a:bodyPr wrap="square" rtlCol="0">
            <a:spAutoFit/>
          </a:bodyPr>
          <a:lstStyle/>
          <a:p>
            <a:pPr defTabSz="457189">
              <a:defRPr/>
            </a:pPr>
            <a:r>
              <a:rPr lang="nl-NL" sz="1100">
                <a:solidFill>
                  <a:srgbClr val="000000"/>
                </a:solidFill>
                <a:latin typeface="Aptos" panose="020B0004020202020204" pitchFamily="34" charset="0"/>
                <a:cs typeface="+mn-cs"/>
              </a:rPr>
              <a:t>Hergebruikt basisglas + hergebruikt gecoat glas</a:t>
            </a:r>
            <a:endParaRPr lang="en-US" sz="1100">
              <a:solidFill>
                <a:srgbClr val="000000"/>
              </a:solidFill>
              <a:latin typeface="Aptos" panose="020B0004020202020204" pitchFamily="34" charset="0"/>
              <a:cs typeface="+mn-cs"/>
            </a:endParaRPr>
          </a:p>
        </p:txBody>
      </p:sp>
      <p:sp>
        <p:nvSpPr>
          <p:cNvPr id="38" name="TextBox 37">
            <a:extLst>
              <a:ext uri="{FF2B5EF4-FFF2-40B4-BE49-F238E27FC236}">
                <a16:creationId xmlns:a16="http://schemas.microsoft.com/office/drawing/2014/main" id="{2BD18A11-EA6B-33E1-F377-0FF588C0CB51}"/>
              </a:ext>
            </a:extLst>
          </p:cNvPr>
          <p:cNvSpPr txBox="1"/>
          <p:nvPr/>
        </p:nvSpPr>
        <p:spPr>
          <a:xfrm>
            <a:off x="6636069" y="2505588"/>
            <a:ext cx="2259693" cy="430887"/>
          </a:xfrm>
          <a:prstGeom prst="rect">
            <a:avLst/>
          </a:prstGeom>
          <a:noFill/>
        </p:spPr>
        <p:txBody>
          <a:bodyPr wrap="square" rtlCol="0">
            <a:spAutoFit/>
          </a:bodyPr>
          <a:lstStyle/>
          <a:p>
            <a:pPr defTabSz="457189">
              <a:defRPr/>
            </a:pPr>
            <a:r>
              <a:rPr lang="nl-NL" sz="1100" dirty="0">
                <a:solidFill>
                  <a:srgbClr val="000000"/>
                </a:solidFill>
                <a:latin typeface="Aptos" panose="020B0004020202020204" pitchFamily="34" charset="0"/>
                <a:cs typeface="+mn-cs"/>
              </a:rPr>
              <a:t>Hergebruikt basisglas +</a:t>
            </a:r>
          </a:p>
          <a:p>
            <a:pPr defTabSz="457189">
              <a:defRPr/>
            </a:pPr>
            <a:r>
              <a:rPr lang="nl-NL" sz="1100" dirty="0">
                <a:solidFill>
                  <a:srgbClr val="000000"/>
                </a:solidFill>
                <a:latin typeface="Aptos" panose="020B0004020202020204" pitchFamily="34" charset="0"/>
                <a:cs typeface="+mn-cs"/>
              </a:rPr>
              <a:t>nieuw gecoat glasblad</a:t>
            </a:r>
            <a:endParaRPr lang="en-US" sz="1100" dirty="0">
              <a:solidFill>
                <a:srgbClr val="000000"/>
              </a:solidFill>
              <a:latin typeface="Aptos" panose="020B0004020202020204" pitchFamily="34" charset="0"/>
              <a:cs typeface="+mn-cs"/>
            </a:endParaRPr>
          </a:p>
        </p:txBody>
      </p:sp>
      <p:sp>
        <p:nvSpPr>
          <p:cNvPr id="39" name="TextBox 38">
            <a:extLst>
              <a:ext uri="{FF2B5EF4-FFF2-40B4-BE49-F238E27FC236}">
                <a16:creationId xmlns:a16="http://schemas.microsoft.com/office/drawing/2014/main" id="{34F3E1F3-6071-DC80-EF38-458C53FBC9FF}"/>
              </a:ext>
            </a:extLst>
          </p:cNvPr>
          <p:cNvSpPr txBox="1"/>
          <p:nvPr/>
        </p:nvSpPr>
        <p:spPr>
          <a:xfrm>
            <a:off x="4685473" y="4588299"/>
            <a:ext cx="2259693" cy="430887"/>
          </a:xfrm>
          <a:prstGeom prst="rect">
            <a:avLst/>
          </a:prstGeom>
          <a:noFill/>
        </p:spPr>
        <p:txBody>
          <a:bodyPr wrap="square" rtlCol="0">
            <a:spAutoFit/>
          </a:bodyPr>
          <a:lstStyle/>
          <a:p>
            <a:pPr defTabSz="457189">
              <a:defRPr/>
            </a:pPr>
            <a:r>
              <a:rPr lang="nl-NL" sz="1100" dirty="0">
                <a:solidFill>
                  <a:srgbClr val="000000"/>
                </a:solidFill>
                <a:latin typeface="Aptos" panose="020B0004020202020204" pitchFamily="34" charset="0"/>
                <a:cs typeface="+mn-cs"/>
              </a:rPr>
              <a:t>50% hergebruikt + </a:t>
            </a:r>
          </a:p>
          <a:p>
            <a:pPr defTabSz="457189">
              <a:defRPr/>
            </a:pPr>
            <a:r>
              <a:rPr lang="nl-NL" sz="1100" dirty="0">
                <a:solidFill>
                  <a:srgbClr val="000000"/>
                </a:solidFill>
                <a:latin typeface="Aptos" panose="020B0004020202020204" pitchFamily="34" charset="0"/>
                <a:cs typeface="+mn-cs"/>
              </a:rPr>
              <a:t>gelamineerd binnenblad</a:t>
            </a:r>
            <a:endParaRPr lang="en-US" sz="1100" dirty="0">
              <a:solidFill>
                <a:srgbClr val="000000"/>
              </a:solidFill>
              <a:latin typeface="Aptos" panose="020B0004020202020204" pitchFamily="34" charset="0"/>
              <a:cs typeface="+mn-cs"/>
            </a:endParaRPr>
          </a:p>
        </p:txBody>
      </p:sp>
      <p:sp>
        <p:nvSpPr>
          <p:cNvPr id="40" name="TextBox 39">
            <a:extLst>
              <a:ext uri="{FF2B5EF4-FFF2-40B4-BE49-F238E27FC236}">
                <a16:creationId xmlns:a16="http://schemas.microsoft.com/office/drawing/2014/main" id="{FA98DEFF-C933-DC06-A3DA-64EFBD0407BD}"/>
              </a:ext>
            </a:extLst>
          </p:cNvPr>
          <p:cNvSpPr txBox="1"/>
          <p:nvPr/>
        </p:nvSpPr>
        <p:spPr>
          <a:xfrm>
            <a:off x="6796722" y="4592005"/>
            <a:ext cx="2420402" cy="600164"/>
          </a:xfrm>
          <a:prstGeom prst="rect">
            <a:avLst/>
          </a:prstGeom>
          <a:noFill/>
        </p:spPr>
        <p:txBody>
          <a:bodyPr wrap="square" rtlCol="0">
            <a:spAutoFit/>
          </a:bodyPr>
          <a:lstStyle/>
          <a:p>
            <a:pPr defTabSz="457189">
              <a:defRPr/>
            </a:pPr>
            <a:r>
              <a:rPr lang="nl-NL" sz="1100" dirty="0">
                <a:solidFill>
                  <a:srgbClr val="000000"/>
                </a:solidFill>
                <a:latin typeface="Aptos" panose="020B0004020202020204" pitchFamily="34" charset="0"/>
                <a:cs typeface="+mn-cs"/>
              </a:rPr>
              <a:t>50% hergebruikt binnenblad + hergebruikt buitenblad</a:t>
            </a:r>
          </a:p>
          <a:p>
            <a:pPr defTabSz="457189">
              <a:defRPr/>
            </a:pPr>
            <a:r>
              <a:rPr lang="nl-NL" sz="1100" dirty="0">
                <a:solidFill>
                  <a:srgbClr val="000000"/>
                </a:solidFill>
                <a:latin typeface="Aptos" panose="020B0004020202020204" pitchFamily="34" charset="0"/>
                <a:cs typeface="+mn-cs"/>
              </a:rPr>
              <a:t> </a:t>
            </a:r>
            <a:endParaRPr lang="en-US" sz="1100" dirty="0">
              <a:solidFill>
                <a:srgbClr val="000000"/>
              </a:solidFill>
              <a:latin typeface="Aptos" panose="020B0004020202020204" pitchFamily="34" charset="0"/>
              <a:cs typeface="+mn-cs"/>
            </a:endParaRPr>
          </a:p>
        </p:txBody>
      </p:sp>
      <p:sp>
        <p:nvSpPr>
          <p:cNvPr id="41" name="TextBox 40">
            <a:extLst>
              <a:ext uri="{FF2B5EF4-FFF2-40B4-BE49-F238E27FC236}">
                <a16:creationId xmlns:a16="http://schemas.microsoft.com/office/drawing/2014/main" id="{F50BA24A-0545-AA53-D990-96C11787D4CF}"/>
              </a:ext>
            </a:extLst>
          </p:cNvPr>
          <p:cNvSpPr txBox="1"/>
          <p:nvPr/>
        </p:nvSpPr>
        <p:spPr>
          <a:xfrm>
            <a:off x="2525126" y="4582160"/>
            <a:ext cx="1684964" cy="430887"/>
          </a:xfrm>
          <a:prstGeom prst="rect">
            <a:avLst/>
          </a:prstGeom>
          <a:noFill/>
        </p:spPr>
        <p:txBody>
          <a:bodyPr wrap="square" rtlCol="0">
            <a:spAutoFit/>
          </a:bodyPr>
          <a:lstStyle/>
          <a:p>
            <a:pPr defTabSz="457189">
              <a:defRPr/>
            </a:pPr>
            <a:r>
              <a:rPr lang="nl-NL" sz="1100">
                <a:solidFill>
                  <a:srgbClr val="000000"/>
                </a:solidFill>
                <a:latin typeface="Aptos" panose="020B0004020202020204" pitchFamily="34" charset="0"/>
                <a:cs typeface="+mn-cs"/>
              </a:rPr>
              <a:t>Hergebruikt pakket + derde laag vacuümglas</a:t>
            </a:r>
            <a:endParaRPr lang="en-US" sz="1100">
              <a:solidFill>
                <a:srgbClr val="000000"/>
              </a:solidFill>
              <a:latin typeface="Aptos" panose="020B0004020202020204" pitchFamily="34" charset="0"/>
              <a:cs typeface="+mn-cs"/>
            </a:endParaRPr>
          </a:p>
        </p:txBody>
      </p:sp>
      <p:cxnSp>
        <p:nvCxnSpPr>
          <p:cNvPr id="68" name="Straight Connector 67">
            <a:extLst>
              <a:ext uri="{FF2B5EF4-FFF2-40B4-BE49-F238E27FC236}">
                <a16:creationId xmlns:a16="http://schemas.microsoft.com/office/drawing/2014/main" id="{977799F8-C3D9-DD99-4009-4E056DA9C734}"/>
              </a:ext>
            </a:extLst>
          </p:cNvPr>
          <p:cNvCxnSpPr/>
          <p:nvPr/>
        </p:nvCxnSpPr>
        <p:spPr>
          <a:xfrm>
            <a:off x="3074333" y="1110521"/>
            <a:ext cx="563526" cy="905771"/>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1C62F8-527B-2FE2-1E32-3DD7AB136FFE}"/>
              </a:ext>
            </a:extLst>
          </p:cNvPr>
          <p:cNvCxnSpPr>
            <a:cxnSpLocks/>
          </p:cNvCxnSpPr>
          <p:nvPr/>
        </p:nvCxnSpPr>
        <p:spPr>
          <a:xfrm>
            <a:off x="3633944" y="2035250"/>
            <a:ext cx="0" cy="258960"/>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489F99-0D2D-FC43-4C35-3374F03F6015}"/>
              </a:ext>
            </a:extLst>
          </p:cNvPr>
          <p:cNvCxnSpPr>
            <a:cxnSpLocks/>
          </p:cNvCxnSpPr>
          <p:nvPr/>
        </p:nvCxnSpPr>
        <p:spPr>
          <a:xfrm>
            <a:off x="2860159" y="1008881"/>
            <a:ext cx="219725" cy="115771"/>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BBC0A8F-817C-03C0-95A3-4DCF3939322D}"/>
              </a:ext>
            </a:extLst>
          </p:cNvPr>
          <p:cNvCxnSpPr>
            <a:cxnSpLocks/>
          </p:cNvCxnSpPr>
          <p:nvPr/>
        </p:nvCxnSpPr>
        <p:spPr>
          <a:xfrm flipV="1">
            <a:off x="2854842" y="1008880"/>
            <a:ext cx="0" cy="154346"/>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828B1EF-5775-ADFA-3D4A-E3241A409805}"/>
              </a:ext>
            </a:extLst>
          </p:cNvPr>
          <p:cNvGrpSpPr/>
          <p:nvPr/>
        </p:nvGrpSpPr>
        <p:grpSpPr>
          <a:xfrm>
            <a:off x="4611931" y="881621"/>
            <a:ext cx="1365162" cy="1658493"/>
            <a:chOff x="6321111" y="1164981"/>
            <a:chExt cx="1820216" cy="2211324"/>
          </a:xfrm>
        </p:grpSpPr>
        <p:pic>
          <p:nvPicPr>
            <p:cNvPr id="58" name="Picture 57" descr="A computer generated image of a rectangular object&#10;&#10;Description automatically generated">
              <a:extLst>
                <a:ext uri="{FF2B5EF4-FFF2-40B4-BE49-F238E27FC236}">
                  <a16:creationId xmlns:a16="http://schemas.microsoft.com/office/drawing/2014/main" id="{B9780F2B-B4CE-6D5B-2DF6-1C6DE2C5EB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1111" y="1164981"/>
              <a:ext cx="1820216" cy="2211324"/>
            </a:xfrm>
            <a:prstGeom prst="rect">
              <a:avLst/>
            </a:prstGeom>
          </p:spPr>
        </p:pic>
        <p:cxnSp>
          <p:nvCxnSpPr>
            <p:cNvPr id="72" name="Straight Connector 71">
              <a:extLst>
                <a:ext uri="{FF2B5EF4-FFF2-40B4-BE49-F238E27FC236}">
                  <a16:creationId xmlns:a16="http://schemas.microsoft.com/office/drawing/2014/main" id="{8EF63305-EEC4-60DE-29AD-C4B217481770}"/>
                </a:ext>
              </a:extLst>
            </p:cNvPr>
            <p:cNvCxnSpPr/>
            <p:nvPr/>
          </p:nvCxnSpPr>
          <p:spPr>
            <a:xfrm>
              <a:off x="7120282" y="1453723"/>
              <a:ext cx="751368" cy="1207695"/>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416C343-D873-2D7B-206C-D63401AD8245}"/>
                </a:ext>
              </a:extLst>
            </p:cNvPr>
            <p:cNvCxnSpPr>
              <a:cxnSpLocks/>
            </p:cNvCxnSpPr>
            <p:nvPr/>
          </p:nvCxnSpPr>
          <p:spPr>
            <a:xfrm>
              <a:off x="7871650" y="2682683"/>
              <a:ext cx="0" cy="345280"/>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2051CF9-3B1C-D557-1B2F-FC009CB1F9C4}"/>
                </a:ext>
              </a:extLst>
            </p:cNvPr>
            <p:cNvCxnSpPr>
              <a:cxnSpLocks/>
            </p:cNvCxnSpPr>
            <p:nvPr/>
          </p:nvCxnSpPr>
          <p:spPr>
            <a:xfrm>
              <a:off x="6836748" y="1318203"/>
              <a:ext cx="292967" cy="154361"/>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63F0388-1B21-0F12-1642-823012B3F4CC}"/>
                </a:ext>
              </a:extLst>
            </p:cNvPr>
            <p:cNvCxnSpPr>
              <a:cxnSpLocks/>
            </p:cNvCxnSpPr>
            <p:nvPr/>
          </p:nvCxnSpPr>
          <p:spPr>
            <a:xfrm flipV="1">
              <a:off x="6829659" y="1318202"/>
              <a:ext cx="0" cy="205795"/>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C9ACBF1A-5A6D-A4B5-AD1C-A3746A718678}"/>
              </a:ext>
            </a:extLst>
          </p:cNvPr>
          <p:cNvGrpSpPr/>
          <p:nvPr/>
        </p:nvGrpSpPr>
        <p:grpSpPr>
          <a:xfrm>
            <a:off x="2565035" y="34532"/>
            <a:ext cx="1672395" cy="673049"/>
            <a:chOff x="724851" y="1691176"/>
            <a:chExt cx="2229860" cy="897398"/>
          </a:xfrm>
        </p:grpSpPr>
        <p:grpSp>
          <p:nvGrpSpPr>
            <p:cNvPr id="105" name="Group 104">
              <a:extLst>
                <a:ext uri="{FF2B5EF4-FFF2-40B4-BE49-F238E27FC236}">
                  <a16:creationId xmlns:a16="http://schemas.microsoft.com/office/drawing/2014/main" id="{26E55482-7324-44F4-6364-B14654BF7CC6}"/>
                </a:ext>
              </a:extLst>
            </p:cNvPr>
            <p:cNvGrpSpPr/>
            <p:nvPr/>
          </p:nvGrpSpPr>
          <p:grpSpPr>
            <a:xfrm>
              <a:off x="724851" y="1691176"/>
              <a:ext cx="2229860" cy="897398"/>
              <a:chOff x="9740935" y="418132"/>
              <a:chExt cx="2229861" cy="897397"/>
            </a:xfrm>
          </p:grpSpPr>
          <p:sp>
            <p:nvSpPr>
              <p:cNvPr id="109" name="Tijdelijke aanduiding voor inhoud 2">
                <a:extLst>
                  <a:ext uri="{FF2B5EF4-FFF2-40B4-BE49-F238E27FC236}">
                    <a16:creationId xmlns:a16="http://schemas.microsoft.com/office/drawing/2014/main" id="{A541F5B7-5947-C2F7-0466-D9DE7225ABC5}"/>
                  </a:ext>
                </a:extLst>
              </p:cNvPr>
              <p:cNvSpPr txBox="1">
                <a:spLocks/>
              </p:cNvSpPr>
              <p:nvPr/>
            </p:nvSpPr>
            <p:spPr>
              <a:xfrm>
                <a:off x="9740935" y="418132"/>
                <a:ext cx="2011903" cy="36665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8">
                  <a:buNone/>
                  <a:defRPr/>
                </a:pPr>
                <a:r>
                  <a:rPr lang="nl-NL" sz="1200" dirty="0">
                    <a:solidFill>
                      <a:srgbClr val="000000"/>
                    </a:solidFill>
                    <a:latin typeface="Aptos" panose="020B0004020202020204" pitchFamily="34" charset="0"/>
                  </a:rPr>
                  <a:t>Legenda</a:t>
                </a:r>
                <a:endParaRPr lang="nl-NL" sz="1200" b="1" dirty="0">
                  <a:solidFill>
                    <a:srgbClr val="000000"/>
                  </a:solidFill>
                  <a:latin typeface="Aptos" panose="020B0004020202020204" pitchFamily="34" charset="0"/>
                </a:endParaRPr>
              </a:p>
              <a:p>
                <a:pPr marL="0" indent="0" defTabSz="914378">
                  <a:buNone/>
                  <a:defRPr/>
                </a:pPr>
                <a:endParaRPr lang="nl-NL" sz="1200" b="1" dirty="0">
                  <a:solidFill>
                    <a:srgbClr val="000000"/>
                  </a:solidFill>
                  <a:latin typeface="Aptos" panose="020B0004020202020204" pitchFamily="34" charset="0"/>
                </a:endParaRPr>
              </a:p>
              <a:p>
                <a:pPr marL="0" indent="0" defTabSz="914378">
                  <a:buNone/>
                  <a:defRPr/>
                </a:pPr>
                <a:endParaRPr lang="nl-NL" sz="1200" b="1" dirty="0">
                  <a:solidFill>
                    <a:srgbClr val="000000"/>
                  </a:solidFill>
                  <a:latin typeface="Aptos" panose="020B0004020202020204" pitchFamily="34" charset="0"/>
                </a:endParaRPr>
              </a:p>
              <a:p>
                <a:pPr marL="0" indent="0" defTabSz="914378">
                  <a:buNone/>
                  <a:defRPr/>
                </a:pPr>
                <a:endParaRPr lang="nl-NL" sz="1200" b="1" dirty="0">
                  <a:solidFill>
                    <a:srgbClr val="000000"/>
                  </a:solidFill>
                  <a:latin typeface="Aptos" panose="020B0004020202020204" pitchFamily="34" charset="0"/>
                </a:endParaRPr>
              </a:p>
              <a:p>
                <a:pPr marL="385754" indent="-385754" defTabSz="914378">
                  <a:buFont typeface="+mj-lt"/>
                  <a:buAutoNum type="arabicPeriod"/>
                  <a:defRPr/>
                </a:pPr>
                <a:endParaRPr lang="nl-NL" sz="1200" dirty="0">
                  <a:solidFill>
                    <a:srgbClr val="000000"/>
                  </a:solidFill>
                  <a:latin typeface="Aptos" panose="020B0004020202020204" pitchFamily="34" charset="0"/>
                </a:endParaRPr>
              </a:p>
            </p:txBody>
          </p:sp>
          <p:sp>
            <p:nvSpPr>
              <p:cNvPr id="110" name="Rechthoek 20">
                <a:extLst>
                  <a:ext uri="{FF2B5EF4-FFF2-40B4-BE49-F238E27FC236}">
                    <a16:creationId xmlns:a16="http://schemas.microsoft.com/office/drawing/2014/main" id="{33F62517-899B-152E-0EE9-811F483CEED3}"/>
                  </a:ext>
                </a:extLst>
              </p:cNvPr>
              <p:cNvSpPr/>
              <p:nvPr/>
            </p:nvSpPr>
            <p:spPr>
              <a:xfrm>
                <a:off x="9840714" y="787841"/>
                <a:ext cx="172663" cy="177081"/>
              </a:xfrm>
              <a:prstGeom prst="rect">
                <a:avLst/>
              </a:prstGeom>
              <a:solidFill>
                <a:srgbClr val="9DB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nl-NL">
                  <a:solidFill>
                    <a:srgbClr val="FFFFFF"/>
                  </a:solidFill>
                  <a:latin typeface="Aptos" panose="020B0004020202020204" pitchFamily="34" charset="0"/>
                </a:endParaRPr>
              </a:p>
            </p:txBody>
          </p:sp>
          <p:sp>
            <p:nvSpPr>
              <p:cNvPr id="111" name="Rechthoek 30">
                <a:extLst>
                  <a:ext uri="{FF2B5EF4-FFF2-40B4-BE49-F238E27FC236}">
                    <a16:creationId xmlns:a16="http://schemas.microsoft.com/office/drawing/2014/main" id="{4F799A72-7476-E004-DE0A-2ED4BBEEE3C2}"/>
                  </a:ext>
                </a:extLst>
              </p:cNvPr>
              <p:cNvSpPr/>
              <p:nvPr/>
            </p:nvSpPr>
            <p:spPr>
              <a:xfrm>
                <a:off x="10184774" y="665096"/>
                <a:ext cx="1786022" cy="650433"/>
              </a:xfrm>
              <a:prstGeom prst="rect">
                <a:avLst/>
              </a:prstGeom>
            </p:spPr>
            <p:txBody>
              <a:bodyPr wrap="square">
                <a:spAutoFit/>
              </a:bodyPr>
              <a:lstStyle/>
              <a:p>
                <a:pPr defTabSz="457189">
                  <a:lnSpc>
                    <a:spcPct val="150000"/>
                  </a:lnSpc>
                  <a:defRPr/>
                </a:pPr>
                <a:r>
                  <a:rPr lang="nl-NL" sz="900" dirty="0">
                    <a:solidFill>
                      <a:srgbClr val="000000"/>
                    </a:solidFill>
                    <a:latin typeface="Aptos" panose="020B0004020202020204" pitchFamily="34" charset="0"/>
                    <a:cs typeface="+mn-cs"/>
                  </a:rPr>
                  <a:t>Circulair</a:t>
                </a:r>
              </a:p>
              <a:p>
                <a:pPr defTabSz="457189">
                  <a:lnSpc>
                    <a:spcPct val="150000"/>
                  </a:lnSpc>
                  <a:defRPr/>
                </a:pPr>
                <a:r>
                  <a:rPr lang="nl-NL" sz="900" dirty="0">
                    <a:solidFill>
                      <a:srgbClr val="000000"/>
                    </a:solidFill>
                    <a:latin typeface="Aptos" panose="020B0004020202020204" pitchFamily="34" charset="0"/>
                    <a:cs typeface="+mn-cs"/>
                  </a:rPr>
                  <a:t>Nieuw</a:t>
                </a:r>
              </a:p>
            </p:txBody>
          </p:sp>
        </p:grpSp>
        <p:sp>
          <p:nvSpPr>
            <p:cNvPr id="106" name="Rechthoek 20">
              <a:extLst>
                <a:ext uri="{FF2B5EF4-FFF2-40B4-BE49-F238E27FC236}">
                  <a16:creationId xmlns:a16="http://schemas.microsoft.com/office/drawing/2014/main" id="{81D1DE4A-A292-E6CA-6FA7-3A9C69AF0933}"/>
                </a:ext>
              </a:extLst>
            </p:cNvPr>
            <p:cNvSpPr/>
            <p:nvPr/>
          </p:nvSpPr>
          <p:spPr>
            <a:xfrm>
              <a:off x="824633" y="2310386"/>
              <a:ext cx="172663" cy="177081"/>
            </a:xfrm>
            <a:prstGeom prst="rect">
              <a:avLst/>
            </a:prstGeom>
            <a:solidFill>
              <a:srgbClr val="FCC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nl-NL">
                <a:solidFill>
                  <a:srgbClr val="FFFFFF"/>
                </a:solidFill>
                <a:latin typeface="Aptos" panose="020B0004020202020204" pitchFamily="34" charset="0"/>
              </a:endParaRPr>
            </a:p>
          </p:txBody>
        </p:sp>
        <p:sp>
          <p:nvSpPr>
            <p:cNvPr id="107" name="Rechthoek 20">
              <a:extLst>
                <a:ext uri="{FF2B5EF4-FFF2-40B4-BE49-F238E27FC236}">
                  <a16:creationId xmlns:a16="http://schemas.microsoft.com/office/drawing/2014/main" id="{ECF930F0-6B7B-572C-876C-5F2A069AD2BB}"/>
                </a:ext>
              </a:extLst>
            </p:cNvPr>
            <p:cNvSpPr/>
            <p:nvPr/>
          </p:nvSpPr>
          <p:spPr>
            <a:xfrm>
              <a:off x="1024279" y="2310386"/>
              <a:ext cx="172663" cy="177081"/>
            </a:xfrm>
            <a:prstGeom prst="rect">
              <a:avLst/>
            </a:prstGeom>
            <a:solidFill>
              <a:srgbClr val="D84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nl-NL">
                <a:solidFill>
                  <a:srgbClr val="FFFFFF"/>
                </a:solidFill>
                <a:latin typeface="Aptos" panose="020B0004020202020204" pitchFamily="34" charset="0"/>
              </a:endParaRPr>
            </a:p>
          </p:txBody>
        </p:sp>
        <p:sp>
          <p:nvSpPr>
            <p:cNvPr id="108" name="Rechthoek 20">
              <a:extLst>
                <a:ext uri="{FF2B5EF4-FFF2-40B4-BE49-F238E27FC236}">
                  <a16:creationId xmlns:a16="http://schemas.microsoft.com/office/drawing/2014/main" id="{FE8D330C-62FC-B4BC-CBDC-4E3C5E9B9CD4}"/>
                </a:ext>
              </a:extLst>
            </p:cNvPr>
            <p:cNvSpPr/>
            <p:nvPr/>
          </p:nvSpPr>
          <p:spPr>
            <a:xfrm>
              <a:off x="1024279" y="2062876"/>
              <a:ext cx="172663" cy="177081"/>
            </a:xfrm>
            <a:prstGeom prst="rect">
              <a:avLst/>
            </a:prstGeom>
            <a:solidFill>
              <a:srgbClr val="4D8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nl-NL">
                <a:solidFill>
                  <a:srgbClr val="FFFFFF"/>
                </a:solidFill>
                <a:latin typeface="Aptos" panose="020B0004020202020204" pitchFamily="34" charset="0"/>
              </a:endParaRPr>
            </a:p>
          </p:txBody>
        </p:sp>
      </p:grpSp>
      <p:grpSp>
        <p:nvGrpSpPr>
          <p:cNvPr id="7" name="Group 6">
            <a:extLst>
              <a:ext uri="{FF2B5EF4-FFF2-40B4-BE49-F238E27FC236}">
                <a16:creationId xmlns:a16="http://schemas.microsoft.com/office/drawing/2014/main" id="{1515FF94-2B29-ACAA-49BB-2A9EA9A7B543}"/>
              </a:ext>
            </a:extLst>
          </p:cNvPr>
          <p:cNvGrpSpPr/>
          <p:nvPr/>
        </p:nvGrpSpPr>
        <p:grpSpPr>
          <a:xfrm>
            <a:off x="6655505" y="2915769"/>
            <a:ext cx="1682765" cy="1703821"/>
            <a:chOff x="8875603" y="3917902"/>
            <a:chExt cx="2243687" cy="2271761"/>
          </a:xfrm>
        </p:grpSpPr>
        <p:pic>
          <p:nvPicPr>
            <p:cNvPr id="56" name="Picture 55" descr="A computer generated image of a window&#10;&#10;Description automatically generated">
              <a:extLst>
                <a:ext uri="{FF2B5EF4-FFF2-40B4-BE49-F238E27FC236}">
                  <a16:creationId xmlns:a16="http://schemas.microsoft.com/office/drawing/2014/main" id="{DAFC442D-911D-ACFF-4AB4-0DBAEECDEB4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84062" y="3917902"/>
              <a:ext cx="1635228" cy="2085596"/>
            </a:xfrm>
            <a:prstGeom prst="rect">
              <a:avLst/>
            </a:prstGeom>
          </p:spPr>
        </p:pic>
        <p:grpSp>
          <p:nvGrpSpPr>
            <p:cNvPr id="6" name="Group 5">
              <a:extLst>
                <a:ext uri="{FF2B5EF4-FFF2-40B4-BE49-F238E27FC236}">
                  <a16:creationId xmlns:a16="http://schemas.microsoft.com/office/drawing/2014/main" id="{0E8AAC78-B0CD-2EA8-F1E0-EDDEBE8F8234}"/>
                </a:ext>
              </a:extLst>
            </p:cNvPr>
            <p:cNvGrpSpPr/>
            <p:nvPr/>
          </p:nvGrpSpPr>
          <p:grpSpPr>
            <a:xfrm>
              <a:off x="8875603" y="4014597"/>
              <a:ext cx="1985115" cy="2175066"/>
              <a:chOff x="8875603" y="4014597"/>
              <a:chExt cx="1985115" cy="2175066"/>
            </a:xfrm>
          </p:grpSpPr>
          <p:pic>
            <p:nvPicPr>
              <p:cNvPr id="59" name="Picture 58" descr="A computer generated image of a window&#10;&#10;Description automatically generated">
                <a:extLst>
                  <a:ext uri="{FF2B5EF4-FFF2-40B4-BE49-F238E27FC236}">
                    <a16:creationId xmlns:a16="http://schemas.microsoft.com/office/drawing/2014/main" id="{3302D5F6-8A60-44E9-E5FE-F5A00500266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75603" y="4052458"/>
                <a:ext cx="1985115" cy="2137205"/>
              </a:xfrm>
              <a:prstGeom prst="rect">
                <a:avLst/>
              </a:prstGeom>
            </p:spPr>
          </p:pic>
          <p:cxnSp>
            <p:nvCxnSpPr>
              <p:cNvPr id="19" name="Straight Connector 18">
                <a:extLst>
                  <a:ext uri="{FF2B5EF4-FFF2-40B4-BE49-F238E27FC236}">
                    <a16:creationId xmlns:a16="http://schemas.microsoft.com/office/drawing/2014/main" id="{5D78CDF1-3174-B3DE-8D6C-9CAD0C25D296}"/>
                  </a:ext>
                </a:extLst>
              </p:cNvPr>
              <p:cNvCxnSpPr>
                <a:cxnSpLocks/>
              </p:cNvCxnSpPr>
              <p:nvPr/>
            </p:nvCxnSpPr>
            <p:spPr>
              <a:xfrm>
                <a:off x="10091970" y="4164279"/>
                <a:ext cx="677237" cy="1107696"/>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6CC354-5161-3375-2AFF-CE74101E0992}"/>
                  </a:ext>
                </a:extLst>
              </p:cNvPr>
              <p:cNvCxnSpPr>
                <a:cxnSpLocks/>
              </p:cNvCxnSpPr>
              <p:nvPr/>
            </p:nvCxnSpPr>
            <p:spPr>
              <a:xfrm>
                <a:off x="10769207" y="5297938"/>
                <a:ext cx="0" cy="39891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A221AA-51BA-3F63-4434-1D3D5DDA4FFF}"/>
                  </a:ext>
                </a:extLst>
              </p:cNvPr>
              <p:cNvCxnSpPr>
                <a:cxnSpLocks/>
              </p:cNvCxnSpPr>
              <p:nvPr/>
            </p:nvCxnSpPr>
            <p:spPr>
              <a:xfrm>
                <a:off x="9803520" y="401459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C01ECD-AC25-D43B-E53B-5AF399B60058}"/>
                  </a:ext>
                </a:extLst>
              </p:cNvPr>
              <p:cNvCxnSpPr>
                <a:cxnSpLocks/>
              </p:cNvCxnSpPr>
              <p:nvPr/>
            </p:nvCxnSpPr>
            <p:spPr>
              <a:xfrm flipV="1">
                <a:off x="9808436" y="4026788"/>
                <a:ext cx="0" cy="136320"/>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254242-A015-2085-42AA-B3CA15100B9E}"/>
                  </a:ext>
                </a:extLst>
              </p:cNvPr>
              <p:cNvCxnSpPr>
                <a:cxnSpLocks/>
              </p:cNvCxnSpPr>
              <p:nvPr/>
            </p:nvCxnSpPr>
            <p:spPr>
              <a:xfrm>
                <a:off x="9832890" y="4270959"/>
                <a:ext cx="668623" cy="1150476"/>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F554023-7DBD-C265-00DB-00AEC4D8CC47}"/>
                  </a:ext>
                </a:extLst>
              </p:cNvPr>
              <p:cNvCxnSpPr>
                <a:cxnSpLocks/>
              </p:cNvCxnSpPr>
              <p:nvPr/>
            </p:nvCxnSpPr>
            <p:spPr>
              <a:xfrm>
                <a:off x="10510127" y="5455418"/>
                <a:ext cx="0" cy="39891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8525731-E351-1EF1-5832-F71F780BE39A}"/>
                  </a:ext>
                </a:extLst>
              </p:cNvPr>
              <p:cNvCxnSpPr>
                <a:cxnSpLocks/>
              </p:cNvCxnSpPr>
              <p:nvPr/>
            </p:nvCxnSpPr>
            <p:spPr>
              <a:xfrm>
                <a:off x="9549356" y="412127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29D8038-7A6B-C1C0-AEC9-147D74CCEF06}"/>
                  </a:ext>
                </a:extLst>
              </p:cNvPr>
              <p:cNvCxnSpPr>
                <a:cxnSpLocks/>
              </p:cNvCxnSpPr>
              <p:nvPr/>
            </p:nvCxnSpPr>
            <p:spPr>
              <a:xfrm flipV="1">
                <a:off x="9549356" y="4129685"/>
                <a:ext cx="0" cy="184792"/>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8732B5EC-BFC4-E60E-FA16-483A8354B471}"/>
              </a:ext>
            </a:extLst>
          </p:cNvPr>
          <p:cNvGrpSpPr/>
          <p:nvPr/>
        </p:nvGrpSpPr>
        <p:grpSpPr>
          <a:xfrm>
            <a:off x="4720385" y="3022267"/>
            <a:ext cx="1361946" cy="1602904"/>
            <a:chOff x="6425831" y="3937914"/>
            <a:chExt cx="1815928" cy="2137205"/>
          </a:xfrm>
        </p:grpSpPr>
        <p:pic>
          <p:nvPicPr>
            <p:cNvPr id="60" name="Picture 59" descr="A computer generated image of a window&#10;&#10;Description automatically generated">
              <a:extLst>
                <a:ext uri="{FF2B5EF4-FFF2-40B4-BE49-F238E27FC236}">
                  <a16:creationId xmlns:a16="http://schemas.microsoft.com/office/drawing/2014/main" id="{9F2636B9-9D24-FF88-585C-CAA0259C4CE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25831" y="3937914"/>
              <a:ext cx="1815928" cy="2137205"/>
            </a:xfrm>
            <a:prstGeom prst="rect">
              <a:avLst/>
            </a:prstGeom>
          </p:spPr>
        </p:pic>
        <p:cxnSp>
          <p:nvCxnSpPr>
            <p:cNvPr id="15" name="Straight Connector 14">
              <a:extLst>
                <a:ext uri="{FF2B5EF4-FFF2-40B4-BE49-F238E27FC236}">
                  <a16:creationId xmlns:a16="http://schemas.microsoft.com/office/drawing/2014/main" id="{31767DDB-FE6A-9619-B60D-2FAA7668B40C}"/>
                </a:ext>
              </a:extLst>
            </p:cNvPr>
            <p:cNvCxnSpPr>
              <a:cxnSpLocks/>
            </p:cNvCxnSpPr>
            <p:nvPr/>
          </p:nvCxnSpPr>
          <p:spPr>
            <a:xfrm>
              <a:off x="7140490" y="4164279"/>
              <a:ext cx="677237" cy="1202968"/>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D591BA-D1C1-4B84-543F-61D9ADC3EC29}"/>
                </a:ext>
              </a:extLst>
            </p:cNvPr>
            <p:cNvCxnSpPr>
              <a:cxnSpLocks/>
            </p:cNvCxnSpPr>
            <p:nvPr/>
          </p:nvCxnSpPr>
          <p:spPr>
            <a:xfrm>
              <a:off x="7817727" y="5348738"/>
              <a:ext cx="0" cy="39891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131060B-72A5-66AB-2CA4-2F59EA57AB8C}"/>
                </a:ext>
              </a:extLst>
            </p:cNvPr>
            <p:cNvCxnSpPr>
              <a:cxnSpLocks/>
            </p:cNvCxnSpPr>
            <p:nvPr/>
          </p:nvCxnSpPr>
          <p:spPr>
            <a:xfrm>
              <a:off x="6856956" y="401459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9EBA5F-F7B7-A940-4731-C9649719A446}"/>
                </a:ext>
              </a:extLst>
            </p:cNvPr>
            <p:cNvCxnSpPr>
              <a:cxnSpLocks/>
            </p:cNvCxnSpPr>
            <p:nvPr/>
          </p:nvCxnSpPr>
          <p:spPr>
            <a:xfrm flipV="1">
              <a:off x="6856956" y="4026788"/>
              <a:ext cx="0" cy="20579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3D744BF-A61B-A0A0-BD86-209BF2F001E5}"/>
                </a:ext>
              </a:extLst>
            </p:cNvPr>
            <p:cNvCxnSpPr>
              <a:cxnSpLocks/>
            </p:cNvCxnSpPr>
            <p:nvPr/>
          </p:nvCxnSpPr>
          <p:spPr>
            <a:xfrm>
              <a:off x="6933100" y="4252450"/>
              <a:ext cx="677237" cy="1202968"/>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9ED8657-F62B-C295-B271-9ECFC6465105}"/>
                </a:ext>
              </a:extLst>
            </p:cNvPr>
            <p:cNvCxnSpPr>
              <a:cxnSpLocks/>
            </p:cNvCxnSpPr>
            <p:nvPr/>
          </p:nvCxnSpPr>
          <p:spPr>
            <a:xfrm>
              <a:off x="7610337" y="5430067"/>
              <a:ext cx="7353" cy="39180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A0B49FE-EACA-09CB-6369-5199706746A6}"/>
                </a:ext>
              </a:extLst>
            </p:cNvPr>
            <p:cNvCxnSpPr>
              <a:cxnSpLocks/>
            </p:cNvCxnSpPr>
            <p:nvPr/>
          </p:nvCxnSpPr>
          <p:spPr>
            <a:xfrm>
              <a:off x="6638516" y="410095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grpSp>
      <p:sp>
        <p:nvSpPr>
          <p:cNvPr id="9" name="Tekstvak 11">
            <a:extLst>
              <a:ext uri="{FF2B5EF4-FFF2-40B4-BE49-F238E27FC236}">
                <a16:creationId xmlns:a16="http://schemas.microsoft.com/office/drawing/2014/main" id="{9B6069EB-4CE5-0635-08DB-D0871F7125C5}"/>
              </a:ext>
            </a:extLst>
          </p:cNvPr>
          <p:cNvSpPr txBox="1"/>
          <p:nvPr/>
        </p:nvSpPr>
        <p:spPr>
          <a:xfrm>
            <a:off x="3789295" y="91848"/>
            <a:ext cx="3649970" cy="553998"/>
          </a:xfrm>
          <a:prstGeom prst="rect">
            <a:avLst/>
          </a:prstGeom>
          <a:noFill/>
        </p:spPr>
        <p:txBody>
          <a:bodyPr wrap="square" lIns="68580" tIns="34290" rIns="68580" bIns="34290" rtlCol="0" anchor="t">
            <a:spAutoFit/>
          </a:bodyPr>
          <a:lstStyle/>
          <a:p>
            <a:pPr algn="ctr" defTabSz="685800" fontAlgn="auto">
              <a:lnSpc>
                <a:spcPct val="150000"/>
              </a:lnSpc>
              <a:spcBef>
                <a:spcPts val="0"/>
              </a:spcBef>
              <a:spcAft>
                <a:spcPts val="0"/>
              </a:spcAft>
              <a:defRPr/>
            </a:pPr>
            <a:r>
              <a:rPr lang="nl-BE" sz="900" b="1" dirty="0">
                <a:solidFill>
                  <a:prstClr val="black"/>
                </a:solidFill>
                <a:latin typeface="Aptos" panose="020B0004020202020204" pitchFamily="34" charset="0"/>
                <a:ea typeface="+mn-ea"/>
                <a:cs typeface="Arial" panose="020B0604020202020204" pitchFamily="34" charset="0"/>
              </a:rPr>
              <a:t> </a:t>
            </a:r>
          </a:p>
          <a:p>
            <a:pPr defTabSz="685800" fontAlgn="auto">
              <a:spcBef>
                <a:spcPts val="0"/>
              </a:spcBef>
              <a:spcAft>
                <a:spcPts val="0"/>
              </a:spcAft>
              <a:defRPr/>
            </a:pPr>
            <a:r>
              <a:rPr lang="nl-NL" sz="900" dirty="0">
                <a:solidFill>
                  <a:prstClr val="black"/>
                </a:solidFill>
                <a:latin typeface="Aptos" panose="020B0004020202020204" pitchFamily="34" charset="0"/>
                <a:ea typeface="Segoe UI Historic" panose="020B0502040204020203" pitchFamily="34" charset="0"/>
                <a:cs typeface="Arial" panose="020B0604020202020204" pitchFamily="34" charset="0"/>
              </a:rPr>
              <a:t>© Hogeschool van Amsterdam RAAK-project Hergebruikt isolatieglas, bewerking E. Geboes</a:t>
            </a:r>
            <a:endParaRPr lang="nl-BE" sz="900" dirty="0">
              <a:solidFill>
                <a:prstClr val="black"/>
              </a:solidFill>
              <a:latin typeface="Aptos" panose="020B00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BFA86E7-C12B-C485-88FC-C37B5771365A}"/>
              </a:ext>
            </a:extLst>
          </p:cNvPr>
          <p:cNvSpPr txBox="1"/>
          <p:nvPr/>
        </p:nvSpPr>
        <p:spPr>
          <a:xfrm>
            <a:off x="417075" y="2507571"/>
            <a:ext cx="1684965" cy="430887"/>
          </a:xfrm>
          <a:prstGeom prst="rect">
            <a:avLst/>
          </a:prstGeom>
          <a:noFill/>
        </p:spPr>
        <p:txBody>
          <a:bodyPr wrap="square" rtlCol="0">
            <a:spAutoFit/>
          </a:bodyPr>
          <a:lstStyle/>
          <a:p>
            <a:pPr defTabSz="457189">
              <a:defRPr/>
            </a:pPr>
            <a:r>
              <a:rPr lang="nl-NL" sz="1100" dirty="0">
                <a:solidFill>
                  <a:srgbClr val="000000"/>
                </a:solidFill>
                <a:latin typeface="Aptos" panose="020B0004020202020204" pitchFamily="34" charset="0"/>
                <a:cs typeface="+mn-cs"/>
              </a:rPr>
              <a:t>Hergebruikt pakket + </a:t>
            </a:r>
          </a:p>
          <a:p>
            <a:pPr defTabSz="457189">
              <a:defRPr/>
            </a:pPr>
            <a:r>
              <a:rPr lang="nl-NL" sz="1100" dirty="0">
                <a:solidFill>
                  <a:srgbClr val="000000"/>
                </a:solidFill>
                <a:latin typeface="Aptos" panose="020B0004020202020204" pitchFamily="34" charset="0"/>
                <a:cs typeface="+mn-cs"/>
              </a:rPr>
              <a:t>low-e folie pos.4</a:t>
            </a:r>
            <a:endParaRPr lang="en-US" sz="1100" dirty="0">
              <a:solidFill>
                <a:srgbClr val="000000"/>
              </a:solidFill>
              <a:latin typeface="Aptos" panose="020B0004020202020204" pitchFamily="34" charset="0"/>
              <a:cs typeface="+mn-cs"/>
            </a:endParaRPr>
          </a:p>
        </p:txBody>
      </p:sp>
      <p:grpSp>
        <p:nvGrpSpPr>
          <p:cNvPr id="63" name="Group 62">
            <a:extLst>
              <a:ext uri="{FF2B5EF4-FFF2-40B4-BE49-F238E27FC236}">
                <a16:creationId xmlns:a16="http://schemas.microsoft.com/office/drawing/2014/main" id="{9F90E96E-BB21-ACA8-35A9-DCB16C6F0F11}"/>
              </a:ext>
            </a:extLst>
          </p:cNvPr>
          <p:cNvGrpSpPr/>
          <p:nvPr/>
        </p:nvGrpSpPr>
        <p:grpSpPr>
          <a:xfrm>
            <a:off x="280092" y="902826"/>
            <a:ext cx="1547595" cy="1781358"/>
            <a:chOff x="373456" y="1203768"/>
            <a:chExt cx="2063460" cy="2375144"/>
          </a:xfrm>
        </p:grpSpPr>
        <p:pic>
          <p:nvPicPr>
            <p:cNvPr id="12" name="Picture 11" descr="A computer generated image of a shelf&#10;&#10;Description automatically generated">
              <a:extLst>
                <a:ext uri="{FF2B5EF4-FFF2-40B4-BE49-F238E27FC236}">
                  <a16:creationId xmlns:a16="http://schemas.microsoft.com/office/drawing/2014/main" id="{8579BE18-A2ED-8144-B085-CFE26B40ACC8}"/>
                </a:ext>
              </a:extLst>
            </p:cNvPr>
            <p:cNvPicPr>
              <a:picLocks noChangeAspect="1"/>
            </p:cNvPicPr>
            <p:nvPr/>
          </p:nvPicPr>
          <p:blipFill rotWithShape="1">
            <a:blip r:embed="rId12">
              <a:extLst>
                <a:ext uri="{28A0092B-C50C-407E-A947-70E740481C1C}">
                  <a14:useLocalDpi xmlns:a14="http://schemas.microsoft.com/office/drawing/2010/main" val="0"/>
                </a:ext>
              </a:extLst>
            </a:blip>
            <a:srcRect l="15526" t="20118" r="20844" b="18515"/>
            <a:stretch/>
          </p:blipFill>
          <p:spPr>
            <a:xfrm>
              <a:off x="373456" y="1203768"/>
              <a:ext cx="2063460" cy="2375144"/>
            </a:xfrm>
            <a:prstGeom prst="rect">
              <a:avLst/>
            </a:prstGeom>
          </p:spPr>
        </p:pic>
        <p:cxnSp>
          <p:nvCxnSpPr>
            <p:cNvPr id="43" name="Straight Connector 42">
              <a:extLst>
                <a:ext uri="{FF2B5EF4-FFF2-40B4-BE49-F238E27FC236}">
                  <a16:creationId xmlns:a16="http://schemas.microsoft.com/office/drawing/2014/main" id="{9E6612BD-4482-DD5E-8B5E-BEC5A541A713}"/>
                </a:ext>
              </a:extLst>
            </p:cNvPr>
            <p:cNvCxnSpPr>
              <a:cxnSpLocks/>
            </p:cNvCxnSpPr>
            <p:nvPr/>
          </p:nvCxnSpPr>
          <p:spPr>
            <a:xfrm>
              <a:off x="1365998" y="1445362"/>
              <a:ext cx="717383" cy="1178835"/>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36DD913-9FED-B913-C6A1-580C8D38CF95}"/>
                </a:ext>
              </a:extLst>
            </p:cNvPr>
            <p:cNvCxnSpPr>
              <a:cxnSpLocks/>
            </p:cNvCxnSpPr>
            <p:nvPr/>
          </p:nvCxnSpPr>
          <p:spPr>
            <a:xfrm>
              <a:off x="2074398" y="2655474"/>
              <a:ext cx="8983" cy="531127"/>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CD9BF39-9835-D78B-5C0E-98F1D562E268}"/>
                </a:ext>
              </a:extLst>
            </p:cNvPr>
            <p:cNvCxnSpPr>
              <a:cxnSpLocks/>
            </p:cNvCxnSpPr>
            <p:nvPr/>
          </p:nvCxnSpPr>
          <p:spPr>
            <a:xfrm>
              <a:off x="1085262" y="1310355"/>
              <a:ext cx="280457" cy="130845"/>
            </a:xfrm>
            <a:prstGeom prst="line">
              <a:avLst/>
            </a:prstGeom>
            <a:ln w="25400">
              <a:solidFill>
                <a:srgbClr val="D84544"/>
              </a:solidFill>
              <a:prstDash val="dashDot"/>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D65D61B0-1F78-E8E7-95C5-3E23FC484F69}"/>
              </a:ext>
            </a:extLst>
          </p:cNvPr>
          <p:cNvSpPr/>
          <p:nvPr/>
        </p:nvSpPr>
        <p:spPr>
          <a:xfrm>
            <a:off x="6012000" y="900000"/>
            <a:ext cx="2736000" cy="2088000"/>
          </a:xfrm>
          <a:prstGeom prst="ellipse">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9828437F-43F7-2BD7-82A9-E30FC9FCF0C3}"/>
              </a:ext>
            </a:extLst>
          </p:cNvPr>
          <p:cNvSpPr txBox="1"/>
          <p:nvPr/>
        </p:nvSpPr>
        <p:spPr>
          <a:xfrm>
            <a:off x="432000" y="288000"/>
            <a:ext cx="2597357"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Prototypes</a:t>
            </a:r>
          </a:p>
        </p:txBody>
      </p:sp>
      <p:sp>
        <p:nvSpPr>
          <p:cNvPr id="3" name="Tijdelijke aanduiding voor dianummer 7">
            <a:extLst>
              <a:ext uri="{FF2B5EF4-FFF2-40B4-BE49-F238E27FC236}">
                <a16:creationId xmlns:a16="http://schemas.microsoft.com/office/drawing/2014/main" id="{C80134CC-9A38-C690-1521-236114FC5080}"/>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15</a:t>
            </a:fld>
            <a:endParaRPr lang="nl-NL" sz="1000" dirty="0">
              <a:latin typeface="Aptos" panose="020B0004020202020204" pitchFamily="34" charset="0"/>
            </a:endParaRPr>
          </a:p>
        </p:txBody>
      </p:sp>
      <p:sp>
        <p:nvSpPr>
          <p:cNvPr id="8" name="Tijdelijke aanduiding voor datum 1">
            <a:extLst>
              <a:ext uri="{FF2B5EF4-FFF2-40B4-BE49-F238E27FC236}">
                <a16:creationId xmlns:a16="http://schemas.microsoft.com/office/drawing/2014/main" id="{6B958FE6-E922-D85E-C5F8-6EE966E6B7E2}"/>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86396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20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220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ntr" presetSubtype="0" fill="hold" grpId="0" nodeType="withEffect">
                                  <p:stCondLst>
                                    <p:cond delay="210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2200"/>
                            </p:stCondLst>
                            <p:childTnLst>
                              <p:par>
                                <p:cTn id="19" presetID="1"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230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250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1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35">
            <a:extLst>
              <a:ext uri="{FF2B5EF4-FFF2-40B4-BE49-F238E27FC236}">
                <a16:creationId xmlns:a16="http://schemas.microsoft.com/office/drawing/2014/main" id="{0EE8B5AE-6D44-7C08-66F4-EF35CADC9D25}"/>
              </a:ext>
            </a:extLst>
          </p:cNvPr>
          <p:cNvSpPr/>
          <p:nvPr/>
        </p:nvSpPr>
        <p:spPr>
          <a:xfrm>
            <a:off x="1457906" y="2621174"/>
            <a:ext cx="7575146" cy="2274276"/>
          </a:xfrm>
          <a:prstGeom prst="roundRect">
            <a:avLst/>
          </a:prstGeom>
          <a:solidFill>
            <a:srgbClr val="E0F1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6" name="Scheidingslijn 15">
            <a:extLst>
              <a:ext uri="{FF2B5EF4-FFF2-40B4-BE49-F238E27FC236}">
                <a16:creationId xmlns:a16="http://schemas.microsoft.com/office/drawing/2014/main" id="{070EA5C6-6031-74CB-E2FF-C84541D2A011}"/>
              </a:ext>
            </a:extLst>
          </p:cNvPr>
          <p:cNvSpPr/>
          <p:nvPr/>
        </p:nvSpPr>
        <p:spPr>
          <a:xfrm>
            <a:off x="1618883" y="1080140"/>
            <a:ext cx="1048767" cy="579800"/>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7" name="Text Placeholder 13">
            <a:extLst>
              <a:ext uri="{FF2B5EF4-FFF2-40B4-BE49-F238E27FC236}">
                <a16:creationId xmlns:a16="http://schemas.microsoft.com/office/drawing/2014/main" id="{53187BF1-A6E5-C5E5-FF6B-2F2543233B1E}"/>
              </a:ext>
            </a:extLst>
          </p:cNvPr>
          <p:cNvSpPr txBox="1">
            <a:spLocks/>
          </p:cNvSpPr>
          <p:nvPr/>
        </p:nvSpPr>
        <p:spPr>
          <a:xfrm>
            <a:off x="1489630" y="1182952"/>
            <a:ext cx="1295399" cy="476177"/>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Hergebruik totaalpakket</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8" name="Scheidingslijn 17">
            <a:extLst>
              <a:ext uri="{FF2B5EF4-FFF2-40B4-BE49-F238E27FC236}">
                <a16:creationId xmlns:a16="http://schemas.microsoft.com/office/drawing/2014/main" id="{B4E6A8C7-1470-A2D7-592E-0A332FE7B5FC}"/>
              </a:ext>
            </a:extLst>
          </p:cNvPr>
          <p:cNvSpPr/>
          <p:nvPr/>
        </p:nvSpPr>
        <p:spPr>
          <a:xfrm>
            <a:off x="3034012" y="695602"/>
            <a:ext cx="993878"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9" name="Text Placeholder 13">
            <a:extLst>
              <a:ext uri="{FF2B5EF4-FFF2-40B4-BE49-F238E27FC236}">
                <a16:creationId xmlns:a16="http://schemas.microsoft.com/office/drawing/2014/main" id="{7845884D-95E1-E107-C2AB-12A3177633E2}"/>
              </a:ext>
            </a:extLst>
          </p:cNvPr>
          <p:cNvSpPr txBox="1">
            <a:spLocks/>
          </p:cNvSpPr>
          <p:nvPr/>
        </p:nvSpPr>
        <p:spPr>
          <a:xfrm>
            <a:off x="3210688" y="737726"/>
            <a:ext cx="638690"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Direct hergebruik</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10" name="Scheidingslijn 21">
            <a:extLst>
              <a:ext uri="{FF2B5EF4-FFF2-40B4-BE49-F238E27FC236}">
                <a16:creationId xmlns:a16="http://schemas.microsoft.com/office/drawing/2014/main" id="{03D04DF7-B9C3-980F-87E7-A9110E02C4FE}"/>
              </a:ext>
            </a:extLst>
          </p:cNvPr>
          <p:cNvSpPr/>
          <p:nvPr/>
        </p:nvSpPr>
        <p:spPr>
          <a:xfrm>
            <a:off x="3034011" y="1476236"/>
            <a:ext cx="1027707"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11" name="Text Placeholder 13">
            <a:extLst>
              <a:ext uri="{FF2B5EF4-FFF2-40B4-BE49-F238E27FC236}">
                <a16:creationId xmlns:a16="http://schemas.microsoft.com/office/drawing/2014/main" id="{1B6999BE-91AC-3820-F3AD-F24D9B8730D5}"/>
              </a:ext>
            </a:extLst>
          </p:cNvPr>
          <p:cNvSpPr txBox="1">
            <a:spLocks/>
          </p:cNvSpPr>
          <p:nvPr/>
        </p:nvSpPr>
        <p:spPr>
          <a:xfrm>
            <a:off x="3214626" y="1511235"/>
            <a:ext cx="638690"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Upgrade pakket</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12" name="Text Placeholder 13">
            <a:extLst>
              <a:ext uri="{FF2B5EF4-FFF2-40B4-BE49-F238E27FC236}">
                <a16:creationId xmlns:a16="http://schemas.microsoft.com/office/drawing/2014/main" id="{FD150003-39B4-F11B-452C-184E4BF62DA3}"/>
              </a:ext>
            </a:extLst>
          </p:cNvPr>
          <p:cNvSpPr txBox="1">
            <a:spLocks/>
          </p:cNvSpPr>
          <p:nvPr/>
        </p:nvSpPr>
        <p:spPr>
          <a:xfrm>
            <a:off x="4427031" y="1056048"/>
            <a:ext cx="2317745" cy="219922"/>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275">
                <a:solidFill>
                  <a:prstClr val="black"/>
                </a:solidFill>
                <a:latin typeface="Arial" panose="020B0604020202020204" pitchFamily="34" charset="0"/>
                <a:cs typeface="Arial" panose="020B0604020202020204" pitchFamily="34" charset="0"/>
              </a:rPr>
              <a:t>Weinig kansrijk</a:t>
            </a:r>
          </a:p>
          <a:p>
            <a:pPr marL="0" indent="0" algn="ctr" defTabSz="257175">
              <a:buNone/>
              <a:defRPr/>
            </a:pPr>
            <a:r>
              <a:rPr lang="nl-NL" sz="1275">
                <a:solidFill>
                  <a:prstClr val="black"/>
                </a:solidFill>
                <a:latin typeface="Arial" panose="020B0604020202020204" pitchFamily="34" charset="0"/>
                <a:cs typeface="Arial" panose="020B0604020202020204" pitchFamily="34" charset="0"/>
              </a:rPr>
              <a:t>(screening methode) </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13" name="Rechteraccolade 26">
            <a:extLst>
              <a:ext uri="{FF2B5EF4-FFF2-40B4-BE49-F238E27FC236}">
                <a16:creationId xmlns:a16="http://schemas.microsoft.com/office/drawing/2014/main" id="{5ACF3F93-68BC-4C84-8A26-A28A17A7A1E9}"/>
              </a:ext>
            </a:extLst>
          </p:cNvPr>
          <p:cNvSpPr/>
          <p:nvPr/>
        </p:nvSpPr>
        <p:spPr>
          <a:xfrm>
            <a:off x="4082779" y="880884"/>
            <a:ext cx="642738" cy="85238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nl-NL" sz="1350">
              <a:solidFill>
                <a:prstClr val="black"/>
              </a:solidFill>
              <a:latin typeface="Calibri" panose="020F0502020204030204"/>
            </a:endParaRPr>
          </a:p>
        </p:txBody>
      </p:sp>
      <p:cxnSp>
        <p:nvCxnSpPr>
          <p:cNvPr id="14" name="Rechte verbindingslijn met pijl 32">
            <a:extLst>
              <a:ext uri="{FF2B5EF4-FFF2-40B4-BE49-F238E27FC236}">
                <a16:creationId xmlns:a16="http://schemas.microsoft.com/office/drawing/2014/main" id="{A3F9034F-9B4B-3CDB-D378-44639E1F0DBD}"/>
              </a:ext>
            </a:extLst>
          </p:cNvPr>
          <p:cNvCxnSpPr>
            <a:cxnSpLocks/>
          </p:cNvCxnSpPr>
          <p:nvPr/>
        </p:nvCxnSpPr>
        <p:spPr>
          <a:xfrm flipV="1">
            <a:off x="1057592" y="1407317"/>
            <a:ext cx="400314" cy="6881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34">
            <a:extLst>
              <a:ext uri="{FF2B5EF4-FFF2-40B4-BE49-F238E27FC236}">
                <a16:creationId xmlns:a16="http://schemas.microsoft.com/office/drawing/2014/main" id="{02AC14C3-38CF-3515-6378-62CB1ECCE8B0}"/>
              </a:ext>
            </a:extLst>
          </p:cNvPr>
          <p:cNvCxnSpPr>
            <a:cxnSpLocks/>
          </p:cNvCxnSpPr>
          <p:nvPr/>
        </p:nvCxnSpPr>
        <p:spPr>
          <a:xfrm>
            <a:off x="1019941" y="2571750"/>
            <a:ext cx="400314" cy="735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Scheidingslijn 2">
            <a:extLst>
              <a:ext uri="{FF2B5EF4-FFF2-40B4-BE49-F238E27FC236}">
                <a16:creationId xmlns:a16="http://schemas.microsoft.com/office/drawing/2014/main" id="{52B888D0-4621-96CC-DC0E-1414F1AC0951}"/>
              </a:ext>
            </a:extLst>
          </p:cNvPr>
          <p:cNvSpPr/>
          <p:nvPr/>
        </p:nvSpPr>
        <p:spPr>
          <a:xfrm>
            <a:off x="34408" y="2072048"/>
            <a:ext cx="1111718" cy="735142"/>
          </a:xfrm>
          <a:prstGeom prst="flowChartTerminator">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17" name="Text Placeholder 13">
            <a:extLst>
              <a:ext uri="{FF2B5EF4-FFF2-40B4-BE49-F238E27FC236}">
                <a16:creationId xmlns:a16="http://schemas.microsoft.com/office/drawing/2014/main" id="{710A72A3-2164-73E1-76BD-AFF01B4C0770}"/>
              </a:ext>
            </a:extLst>
          </p:cNvPr>
          <p:cNvSpPr txBox="1">
            <a:spLocks/>
          </p:cNvSpPr>
          <p:nvPr/>
        </p:nvSpPr>
        <p:spPr>
          <a:xfrm>
            <a:off x="208448" y="2221441"/>
            <a:ext cx="1011650" cy="585749"/>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75">
              <a:buNone/>
              <a:defRPr/>
            </a:pPr>
            <a:r>
              <a:rPr lang="en-US" b="1">
                <a:solidFill>
                  <a:prstClr val="white"/>
                </a:solidFill>
                <a:latin typeface="Arial" panose="020B0604020202020204" pitchFamily="34" charset="0"/>
                <a:ea typeface="Verdana" panose="020B0604030504040204" pitchFamily="34" charset="0"/>
                <a:cs typeface="Arial" panose="020B0604020202020204" pitchFamily="34" charset="0"/>
              </a:rPr>
              <a:t>G</a:t>
            </a:r>
            <a:r>
              <a:rPr lang="nl-NL" b="1" err="1">
                <a:solidFill>
                  <a:prstClr val="white"/>
                </a:solidFill>
                <a:latin typeface="Arial" panose="020B0604020202020204" pitchFamily="34" charset="0"/>
                <a:ea typeface="Verdana" panose="020B0604030504040204" pitchFamily="34" charset="0"/>
                <a:cs typeface="Arial" panose="020B0604020202020204" pitchFamily="34" charset="0"/>
              </a:rPr>
              <a:t>ebruikt</a:t>
            </a:r>
            <a:r>
              <a:rPr lang="nl-NL" b="1">
                <a:solidFill>
                  <a:prstClr val="white"/>
                </a:solidFill>
                <a:latin typeface="Arial" panose="020B0604020202020204" pitchFamily="34" charset="0"/>
                <a:ea typeface="Verdana" panose="020B0604030504040204" pitchFamily="34" charset="0"/>
                <a:cs typeface="Arial" panose="020B0604020202020204" pitchFamily="34" charset="0"/>
              </a:rPr>
              <a:t> isolatieglas</a:t>
            </a:r>
            <a:endParaRPr lang="nl-NL" sz="1650" b="1">
              <a:latin typeface="Arial" panose="020B0604020202020204" pitchFamily="34" charset="0"/>
              <a:ea typeface="Verdana" panose="020B0604030504040204" pitchFamily="34" charset="0"/>
              <a:cs typeface="Arial" panose="020B0604020202020204" pitchFamily="34" charset="0"/>
            </a:endParaRPr>
          </a:p>
        </p:txBody>
      </p:sp>
      <p:cxnSp>
        <p:nvCxnSpPr>
          <p:cNvPr id="18" name="Rechte verbindingslijn met pijl 36">
            <a:extLst>
              <a:ext uri="{FF2B5EF4-FFF2-40B4-BE49-F238E27FC236}">
                <a16:creationId xmlns:a16="http://schemas.microsoft.com/office/drawing/2014/main" id="{0883F15B-F886-B79A-AC67-BA4CF520C4FF}"/>
              </a:ext>
            </a:extLst>
          </p:cNvPr>
          <p:cNvCxnSpPr>
            <a:cxnSpLocks/>
            <a:stCxn id="6" idx="3"/>
            <a:endCxn id="8" idx="1"/>
          </p:cNvCxnSpPr>
          <p:nvPr/>
        </p:nvCxnSpPr>
        <p:spPr>
          <a:xfrm flipV="1">
            <a:off x="2667651" y="915684"/>
            <a:ext cx="366361" cy="454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39">
            <a:extLst>
              <a:ext uri="{FF2B5EF4-FFF2-40B4-BE49-F238E27FC236}">
                <a16:creationId xmlns:a16="http://schemas.microsoft.com/office/drawing/2014/main" id="{703B4800-111C-3E36-ECB9-3E668EB85618}"/>
              </a:ext>
            </a:extLst>
          </p:cNvPr>
          <p:cNvCxnSpPr>
            <a:cxnSpLocks/>
            <a:stCxn id="6" idx="3"/>
            <a:endCxn id="10" idx="1"/>
          </p:cNvCxnSpPr>
          <p:nvPr/>
        </p:nvCxnSpPr>
        <p:spPr>
          <a:xfrm>
            <a:off x="2667651" y="1370040"/>
            <a:ext cx="366361" cy="326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 Placeholder 13">
            <a:extLst>
              <a:ext uri="{FF2B5EF4-FFF2-40B4-BE49-F238E27FC236}">
                <a16:creationId xmlns:a16="http://schemas.microsoft.com/office/drawing/2014/main" id="{F52DFEFD-FDF9-47FA-D290-5C7713E90CB0}"/>
              </a:ext>
            </a:extLst>
          </p:cNvPr>
          <p:cNvSpPr txBox="1">
            <a:spLocks/>
          </p:cNvSpPr>
          <p:nvPr/>
        </p:nvSpPr>
        <p:spPr>
          <a:xfrm>
            <a:off x="7793674" y="2172729"/>
            <a:ext cx="1128813" cy="227498"/>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Markt introductie 2022</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21" name="Rechte verbindingslijn met pijl 82">
            <a:extLst>
              <a:ext uri="{FF2B5EF4-FFF2-40B4-BE49-F238E27FC236}">
                <a16:creationId xmlns:a16="http://schemas.microsoft.com/office/drawing/2014/main" id="{82893858-8593-3A22-87E5-88AE64F6B793}"/>
              </a:ext>
            </a:extLst>
          </p:cNvPr>
          <p:cNvCxnSpPr>
            <a:cxnSpLocks/>
          </p:cNvCxnSpPr>
          <p:nvPr/>
        </p:nvCxnSpPr>
        <p:spPr>
          <a:xfrm>
            <a:off x="7245148" y="2286478"/>
            <a:ext cx="4985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Rechte verbindingslijn 85">
            <a:extLst>
              <a:ext uri="{FF2B5EF4-FFF2-40B4-BE49-F238E27FC236}">
                <a16:creationId xmlns:a16="http://schemas.microsoft.com/office/drawing/2014/main" id="{A9CC464C-31D4-5D93-82D5-58724CA66EE9}"/>
              </a:ext>
            </a:extLst>
          </p:cNvPr>
          <p:cNvCxnSpPr>
            <a:cxnSpLocks/>
            <a:stCxn id="50" idx="3"/>
            <a:endCxn id="48" idx="1"/>
          </p:cNvCxnSpPr>
          <p:nvPr/>
        </p:nvCxnSpPr>
        <p:spPr>
          <a:xfrm>
            <a:off x="5647236" y="2285450"/>
            <a:ext cx="768962" cy="1028"/>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24" name="Text Placeholder 13">
            <a:extLst>
              <a:ext uri="{FF2B5EF4-FFF2-40B4-BE49-F238E27FC236}">
                <a16:creationId xmlns:a16="http://schemas.microsoft.com/office/drawing/2014/main" id="{D47328F6-4B6C-90D2-284B-20BEACE7349A}"/>
              </a:ext>
            </a:extLst>
          </p:cNvPr>
          <p:cNvSpPr txBox="1">
            <a:spLocks/>
          </p:cNvSpPr>
          <p:nvPr/>
        </p:nvSpPr>
        <p:spPr>
          <a:xfrm>
            <a:off x="3024605" y="4330439"/>
            <a:ext cx="1010858"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Oogsten speciaal 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25" name="Rechte verbindingslijn met pijl 110">
            <a:extLst>
              <a:ext uri="{FF2B5EF4-FFF2-40B4-BE49-F238E27FC236}">
                <a16:creationId xmlns:a16="http://schemas.microsoft.com/office/drawing/2014/main" id="{EA58F408-98A0-CDEA-ED84-83C8F9DD13D0}"/>
              </a:ext>
            </a:extLst>
          </p:cNvPr>
          <p:cNvCxnSpPr>
            <a:cxnSpLocks/>
          </p:cNvCxnSpPr>
          <p:nvPr/>
        </p:nvCxnSpPr>
        <p:spPr>
          <a:xfrm flipV="1">
            <a:off x="4043056" y="4475759"/>
            <a:ext cx="589133" cy="2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114">
            <a:extLst>
              <a:ext uri="{FF2B5EF4-FFF2-40B4-BE49-F238E27FC236}">
                <a16:creationId xmlns:a16="http://schemas.microsoft.com/office/drawing/2014/main" id="{6986C282-F51A-D18A-8AA3-13C8931A4082}"/>
              </a:ext>
            </a:extLst>
          </p:cNvPr>
          <p:cNvCxnSpPr>
            <a:cxnSpLocks/>
            <a:stCxn id="29" idx="2"/>
            <a:endCxn id="35" idx="5"/>
          </p:cNvCxnSpPr>
          <p:nvPr/>
        </p:nvCxnSpPr>
        <p:spPr>
          <a:xfrm flipV="1">
            <a:off x="5667247" y="3023475"/>
            <a:ext cx="737181" cy="368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Rechte verbindingslijn met pijl 116">
            <a:extLst>
              <a:ext uri="{FF2B5EF4-FFF2-40B4-BE49-F238E27FC236}">
                <a16:creationId xmlns:a16="http://schemas.microsoft.com/office/drawing/2014/main" id="{18AE4254-B958-B86B-FE90-1CF0B45CA4CD}"/>
              </a:ext>
            </a:extLst>
          </p:cNvPr>
          <p:cNvCxnSpPr>
            <a:cxnSpLocks/>
            <a:stCxn id="29" idx="2"/>
            <a:endCxn id="37" idx="5"/>
          </p:cNvCxnSpPr>
          <p:nvPr/>
        </p:nvCxnSpPr>
        <p:spPr>
          <a:xfrm>
            <a:off x="5667247" y="3392168"/>
            <a:ext cx="748951" cy="3445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Rechte verbindingslijn 118">
            <a:extLst>
              <a:ext uri="{FF2B5EF4-FFF2-40B4-BE49-F238E27FC236}">
                <a16:creationId xmlns:a16="http://schemas.microsoft.com/office/drawing/2014/main" id="{AC3C172E-30E6-C3F3-B37A-7D2BC908ED9C}"/>
              </a:ext>
            </a:extLst>
          </p:cNvPr>
          <p:cNvCxnSpPr>
            <a:cxnSpLocks/>
            <a:stCxn id="31" idx="2"/>
          </p:cNvCxnSpPr>
          <p:nvPr/>
        </p:nvCxnSpPr>
        <p:spPr>
          <a:xfrm flipV="1">
            <a:off x="5667247" y="4486232"/>
            <a:ext cx="748951" cy="10088"/>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29" name="Scheidingslijn 87">
            <a:extLst>
              <a:ext uri="{FF2B5EF4-FFF2-40B4-BE49-F238E27FC236}">
                <a16:creationId xmlns:a16="http://schemas.microsoft.com/office/drawing/2014/main" id="{810EEE69-22E6-F4FD-FA22-D85EF2899EE6}"/>
              </a:ext>
            </a:extLst>
          </p:cNvPr>
          <p:cNvSpPr/>
          <p:nvPr/>
        </p:nvSpPr>
        <p:spPr>
          <a:xfrm>
            <a:off x="4618480" y="3160102"/>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0" name="Text Placeholder 13">
            <a:extLst>
              <a:ext uri="{FF2B5EF4-FFF2-40B4-BE49-F238E27FC236}">
                <a16:creationId xmlns:a16="http://schemas.microsoft.com/office/drawing/2014/main" id="{6C6DEA08-59FB-F5E9-0BD4-0D68E26225AC}"/>
              </a:ext>
            </a:extLst>
          </p:cNvPr>
          <p:cNvSpPr txBox="1">
            <a:spLocks/>
          </p:cNvSpPr>
          <p:nvPr/>
        </p:nvSpPr>
        <p:spPr>
          <a:xfrm>
            <a:off x="4662392" y="3212866"/>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Hergebruik voor speciaal 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1" name="Scheidingslijn 87">
            <a:extLst>
              <a:ext uri="{FF2B5EF4-FFF2-40B4-BE49-F238E27FC236}">
                <a16:creationId xmlns:a16="http://schemas.microsoft.com/office/drawing/2014/main" id="{4929A764-DF95-F895-9B9E-E2019867C512}"/>
              </a:ext>
            </a:extLst>
          </p:cNvPr>
          <p:cNvSpPr/>
          <p:nvPr/>
        </p:nvSpPr>
        <p:spPr>
          <a:xfrm>
            <a:off x="4618480" y="4264255"/>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2" name="Text Placeholder 13">
            <a:extLst>
              <a:ext uri="{FF2B5EF4-FFF2-40B4-BE49-F238E27FC236}">
                <a16:creationId xmlns:a16="http://schemas.microsoft.com/office/drawing/2014/main" id="{DDCB1195-6CF7-E059-C0C9-6EF315DFD6F7}"/>
              </a:ext>
            </a:extLst>
          </p:cNvPr>
          <p:cNvSpPr txBox="1">
            <a:spLocks/>
          </p:cNvSpPr>
          <p:nvPr/>
        </p:nvSpPr>
        <p:spPr>
          <a:xfrm>
            <a:off x="4662392" y="4334788"/>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Hergebruik van speciaal 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5" name="Scheidingslijn 87">
            <a:extLst>
              <a:ext uri="{FF2B5EF4-FFF2-40B4-BE49-F238E27FC236}">
                <a16:creationId xmlns:a16="http://schemas.microsoft.com/office/drawing/2014/main" id="{59D77105-8F01-8B52-2199-E65F7D77551B}"/>
              </a:ext>
            </a:extLst>
          </p:cNvPr>
          <p:cNvSpPr/>
          <p:nvPr/>
        </p:nvSpPr>
        <p:spPr>
          <a:xfrm>
            <a:off x="6404428" y="2801497"/>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rgbClr val="BFDE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6" name="Text Placeholder 13">
            <a:extLst>
              <a:ext uri="{FF2B5EF4-FFF2-40B4-BE49-F238E27FC236}">
                <a16:creationId xmlns:a16="http://schemas.microsoft.com/office/drawing/2014/main" id="{66FD982D-493D-EF50-76D5-1063206F8169}"/>
              </a:ext>
            </a:extLst>
          </p:cNvPr>
          <p:cNvSpPr txBox="1">
            <a:spLocks/>
          </p:cNvSpPr>
          <p:nvPr/>
        </p:nvSpPr>
        <p:spPr>
          <a:xfrm>
            <a:off x="6448340" y="2917393"/>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Glas harden</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7" name="Scheidingslijn 87">
            <a:extLst>
              <a:ext uri="{FF2B5EF4-FFF2-40B4-BE49-F238E27FC236}">
                <a16:creationId xmlns:a16="http://schemas.microsoft.com/office/drawing/2014/main" id="{2C2DA92D-F773-FC3D-A142-64163F589FAB}"/>
              </a:ext>
            </a:extLst>
          </p:cNvPr>
          <p:cNvSpPr/>
          <p:nvPr/>
        </p:nvSpPr>
        <p:spPr>
          <a:xfrm>
            <a:off x="6416198" y="3514758"/>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rgbClr val="98C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8" name="Text Placeholder 13">
            <a:extLst>
              <a:ext uri="{FF2B5EF4-FFF2-40B4-BE49-F238E27FC236}">
                <a16:creationId xmlns:a16="http://schemas.microsoft.com/office/drawing/2014/main" id="{48290112-7259-65C6-5435-EF4771F8EE01}"/>
              </a:ext>
            </a:extLst>
          </p:cNvPr>
          <p:cNvSpPr txBox="1">
            <a:spLocks/>
          </p:cNvSpPr>
          <p:nvPr/>
        </p:nvSpPr>
        <p:spPr>
          <a:xfrm>
            <a:off x="6460110" y="3630653"/>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Glas lamineren</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40" name="Rechte verbindingslijn met pijl 131">
            <a:extLst>
              <a:ext uri="{FF2B5EF4-FFF2-40B4-BE49-F238E27FC236}">
                <a16:creationId xmlns:a16="http://schemas.microsoft.com/office/drawing/2014/main" id="{40F0B0C0-5EA4-F757-6181-C156A4ADDA58}"/>
              </a:ext>
            </a:extLst>
          </p:cNvPr>
          <p:cNvCxnSpPr>
            <a:cxnSpLocks/>
          </p:cNvCxnSpPr>
          <p:nvPr/>
        </p:nvCxnSpPr>
        <p:spPr>
          <a:xfrm flipV="1">
            <a:off x="2334975" y="3051589"/>
            <a:ext cx="647824" cy="5334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Rechte verbindingslijn met pijl 133">
            <a:extLst>
              <a:ext uri="{FF2B5EF4-FFF2-40B4-BE49-F238E27FC236}">
                <a16:creationId xmlns:a16="http://schemas.microsoft.com/office/drawing/2014/main" id="{5A597729-A677-E89D-8981-57DB131A5BC1}"/>
              </a:ext>
            </a:extLst>
          </p:cNvPr>
          <p:cNvCxnSpPr>
            <a:cxnSpLocks/>
          </p:cNvCxnSpPr>
          <p:nvPr/>
        </p:nvCxnSpPr>
        <p:spPr>
          <a:xfrm>
            <a:off x="2352614" y="3888290"/>
            <a:ext cx="643075" cy="5732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Scheidingslijn 40">
            <a:extLst>
              <a:ext uri="{FF2B5EF4-FFF2-40B4-BE49-F238E27FC236}">
                <a16:creationId xmlns:a16="http://schemas.microsoft.com/office/drawing/2014/main" id="{8A7F06BE-904F-D5C4-40B2-9089F89BFD3D}"/>
              </a:ext>
            </a:extLst>
          </p:cNvPr>
          <p:cNvSpPr/>
          <p:nvPr/>
        </p:nvSpPr>
        <p:spPr>
          <a:xfrm>
            <a:off x="1618884" y="3516654"/>
            <a:ext cx="987157" cy="440165"/>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43" name="Text Placeholder 13">
            <a:extLst>
              <a:ext uri="{FF2B5EF4-FFF2-40B4-BE49-F238E27FC236}">
                <a16:creationId xmlns:a16="http://schemas.microsoft.com/office/drawing/2014/main" id="{451535E2-0A4C-4D2A-D734-2BEFCD000959}"/>
              </a:ext>
            </a:extLst>
          </p:cNvPr>
          <p:cNvSpPr txBox="1">
            <a:spLocks/>
          </p:cNvSpPr>
          <p:nvPr/>
        </p:nvSpPr>
        <p:spPr>
          <a:xfrm>
            <a:off x="1722948" y="3650719"/>
            <a:ext cx="775135"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Demontage</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44" name="Rechte verbindingslijn met pijl 137">
            <a:extLst>
              <a:ext uri="{FF2B5EF4-FFF2-40B4-BE49-F238E27FC236}">
                <a16:creationId xmlns:a16="http://schemas.microsoft.com/office/drawing/2014/main" id="{3D3407FC-0D9D-A8CD-9E8C-774A6C2E60E1}"/>
              </a:ext>
            </a:extLst>
          </p:cNvPr>
          <p:cNvCxnSpPr>
            <a:cxnSpLocks/>
            <a:stCxn id="46" idx="2"/>
          </p:cNvCxnSpPr>
          <p:nvPr/>
        </p:nvCxnSpPr>
        <p:spPr>
          <a:xfrm flipV="1">
            <a:off x="4049359" y="2357443"/>
            <a:ext cx="550791" cy="701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Rechte verbindingslijn met pijl 138">
            <a:extLst>
              <a:ext uri="{FF2B5EF4-FFF2-40B4-BE49-F238E27FC236}">
                <a16:creationId xmlns:a16="http://schemas.microsoft.com/office/drawing/2014/main" id="{6354410D-5AC6-FA59-AF1D-9E211B94C117}"/>
              </a:ext>
            </a:extLst>
          </p:cNvPr>
          <p:cNvCxnSpPr>
            <a:cxnSpLocks/>
            <a:stCxn id="46" idx="2"/>
            <a:endCxn id="29" idx="5"/>
          </p:cNvCxnSpPr>
          <p:nvPr/>
        </p:nvCxnSpPr>
        <p:spPr>
          <a:xfrm>
            <a:off x="4049359" y="3059013"/>
            <a:ext cx="569121" cy="323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Scheidingslijn 87">
            <a:extLst>
              <a:ext uri="{FF2B5EF4-FFF2-40B4-BE49-F238E27FC236}">
                <a16:creationId xmlns:a16="http://schemas.microsoft.com/office/drawing/2014/main" id="{A53848CE-8A95-F03B-E357-692098015A23}"/>
              </a:ext>
            </a:extLst>
          </p:cNvPr>
          <p:cNvSpPr/>
          <p:nvPr/>
        </p:nvSpPr>
        <p:spPr>
          <a:xfrm>
            <a:off x="3000592" y="2826948"/>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47" name="Text Placeholder 13">
            <a:extLst>
              <a:ext uri="{FF2B5EF4-FFF2-40B4-BE49-F238E27FC236}">
                <a16:creationId xmlns:a16="http://schemas.microsoft.com/office/drawing/2014/main" id="{B6320A9C-E417-85E2-0882-0B19C12A11D1}"/>
              </a:ext>
            </a:extLst>
          </p:cNvPr>
          <p:cNvSpPr txBox="1">
            <a:spLocks/>
          </p:cNvSpPr>
          <p:nvPr/>
        </p:nvSpPr>
        <p:spPr>
          <a:xfrm>
            <a:off x="3049563" y="2877188"/>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ea typeface="Verdana" panose="020B0604030504040204" pitchFamily="34" charset="0"/>
                <a:cs typeface="Arial" panose="020B0604020202020204" pitchFamily="34" charset="0"/>
              </a:rPr>
              <a:t>Oogsten basisvlakglas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48" name="Scheidingslijn 52">
            <a:extLst>
              <a:ext uri="{FF2B5EF4-FFF2-40B4-BE49-F238E27FC236}">
                <a16:creationId xmlns:a16="http://schemas.microsoft.com/office/drawing/2014/main" id="{CB6197A5-FD7D-D863-DF1A-5DE286F80252}"/>
              </a:ext>
            </a:extLst>
          </p:cNvPr>
          <p:cNvSpPr/>
          <p:nvPr/>
        </p:nvSpPr>
        <p:spPr>
          <a:xfrm>
            <a:off x="6416197" y="2066395"/>
            <a:ext cx="1004855"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49" name="Text Placeholder 13">
            <a:extLst>
              <a:ext uri="{FF2B5EF4-FFF2-40B4-BE49-F238E27FC236}">
                <a16:creationId xmlns:a16="http://schemas.microsoft.com/office/drawing/2014/main" id="{50023B41-6B15-292C-F257-6B4518EF6FD8}"/>
              </a:ext>
            </a:extLst>
          </p:cNvPr>
          <p:cNvSpPr txBox="1">
            <a:spLocks/>
          </p:cNvSpPr>
          <p:nvPr/>
        </p:nvSpPr>
        <p:spPr>
          <a:xfrm>
            <a:off x="6534556" y="2115065"/>
            <a:ext cx="768137" cy="440061"/>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50% circulair IGU</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50" name="Scheidingslijn 49">
            <a:extLst>
              <a:ext uri="{FF2B5EF4-FFF2-40B4-BE49-F238E27FC236}">
                <a16:creationId xmlns:a16="http://schemas.microsoft.com/office/drawing/2014/main" id="{11860EE5-301A-797B-4AA4-4CA978E8D0CB}"/>
              </a:ext>
            </a:extLst>
          </p:cNvPr>
          <p:cNvSpPr/>
          <p:nvPr/>
        </p:nvSpPr>
        <p:spPr>
          <a:xfrm>
            <a:off x="4590308" y="2065368"/>
            <a:ext cx="1056928"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51" name="Text Placeholder 13">
            <a:extLst>
              <a:ext uri="{FF2B5EF4-FFF2-40B4-BE49-F238E27FC236}">
                <a16:creationId xmlns:a16="http://schemas.microsoft.com/office/drawing/2014/main" id="{B07FEECD-33AA-87CB-6B69-95A7C736DC11}"/>
              </a:ext>
            </a:extLst>
          </p:cNvPr>
          <p:cNvSpPr txBox="1">
            <a:spLocks/>
          </p:cNvSpPr>
          <p:nvPr/>
        </p:nvSpPr>
        <p:spPr>
          <a:xfrm>
            <a:off x="4566406" y="2118856"/>
            <a:ext cx="1056929" cy="37821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Hergebruik voor isolatieglas</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pic>
        <p:nvPicPr>
          <p:cNvPr id="103" name="Afbeelding 10" descr="Afbeelding met zwart, duisternis&#10;&#10;Automatisch gegenereerde beschrijving">
            <a:extLst>
              <a:ext uri="{FF2B5EF4-FFF2-40B4-BE49-F238E27FC236}">
                <a16:creationId xmlns:a16="http://schemas.microsoft.com/office/drawing/2014/main" id="{BECFCAC2-1D65-9143-D6B4-3CFC1605F3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5598" y="-32046"/>
            <a:ext cx="2948402" cy="663020"/>
          </a:xfrm>
          <a:prstGeom prst="rect">
            <a:avLst/>
          </a:prstGeom>
        </p:spPr>
      </p:pic>
      <p:sp>
        <p:nvSpPr>
          <p:cNvPr id="3" name="Oval 2">
            <a:extLst>
              <a:ext uri="{FF2B5EF4-FFF2-40B4-BE49-F238E27FC236}">
                <a16:creationId xmlns:a16="http://schemas.microsoft.com/office/drawing/2014/main" id="{577FF0A8-1BB4-811F-9BBD-A4D5EBC04C99}"/>
              </a:ext>
            </a:extLst>
          </p:cNvPr>
          <p:cNvSpPr/>
          <p:nvPr/>
        </p:nvSpPr>
        <p:spPr>
          <a:xfrm rot="21161284">
            <a:off x="2824962" y="2829540"/>
            <a:ext cx="6122018" cy="1939707"/>
          </a:xfrm>
          <a:prstGeom prst="ellipse">
            <a:avLst/>
          </a:prstGeom>
          <a:solidFill>
            <a:srgbClr val="E2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5" name="Tekstvak 4">
            <a:extLst>
              <a:ext uri="{FF2B5EF4-FFF2-40B4-BE49-F238E27FC236}">
                <a16:creationId xmlns:a16="http://schemas.microsoft.com/office/drawing/2014/main" id="{3A7FF204-4D41-4483-D0C1-BF73E2F55CE0}"/>
              </a:ext>
            </a:extLst>
          </p:cNvPr>
          <p:cNvSpPr txBox="1"/>
          <p:nvPr/>
        </p:nvSpPr>
        <p:spPr>
          <a:xfrm>
            <a:off x="432000" y="144000"/>
            <a:ext cx="5763598" cy="461665"/>
          </a:xfrm>
          <a:prstGeom prst="rect">
            <a:avLst/>
          </a:prstGeom>
          <a:noFill/>
        </p:spPr>
        <p:txBody>
          <a:bodyPr wrap="square" rtlCol="0">
            <a:spAutoFit/>
          </a:bodyPr>
          <a:lstStyle/>
          <a:p>
            <a:pPr>
              <a:spcAft>
                <a:spcPts val="600"/>
              </a:spcAft>
            </a:pPr>
            <a:r>
              <a:rPr lang="nl-NL" sz="2400" dirty="0" err="1">
                <a:solidFill>
                  <a:srgbClr val="25167A"/>
                </a:solidFill>
                <a:latin typeface="Aptos" panose="020B0004020202020204" pitchFamily="34" charset="0"/>
              </a:rPr>
              <a:t>Roadmap</a:t>
            </a:r>
            <a:r>
              <a:rPr lang="nl-NL" sz="2400" dirty="0">
                <a:solidFill>
                  <a:srgbClr val="25167A"/>
                </a:solidFill>
                <a:latin typeface="Aptos" panose="020B0004020202020204" pitchFamily="34" charset="0"/>
              </a:rPr>
              <a:t> naar 100% circulair isolatieglas</a:t>
            </a:r>
          </a:p>
        </p:txBody>
      </p:sp>
      <p:sp>
        <p:nvSpPr>
          <p:cNvPr id="4" name="Tijdelijke aanduiding voor dianummer 7">
            <a:extLst>
              <a:ext uri="{FF2B5EF4-FFF2-40B4-BE49-F238E27FC236}">
                <a16:creationId xmlns:a16="http://schemas.microsoft.com/office/drawing/2014/main" id="{C8E5FCCC-50CF-5BF3-86EE-D0D7AD17321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16</a:t>
            </a:fld>
            <a:endParaRPr lang="nl-NL" sz="1000" dirty="0">
              <a:latin typeface="Aptos" panose="020B0004020202020204" pitchFamily="34" charset="0"/>
            </a:endParaRPr>
          </a:p>
        </p:txBody>
      </p:sp>
      <p:sp>
        <p:nvSpPr>
          <p:cNvPr id="23" name="Tijdelijke aanduiding voor datum 1">
            <a:extLst>
              <a:ext uri="{FF2B5EF4-FFF2-40B4-BE49-F238E27FC236}">
                <a16:creationId xmlns:a16="http://schemas.microsoft.com/office/drawing/2014/main" id="{B41F5B85-5144-43D4-F1C3-599671387B53}"/>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383741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35">
            <a:extLst>
              <a:ext uri="{FF2B5EF4-FFF2-40B4-BE49-F238E27FC236}">
                <a16:creationId xmlns:a16="http://schemas.microsoft.com/office/drawing/2014/main" id="{0EE8B5AE-6D44-7C08-66F4-EF35CADC9D25}"/>
              </a:ext>
            </a:extLst>
          </p:cNvPr>
          <p:cNvSpPr/>
          <p:nvPr/>
        </p:nvSpPr>
        <p:spPr>
          <a:xfrm>
            <a:off x="1457906" y="2621174"/>
            <a:ext cx="7575146" cy="2274276"/>
          </a:xfrm>
          <a:prstGeom prst="roundRect">
            <a:avLst/>
          </a:prstGeom>
          <a:solidFill>
            <a:srgbClr val="E0F1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6" name="Scheidingslijn 15">
            <a:extLst>
              <a:ext uri="{FF2B5EF4-FFF2-40B4-BE49-F238E27FC236}">
                <a16:creationId xmlns:a16="http://schemas.microsoft.com/office/drawing/2014/main" id="{070EA5C6-6031-74CB-E2FF-C84541D2A011}"/>
              </a:ext>
            </a:extLst>
          </p:cNvPr>
          <p:cNvSpPr/>
          <p:nvPr/>
        </p:nvSpPr>
        <p:spPr>
          <a:xfrm>
            <a:off x="1618883" y="1080140"/>
            <a:ext cx="1048767" cy="579800"/>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7" name="Text Placeholder 13">
            <a:extLst>
              <a:ext uri="{FF2B5EF4-FFF2-40B4-BE49-F238E27FC236}">
                <a16:creationId xmlns:a16="http://schemas.microsoft.com/office/drawing/2014/main" id="{53187BF1-A6E5-C5E5-FF6B-2F2543233B1E}"/>
              </a:ext>
            </a:extLst>
          </p:cNvPr>
          <p:cNvSpPr txBox="1">
            <a:spLocks/>
          </p:cNvSpPr>
          <p:nvPr/>
        </p:nvSpPr>
        <p:spPr>
          <a:xfrm>
            <a:off x="1489630" y="1182952"/>
            <a:ext cx="1295399" cy="476177"/>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Hergebruik totaalpakket</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8" name="Scheidingslijn 17">
            <a:extLst>
              <a:ext uri="{FF2B5EF4-FFF2-40B4-BE49-F238E27FC236}">
                <a16:creationId xmlns:a16="http://schemas.microsoft.com/office/drawing/2014/main" id="{B4E6A8C7-1470-A2D7-592E-0A332FE7B5FC}"/>
              </a:ext>
            </a:extLst>
          </p:cNvPr>
          <p:cNvSpPr/>
          <p:nvPr/>
        </p:nvSpPr>
        <p:spPr>
          <a:xfrm>
            <a:off x="3034012" y="695602"/>
            <a:ext cx="993878"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9" name="Text Placeholder 13">
            <a:extLst>
              <a:ext uri="{FF2B5EF4-FFF2-40B4-BE49-F238E27FC236}">
                <a16:creationId xmlns:a16="http://schemas.microsoft.com/office/drawing/2014/main" id="{7845884D-95E1-E107-C2AB-12A3177633E2}"/>
              </a:ext>
            </a:extLst>
          </p:cNvPr>
          <p:cNvSpPr txBox="1">
            <a:spLocks/>
          </p:cNvSpPr>
          <p:nvPr/>
        </p:nvSpPr>
        <p:spPr>
          <a:xfrm>
            <a:off x="3210688" y="737726"/>
            <a:ext cx="638690"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Direct hergebruik</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10" name="Scheidingslijn 21">
            <a:extLst>
              <a:ext uri="{FF2B5EF4-FFF2-40B4-BE49-F238E27FC236}">
                <a16:creationId xmlns:a16="http://schemas.microsoft.com/office/drawing/2014/main" id="{03D04DF7-B9C3-980F-87E7-A9110E02C4FE}"/>
              </a:ext>
            </a:extLst>
          </p:cNvPr>
          <p:cNvSpPr/>
          <p:nvPr/>
        </p:nvSpPr>
        <p:spPr>
          <a:xfrm>
            <a:off x="3034011" y="1476236"/>
            <a:ext cx="1027707"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11" name="Text Placeholder 13">
            <a:extLst>
              <a:ext uri="{FF2B5EF4-FFF2-40B4-BE49-F238E27FC236}">
                <a16:creationId xmlns:a16="http://schemas.microsoft.com/office/drawing/2014/main" id="{1B6999BE-91AC-3820-F3AD-F24D9B8730D5}"/>
              </a:ext>
            </a:extLst>
          </p:cNvPr>
          <p:cNvSpPr txBox="1">
            <a:spLocks/>
          </p:cNvSpPr>
          <p:nvPr/>
        </p:nvSpPr>
        <p:spPr>
          <a:xfrm>
            <a:off x="3214626" y="1511235"/>
            <a:ext cx="638690"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Upgrade pakket</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12" name="Text Placeholder 13">
            <a:extLst>
              <a:ext uri="{FF2B5EF4-FFF2-40B4-BE49-F238E27FC236}">
                <a16:creationId xmlns:a16="http://schemas.microsoft.com/office/drawing/2014/main" id="{FD150003-39B4-F11B-452C-184E4BF62DA3}"/>
              </a:ext>
            </a:extLst>
          </p:cNvPr>
          <p:cNvSpPr txBox="1">
            <a:spLocks/>
          </p:cNvSpPr>
          <p:nvPr/>
        </p:nvSpPr>
        <p:spPr>
          <a:xfrm>
            <a:off x="4427031" y="1056048"/>
            <a:ext cx="2317745" cy="219922"/>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275">
                <a:solidFill>
                  <a:prstClr val="black"/>
                </a:solidFill>
                <a:latin typeface="Arial" panose="020B0604020202020204" pitchFamily="34" charset="0"/>
                <a:cs typeface="Arial" panose="020B0604020202020204" pitchFamily="34" charset="0"/>
              </a:rPr>
              <a:t>Weinig kansrijk</a:t>
            </a:r>
          </a:p>
          <a:p>
            <a:pPr marL="0" indent="0" algn="ctr" defTabSz="257175">
              <a:buNone/>
              <a:defRPr/>
            </a:pPr>
            <a:r>
              <a:rPr lang="nl-NL" sz="1275">
                <a:solidFill>
                  <a:prstClr val="black"/>
                </a:solidFill>
                <a:latin typeface="Arial" panose="020B0604020202020204" pitchFamily="34" charset="0"/>
                <a:cs typeface="Arial" panose="020B0604020202020204" pitchFamily="34" charset="0"/>
              </a:rPr>
              <a:t>(screening methode) </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13" name="Rechteraccolade 26">
            <a:extLst>
              <a:ext uri="{FF2B5EF4-FFF2-40B4-BE49-F238E27FC236}">
                <a16:creationId xmlns:a16="http://schemas.microsoft.com/office/drawing/2014/main" id="{5ACF3F93-68BC-4C84-8A26-A28A17A7A1E9}"/>
              </a:ext>
            </a:extLst>
          </p:cNvPr>
          <p:cNvSpPr/>
          <p:nvPr/>
        </p:nvSpPr>
        <p:spPr>
          <a:xfrm>
            <a:off x="4082779" y="880884"/>
            <a:ext cx="642738" cy="85238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nl-NL" sz="1350">
              <a:solidFill>
                <a:prstClr val="black"/>
              </a:solidFill>
              <a:latin typeface="Calibri" panose="020F0502020204030204"/>
            </a:endParaRPr>
          </a:p>
        </p:txBody>
      </p:sp>
      <p:cxnSp>
        <p:nvCxnSpPr>
          <p:cNvPr id="14" name="Rechte verbindingslijn met pijl 32">
            <a:extLst>
              <a:ext uri="{FF2B5EF4-FFF2-40B4-BE49-F238E27FC236}">
                <a16:creationId xmlns:a16="http://schemas.microsoft.com/office/drawing/2014/main" id="{A3F9034F-9B4B-3CDB-D378-44639E1F0DBD}"/>
              </a:ext>
            </a:extLst>
          </p:cNvPr>
          <p:cNvCxnSpPr>
            <a:cxnSpLocks/>
          </p:cNvCxnSpPr>
          <p:nvPr/>
        </p:nvCxnSpPr>
        <p:spPr>
          <a:xfrm flipV="1">
            <a:off x="1057592" y="1407317"/>
            <a:ext cx="400314" cy="6881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34">
            <a:extLst>
              <a:ext uri="{FF2B5EF4-FFF2-40B4-BE49-F238E27FC236}">
                <a16:creationId xmlns:a16="http://schemas.microsoft.com/office/drawing/2014/main" id="{02AC14C3-38CF-3515-6378-62CB1ECCE8B0}"/>
              </a:ext>
            </a:extLst>
          </p:cNvPr>
          <p:cNvCxnSpPr>
            <a:cxnSpLocks/>
          </p:cNvCxnSpPr>
          <p:nvPr/>
        </p:nvCxnSpPr>
        <p:spPr>
          <a:xfrm>
            <a:off x="1019941" y="2571750"/>
            <a:ext cx="400314" cy="735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Scheidingslijn 2">
            <a:extLst>
              <a:ext uri="{FF2B5EF4-FFF2-40B4-BE49-F238E27FC236}">
                <a16:creationId xmlns:a16="http://schemas.microsoft.com/office/drawing/2014/main" id="{52B888D0-4621-96CC-DC0E-1414F1AC0951}"/>
              </a:ext>
            </a:extLst>
          </p:cNvPr>
          <p:cNvSpPr/>
          <p:nvPr/>
        </p:nvSpPr>
        <p:spPr>
          <a:xfrm>
            <a:off x="34408" y="2072048"/>
            <a:ext cx="1111718" cy="735142"/>
          </a:xfrm>
          <a:prstGeom prst="flowChartTerminator">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17" name="Text Placeholder 13">
            <a:extLst>
              <a:ext uri="{FF2B5EF4-FFF2-40B4-BE49-F238E27FC236}">
                <a16:creationId xmlns:a16="http://schemas.microsoft.com/office/drawing/2014/main" id="{710A72A3-2164-73E1-76BD-AFF01B4C0770}"/>
              </a:ext>
            </a:extLst>
          </p:cNvPr>
          <p:cNvSpPr txBox="1">
            <a:spLocks/>
          </p:cNvSpPr>
          <p:nvPr/>
        </p:nvSpPr>
        <p:spPr>
          <a:xfrm>
            <a:off x="208448" y="2221441"/>
            <a:ext cx="1011650" cy="585749"/>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75">
              <a:buNone/>
              <a:defRPr/>
            </a:pPr>
            <a:r>
              <a:rPr lang="en-US" b="1">
                <a:solidFill>
                  <a:prstClr val="white"/>
                </a:solidFill>
                <a:latin typeface="Arial" panose="020B0604020202020204" pitchFamily="34" charset="0"/>
                <a:ea typeface="Verdana" panose="020B0604030504040204" pitchFamily="34" charset="0"/>
                <a:cs typeface="Arial" panose="020B0604020202020204" pitchFamily="34" charset="0"/>
              </a:rPr>
              <a:t>G</a:t>
            </a:r>
            <a:r>
              <a:rPr lang="nl-NL" b="1" err="1">
                <a:solidFill>
                  <a:prstClr val="white"/>
                </a:solidFill>
                <a:latin typeface="Arial" panose="020B0604020202020204" pitchFamily="34" charset="0"/>
                <a:ea typeface="Verdana" panose="020B0604030504040204" pitchFamily="34" charset="0"/>
                <a:cs typeface="Arial" panose="020B0604020202020204" pitchFamily="34" charset="0"/>
              </a:rPr>
              <a:t>ebruikt</a:t>
            </a:r>
            <a:r>
              <a:rPr lang="nl-NL" b="1">
                <a:solidFill>
                  <a:prstClr val="white"/>
                </a:solidFill>
                <a:latin typeface="Arial" panose="020B0604020202020204" pitchFamily="34" charset="0"/>
                <a:ea typeface="Verdana" panose="020B0604030504040204" pitchFamily="34" charset="0"/>
                <a:cs typeface="Arial" panose="020B0604020202020204" pitchFamily="34" charset="0"/>
              </a:rPr>
              <a:t> isolatieglas</a:t>
            </a:r>
            <a:endParaRPr lang="nl-NL" sz="1650" b="1">
              <a:latin typeface="Arial" panose="020B0604020202020204" pitchFamily="34" charset="0"/>
              <a:ea typeface="Verdana" panose="020B0604030504040204" pitchFamily="34" charset="0"/>
              <a:cs typeface="Arial" panose="020B0604020202020204" pitchFamily="34" charset="0"/>
            </a:endParaRPr>
          </a:p>
        </p:txBody>
      </p:sp>
      <p:cxnSp>
        <p:nvCxnSpPr>
          <p:cNvPr id="18" name="Rechte verbindingslijn met pijl 36">
            <a:extLst>
              <a:ext uri="{FF2B5EF4-FFF2-40B4-BE49-F238E27FC236}">
                <a16:creationId xmlns:a16="http://schemas.microsoft.com/office/drawing/2014/main" id="{0883F15B-F886-B79A-AC67-BA4CF520C4FF}"/>
              </a:ext>
            </a:extLst>
          </p:cNvPr>
          <p:cNvCxnSpPr>
            <a:cxnSpLocks/>
            <a:stCxn id="6" idx="3"/>
            <a:endCxn id="8" idx="1"/>
          </p:cNvCxnSpPr>
          <p:nvPr/>
        </p:nvCxnSpPr>
        <p:spPr>
          <a:xfrm flipV="1">
            <a:off x="2667651" y="915684"/>
            <a:ext cx="366361" cy="454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39">
            <a:extLst>
              <a:ext uri="{FF2B5EF4-FFF2-40B4-BE49-F238E27FC236}">
                <a16:creationId xmlns:a16="http://schemas.microsoft.com/office/drawing/2014/main" id="{703B4800-111C-3E36-ECB9-3E668EB85618}"/>
              </a:ext>
            </a:extLst>
          </p:cNvPr>
          <p:cNvCxnSpPr>
            <a:cxnSpLocks/>
            <a:stCxn id="6" idx="3"/>
            <a:endCxn id="10" idx="1"/>
          </p:cNvCxnSpPr>
          <p:nvPr/>
        </p:nvCxnSpPr>
        <p:spPr>
          <a:xfrm>
            <a:off x="2667651" y="1370040"/>
            <a:ext cx="366361" cy="326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 Placeholder 13">
            <a:extLst>
              <a:ext uri="{FF2B5EF4-FFF2-40B4-BE49-F238E27FC236}">
                <a16:creationId xmlns:a16="http://schemas.microsoft.com/office/drawing/2014/main" id="{F52DFEFD-FDF9-47FA-D290-5C7713E90CB0}"/>
              </a:ext>
            </a:extLst>
          </p:cNvPr>
          <p:cNvSpPr txBox="1">
            <a:spLocks/>
          </p:cNvSpPr>
          <p:nvPr/>
        </p:nvSpPr>
        <p:spPr>
          <a:xfrm>
            <a:off x="7793674" y="2172729"/>
            <a:ext cx="1128813" cy="227498"/>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Markt introductie 2022</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21" name="Rechte verbindingslijn met pijl 82">
            <a:extLst>
              <a:ext uri="{FF2B5EF4-FFF2-40B4-BE49-F238E27FC236}">
                <a16:creationId xmlns:a16="http://schemas.microsoft.com/office/drawing/2014/main" id="{82893858-8593-3A22-87E5-88AE64F6B793}"/>
              </a:ext>
            </a:extLst>
          </p:cNvPr>
          <p:cNvCxnSpPr>
            <a:cxnSpLocks/>
          </p:cNvCxnSpPr>
          <p:nvPr/>
        </p:nvCxnSpPr>
        <p:spPr>
          <a:xfrm>
            <a:off x="7245148" y="2286478"/>
            <a:ext cx="4985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Rechte verbindingslijn 85">
            <a:extLst>
              <a:ext uri="{FF2B5EF4-FFF2-40B4-BE49-F238E27FC236}">
                <a16:creationId xmlns:a16="http://schemas.microsoft.com/office/drawing/2014/main" id="{A9CC464C-31D4-5D93-82D5-58724CA66EE9}"/>
              </a:ext>
            </a:extLst>
          </p:cNvPr>
          <p:cNvCxnSpPr>
            <a:cxnSpLocks/>
            <a:stCxn id="50" idx="3"/>
            <a:endCxn id="48" idx="1"/>
          </p:cNvCxnSpPr>
          <p:nvPr/>
        </p:nvCxnSpPr>
        <p:spPr>
          <a:xfrm>
            <a:off x="5647236" y="2285450"/>
            <a:ext cx="768962" cy="1028"/>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23" name="Scheidingslijn 87">
            <a:extLst>
              <a:ext uri="{FF2B5EF4-FFF2-40B4-BE49-F238E27FC236}">
                <a16:creationId xmlns:a16="http://schemas.microsoft.com/office/drawing/2014/main" id="{16A2B940-40D2-21C0-F0D0-F93F23AA8B6A}"/>
              </a:ext>
            </a:extLst>
          </p:cNvPr>
          <p:cNvSpPr/>
          <p:nvPr/>
        </p:nvSpPr>
        <p:spPr>
          <a:xfrm>
            <a:off x="3017011" y="4264255"/>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24" name="Text Placeholder 13">
            <a:extLst>
              <a:ext uri="{FF2B5EF4-FFF2-40B4-BE49-F238E27FC236}">
                <a16:creationId xmlns:a16="http://schemas.microsoft.com/office/drawing/2014/main" id="{D47328F6-4B6C-90D2-284B-20BEACE7349A}"/>
              </a:ext>
            </a:extLst>
          </p:cNvPr>
          <p:cNvSpPr txBox="1">
            <a:spLocks/>
          </p:cNvSpPr>
          <p:nvPr/>
        </p:nvSpPr>
        <p:spPr>
          <a:xfrm>
            <a:off x="3024605" y="4330439"/>
            <a:ext cx="1010858"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Oogsten speciaal 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25" name="Rechte verbindingslijn met pijl 110">
            <a:extLst>
              <a:ext uri="{FF2B5EF4-FFF2-40B4-BE49-F238E27FC236}">
                <a16:creationId xmlns:a16="http://schemas.microsoft.com/office/drawing/2014/main" id="{EA58F408-98A0-CDEA-ED84-83C8F9DD13D0}"/>
              </a:ext>
            </a:extLst>
          </p:cNvPr>
          <p:cNvCxnSpPr>
            <a:cxnSpLocks/>
          </p:cNvCxnSpPr>
          <p:nvPr/>
        </p:nvCxnSpPr>
        <p:spPr>
          <a:xfrm flipV="1">
            <a:off x="4043056" y="4475759"/>
            <a:ext cx="589133" cy="2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114">
            <a:extLst>
              <a:ext uri="{FF2B5EF4-FFF2-40B4-BE49-F238E27FC236}">
                <a16:creationId xmlns:a16="http://schemas.microsoft.com/office/drawing/2014/main" id="{6986C282-F51A-D18A-8AA3-13C8931A4082}"/>
              </a:ext>
            </a:extLst>
          </p:cNvPr>
          <p:cNvCxnSpPr>
            <a:cxnSpLocks/>
            <a:stCxn id="29" idx="2"/>
            <a:endCxn id="35" idx="5"/>
          </p:cNvCxnSpPr>
          <p:nvPr/>
        </p:nvCxnSpPr>
        <p:spPr>
          <a:xfrm flipV="1">
            <a:off x="5667247" y="3023475"/>
            <a:ext cx="737181" cy="368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Rechte verbindingslijn met pijl 116">
            <a:extLst>
              <a:ext uri="{FF2B5EF4-FFF2-40B4-BE49-F238E27FC236}">
                <a16:creationId xmlns:a16="http://schemas.microsoft.com/office/drawing/2014/main" id="{18AE4254-B958-B86B-FE90-1CF0B45CA4CD}"/>
              </a:ext>
            </a:extLst>
          </p:cNvPr>
          <p:cNvCxnSpPr>
            <a:cxnSpLocks/>
            <a:stCxn id="29" idx="2"/>
            <a:endCxn id="37" idx="5"/>
          </p:cNvCxnSpPr>
          <p:nvPr/>
        </p:nvCxnSpPr>
        <p:spPr>
          <a:xfrm>
            <a:off x="5667247" y="3392168"/>
            <a:ext cx="748951" cy="3445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Rechte verbindingslijn 118">
            <a:extLst>
              <a:ext uri="{FF2B5EF4-FFF2-40B4-BE49-F238E27FC236}">
                <a16:creationId xmlns:a16="http://schemas.microsoft.com/office/drawing/2014/main" id="{AC3C172E-30E6-C3F3-B37A-7D2BC908ED9C}"/>
              </a:ext>
            </a:extLst>
          </p:cNvPr>
          <p:cNvCxnSpPr>
            <a:cxnSpLocks/>
            <a:stCxn id="31" idx="2"/>
            <a:endCxn id="33" idx="5"/>
          </p:cNvCxnSpPr>
          <p:nvPr/>
        </p:nvCxnSpPr>
        <p:spPr>
          <a:xfrm flipV="1">
            <a:off x="5667247" y="4486232"/>
            <a:ext cx="748951" cy="10088"/>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29" name="Scheidingslijn 87">
            <a:extLst>
              <a:ext uri="{FF2B5EF4-FFF2-40B4-BE49-F238E27FC236}">
                <a16:creationId xmlns:a16="http://schemas.microsoft.com/office/drawing/2014/main" id="{810EEE69-22E6-F4FD-FA22-D85EF2899EE6}"/>
              </a:ext>
            </a:extLst>
          </p:cNvPr>
          <p:cNvSpPr/>
          <p:nvPr/>
        </p:nvSpPr>
        <p:spPr>
          <a:xfrm>
            <a:off x="4618480" y="3160102"/>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0" name="Text Placeholder 13">
            <a:extLst>
              <a:ext uri="{FF2B5EF4-FFF2-40B4-BE49-F238E27FC236}">
                <a16:creationId xmlns:a16="http://schemas.microsoft.com/office/drawing/2014/main" id="{6C6DEA08-59FB-F5E9-0BD4-0D68E26225AC}"/>
              </a:ext>
            </a:extLst>
          </p:cNvPr>
          <p:cNvSpPr txBox="1">
            <a:spLocks/>
          </p:cNvSpPr>
          <p:nvPr/>
        </p:nvSpPr>
        <p:spPr>
          <a:xfrm>
            <a:off x="4662392" y="3212866"/>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Hergebruik voor speciaal 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1" name="Scheidingslijn 87">
            <a:extLst>
              <a:ext uri="{FF2B5EF4-FFF2-40B4-BE49-F238E27FC236}">
                <a16:creationId xmlns:a16="http://schemas.microsoft.com/office/drawing/2014/main" id="{4929A764-DF95-F895-9B9E-E2019867C512}"/>
              </a:ext>
            </a:extLst>
          </p:cNvPr>
          <p:cNvSpPr/>
          <p:nvPr/>
        </p:nvSpPr>
        <p:spPr>
          <a:xfrm>
            <a:off x="4618480" y="4264255"/>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2" name="Text Placeholder 13">
            <a:extLst>
              <a:ext uri="{FF2B5EF4-FFF2-40B4-BE49-F238E27FC236}">
                <a16:creationId xmlns:a16="http://schemas.microsoft.com/office/drawing/2014/main" id="{DDCB1195-6CF7-E059-C0C9-6EF315DFD6F7}"/>
              </a:ext>
            </a:extLst>
          </p:cNvPr>
          <p:cNvSpPr txBox="1">
            <a:spLocks/>
          </p:cNvSpPr>
          <p:nvPr/>
        </p:nvSpPr>
        <p:spPr>
          <a:xfrm>
            <a:off x="4662392" y="4334788"/>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Hergebruik van speciaal 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3" name="Scheidingslijn 87">
            <a:extLst>
              <a:ext uri="{FF2B5EF4-FFF2-40B4-BE49-F238E27FC236}">
                <a16:creationId xmlns:a16="http://schemas.microsoft.com/office/drawing/2014/main" id="{916A2255-9FBD-61CF-D51A-3FC768B13CE9}"/>
              </a:ext>
            </a:extLst>
          </p:cNvPr>
          <p:cNvSpPr/>
          <p:nvPr/>
        </p:nvSpPr>
        <p:spPr>
          <a:xfrm>
            <a:off x="6416198" y="4264255"/>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rgbClr val="12AB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4" name="Text Placeholder 13">
            <a:extLst>
              <a:ext uri="{FF2B5EF4-FFF2-40B4-BE49-F238E27FC236}">
                <a16:creationId xmlns:a16="http://schemas.microsoft.com/office/drawing/2014/main" id="{EE1D62BB-DB3C-A9A0-826D-AADF1EC96D52}"/>
              </a:ext>
            </a:extLst>
          </p:cNvPr>
          <p:cNvSpPr txBox="1">
            <a:spLocks/>
          </p:cNvSpPr>
          <p:nvPr/>
        </p:nvSpPr>
        <p:spPr>
          <a:xfrm>
            <a:off x="6462458" y="4323152"/>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Gecoat low-e 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5" name="Scheidingslijn 87">
            <a:extLst>
              <a:ext uri="{FF2B5EF4-FFF2-40B4-BE49-F238E27FC236}">
                <a16:creationId xmlns:a16="http://schemas.microsoft.com/office/drawing/2014/main" id="{59D77105-8F01-8B52-2199-E65F7D77551B}"/>
              </a:ext>
            </a:extLst>
          </p:cNvPr>
          <p:cNvSpPr/>
          <p:nvPr/>
        </p:nvSpPr>
        <p:spPr>
          <a:xfrm>
            <a:off x="6404428" y="2801497"/>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rgbClr val="BFDE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6" name="Text Placeholder 13">
            <a:extLst>
              <a:ext uri="{FF2B5EF4-FFF2-40B4-BE49-F238E27FC236}">
                <a16:creationId xmlns:a16="http://schemas.microsoft.com/office/drawing/2014/main" id="{66FD982D-493D-EF50-76D5-1063206F8169}"/>
              </a:ext>
            </a:extLst>
          </p:cNvPr>
          <p:cNvSpPr txBox="1">
            <a:spLocks/>
          </p:cNvSpPr>
          <p:nvPr/>
        </p:nvSpPr>
        <p:spPr>
          <a:xfrm>
            <a:off x="6448340" y="2917393"/>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Glas harden</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7" name="Scheidingslijn 87">
            <a:extLst>
              <a:ext uri="{FF2B5EF4-FFF2-40B4-BE49-F238E27FC236}">
                <a16:creationId xmlns:a16="http://schemas.microsoft.com/office/drawing/2014/main" id="{2C2DA92D-F773-FC3D-A142-64163F589FAB}"/>
              </a:ext>
            </a:extLst>
          </p:cNvPr>
          <p:cNvSpPr/>
          <p:nvPr/>
        </p:nvSpPr>
        <p:spPr>
          <a:xfrm>
            <a:off x="6416198" y="3514758"/>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rgbClr val="98C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38" name="Text Placeholder 13">
            <a:extLst>
              <a:ext uri="{FF2B5EF4-FFF2-40B4-BE49-F238E27FC236}">
                <a16:creationId xmlns:a16="http://schemas.microsoft.com/office/drawing/2014/main" id="{48290112-7259-65C6-5435-EF4771F8EE01}"/>
              </a:ext>
            </a:extLst>
          </p:cNvPr>
          <p:cNvSpPr txBox="1">
            <a:spLocks/>
          </p:cNvSpPr>
          <p:nvPr/>
        </p:nvSpPr>
        <p:spPr>
          <a:xfrm>
            <a:off x="6460110" y="3630653"/>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cs typeface="Arial" panose="020B0604020202020204" pitchFamily="34" charset="0"/>
              </a:rPr>
              <a:t>Glas lamineren</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39" name="Text Placeholder 13">
            <a:extLst>
              <a:ext uri="{FF2B5EF4-FFF2-40B4-BE49-F238E27FC236}">
                <a16:creationId xmlns:a16="http://schemas.microsoft.com/office/drawing/2014/main" id="{A4209E0D-054A-10EC-FB17-81D33DDA26D2}"/>
              </a:ext>
            </a:extLst>
          </p:cNvPr>
          <p:cNvSpPr txBox="1">
            <a:spLocks/>
          </p:cNvSpPr>
          <p:nvPr/>
        </p:nvSpPr>
        <p:spPr>
          <a:xfrm>
            <a:off x="7793674" y="3211439"/>
            <a:ext cx="1346957" cy="1095323"/>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75">
              <a:buNone/>
              <a:defRPr/>
            </a:pPr>
            <a:r>
              <a:rPr lang="nl-NL" sz="1500" b="1">
                <a:solidFill>
                  <a:prstClr val="black"/>
                </a:solidFill>
                <a:latin typeface="Arial" panose="020B0604020202020204" pitchFamily="34" charset="0"/>
                <a:cs typeface="Arial" panose="020B0604020202020204" pitchFamily="34" charset="0"/>
              </a:rPr>
              <a:t>RAAK-mkb 100% hergebruikt vlakglas</a:t>
            </a:r>
          </a:p>
          <a:p>
            <a:pPr marL="0" indent="0" defTabSz="257175">
              <a:buNone/>
              <a:defRPr/>
            </a:pPr>
            <a:endParaRPr lang="nl-NL" sz="1500" b="1">
              <a:latin typeface="Arial" panose="020B0604020202020204" pitchFamily="34" charset="0"/>
              <a:ea typeface="Verdana" panose="020B0604030504040204" pitchFamily="34" charset="0"/>
              <a:cs typeface="Arial" panose="020B0604020202020204" pitchFamily="34" charset="0"/>
            </a:endParaRPr>
          </a:p>
        </p:txBody>
      </p:sp>
      <p:cxnSp>
        <p:nvCxnSpPr>
          <p:cNvPr id="40" name="Rechte verbindingslijn met pijl 131">
            <a:extLst>
              <a:ext uri="{FF2B5EF4-FFF2-40B4-BE49-F238E27FC236}">
                <a16:creationId xmlns:a16="http://schemas.microsoft.com/office/drawing/2014/main" id="{40F0B0C0-5EA4-F757-6181-C156A4ADDA58}"/>
              </a:ext>
            </a:extLst>
          </p:cNvPr>
          <p:cNvCxnSpPr>
            <a:cxnSpLocks/>
          </p:cNvCxnSpPr>
          <p:nvPr/>
        </p:nvCxnSpPr>
        <p:spPr>
          <a:xfrm flipV="1">
            <a:off x="2334975" y="3051589"/>
            <a:ext cx="647824" cy="5334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Rechte verbindingslijn met pijl 133">
            <a:extLst>
              <a:ext uri="{FF2B5EF4-FFF2-40B4-BE49-F238E27FC236}">
                <a16:creationId xmlns:a16="http://schemas.microsoft.com/office/drawing/2014/main" id="{5A597729-A677-E89D-8981-57DB131A5BC1}"/>
              </a:ext>
            </a:extLst>
          </p:cNvPr>
          <p:cNvCxnSpPr>
            <a:cxnSpLocks/>
          </p:cNvCxnSpPr>
          <p:nvPr/>
        </p:nvCxnSpPr>
        <p:spPr>
          <a:xfrm>
            <a:off x="2352614" y="3888290"/>
            <a:ext cx="643075" cy="5732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Scheidingslijn 40">
            <a:extLst>
              <a:ext uri="{FF2B5EF4-FFF2-40B4-BE49-F238E27FC236}">
                <a16:creationId xmlns:a16="http://schemas.microsoft.com/office/drawing/2014/main" id="{8A7F06BE-904F-D5C4-40B2-9089F89BFD3D}"/>
              </a:ext>
            </a:extLst>
          </p:cNvPr>
          <p:cNvSpPr/>
          <p:nvPr/>
        </p:nvSpPr>
        <p:spPr>
          <a:xfrm>
            <a:off x="1618884" y="3516654"/>
            <a:ext cx="987157" cy="440165"/>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43" name="Text Placeholder 13">
            <a:extLst>
              <a:ext uri="{FF2B5EF4-FFF2-40B4-BE49-F238E27FC236}">
                <a16:creationId xmlns:a16="http://schemas.microsoft.com/office/drawing/2014/main" id="{451535E2-0A4C-4D2A-D734-2BEFCD000959}"/>
              </a:ext>
            </a:extLst>
          </p:cNvPr>
          <p:cNvSpPr txBox="1">
            <a:spLocks/>
          </p:cNvSpPr>
          <p:nvPr/>
        </p:nvSpPr>
        <p:spPr>
          <a:xfrm>
            <a:off x="1722948" y="3650719"/>
            <a:ext cx="775135"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Demontage</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cxnSp>
        <p:nvCxnSpPr>
          <p:cNvPr id="44" name="Rechte verbindingslijn met pijl 137">
            <a:extLst>
              <a:ext uri="{FF2B5EF4-FFF2-40B4-BE49-F238E27FC236}">
                <a16:creationId xmlns:a16="http://schemas.microsoft.com/office/drawing/2014/main" id="{3D3407FC-0D9D-A8CD-9E8C-774A6C2E60E1}"/>
              </a:ext>
            </a:extLst>
          </p:cNvPr>
          <p:cNvCxnSpPr>
            <a:cxnSpLocks/>
            <a:stCxn id="46" idx="2"/>
          </p:cNvCxnSpPr>
          <p:nvPr/>
        </p:nvCxnSpPr>
        <p:spPr>
          <a:xfrm flipV="1">
            <a:off x="4049359" y="2357443"/>
            <a:ext cx="550791" cy="701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Rechte verbindingslijn met pijl 138">
            <a:extLst>
              <a:ext uri="{FF2B5EF4-FFF2-40B4-BE49-F238E27FC236}">
                <a16:creationId xmlns:a16="http://schemas.microsoft.com/office/drawing/2014/main" id="{6354410D-5AC6-FA59-AF1D-9E211B94C117}"/>
              </a:ext>
            </a:extLst>
          </p:cNvPr>
          <p:cNvCxnSpPr>
            <a:cxnSpLocks/>
            <a:stCxn id="46" idx="2"/>
            <a:endCxn id="29" idx="5"/>
          </p:cNvCxnSpPr>
          <p:nvPr/>
        </p:nvCxnSpPr>
        <p:spPr>
          <a:xfrm>
            <a:off x="4049359" y="3059013"/>
            <a:ext cx="569121" cy="323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Scheidingslijn 87">
            <a:extLst>
              <a:ext uri="{FF2B5EF4-FFF2-40B4-BE49-F238E27FC236}">
                <a16:creationId xmlns:a16="http://schemas.microsoft.com/office/drawing/2014/main" id="{A53848CE-8A95-F03B-E357-692098015A23}"/>
              </a:ext>
            </a:extLst>
          </p:cNvPr>
          <p:cNvSpPr/>
          <p:nvPr/>
        </p:nvSpPr>
        <p:spPr>
          <a:xfrm>
            <a:off x="3000592" y="2826948"/>
            <a:ext cx="1048767" cy="442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8567"/>
              <a:gd name="connsiteY0" fmla="*/ 0 h 21600"/>
              <a:gd name="connsiteX1" fmla="*/ 18125 w 28567"/>
              <a:gd name="connsiteY1" fmla="*/ 0 h 21600"/>
              <a:gd name="connsiteX2" fmla="*/ 28567 w 28567"/>
              <a:gd name="connsiteY2" fmla="*/ 11295 h 21600"/>
              <a:gd name="connsiteX3" fmla="*/ 18125 w 28567"/>
              <a:gd name="connsiteY3" fmla="*/ 21600 h 21600"/>
              <a:gd name="connsiteX4" fmla="*/ 3475 w 28567"/>
              <a:gd name="connsiteY4" fmla="*/ 21600 h 21600"/>
              <a:gd name="connsiteX5" fmla="*/ 0 w 28567"/>
              <a:gd name="connsiteY5" fmla="*/ 10800 h 21600"/>
              <a:gd name="connsiteX6" fmla="*/ 3475 w 28567"/>
              <a:gd name="connsiteY6" fmla="*/ 0 h 21600"/>
              <a:gd name="connsiteX0" fmla="*/ 3475 w 28973"/>
              <a:gd name="connsiteY0" fmla="*/ 0 h 21600"/>
              <a:gd name="connsiteX1" fmla="*/ 25893 w 28973"/>
              <a:gd name="connsiteY1" fmla="*/ 0 h 21600"/>
              <a:gd name="connsiteX2" fmla="*/ 28567 w 28973"/>
              <a:gd name="connsiteY2" fmla="*/ 11295 h 21600"/>
              <a:gd name="connsiteX3" fmla="*/ 18125 w 28973"/>
              <a:gd name="connsiteY3" fmla="*/ 21600 h 21600"/>
              <a:gd name="connsiteX4" fmla="*/ 3475 w 28973"/>
              <a:gd name="connsiteY4" fmla="*/ 21600 h 21600"/>
              <a:gd name="connsiteX5" fmla="*/ 0 w 28973"/>
              <a:gd name="connsiteY5" fmla="*/ 10800 h 21600"/>
              <a:gd name="connsiteX6" fmla="*/ 3475 w 28973"/>
              <a:gd name="connsiteY6" fmla="*/ 0 h 21600"/>
              <a:gd name="connsiteX0" fmla="*/ 3475 w 28579"/>
              <a:gd name="connsiteY0" fmla="*/ 0 h 21600"/>
              <a:gd name="connsiteX1" fmla="*/ 25893 w 28579"/>
              <a:gd name="connsiteY1" fmla="*/ 0 h 21600"/>
              <a:gd name="connsiteX2" fmla="*/ 28567 w 28579"/>
              <a:gd name="connsiteY2" fmla="*/ 11295 h 21600"/>
              <a:gd name="connsiteX3" fmla="*/ 25092 w 28579"/>
              <a:gd name="connsiteY3" fmla="*/ 21105 h 21600"/>
              <a:gd name="connsiteX4" fmla="*/ 3475 w 28579"/>
              <a:gd name="connsiteY4" fmla="*/ 21600 h 21600"/>
              <a:gd name="connsiteX5" fmla="*/ 0 w 28579"/>
              <a:gd name="connsiteY5" fmla="*/ 10800 h 21600"/>
              <a:gd name="connsiteX6" fmla="*/ 3475 w 28579"/>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67"/>
              <a:gd name="connsiteY0" fmla="*/ 0 h 21600"/>
              <a:gd name="connsiteX1" fmla="*/ 25172 w 28567"/>
              <a:gd name="connsiteY1" fmla="*/ 248 h 21600"/>
              <a:gd name="connsiteX2" fmla="*/ 28567 w 28567"/>
              <a:gd name="connsiteY2" fmla="*/ 11295 h 21600"/>
              <a:gd name="connsiteX3" fmla="*/ 25092 w 28567"/>
              <a:gd name="connsiteY3" fmla="*/ 21105 h 21600"/>
              <a:gd name="connsiteX4" fmla="*/ 3475 w 28567"/>
              <a:gd name="connsiteY4" fmla="*/ 21600 h 21600"/>
              <a:gd name="connsiteX5" fmla="*/ 0 w 28567"/>
              <a:gd name="connsiteY5" fmla="*/ 10800 h 21600"/>
              <a:gd name="connsiteX6" fmla="*/ 3475 w 28567"/>
              <a:gd name="connsiteY6" fmla="*/ 0 h 21600"/>
              <a:gd name="connsiteX0" fmla="*/ 3475 w 28575"/>
              <a:gd name="connsiteY0" fmla="*/ 0 h 21600"/>
              <a:gd name="connsiteX1" fmla="*/ 25172 w 28575"/>
              <a:gd name="connsiteY1" fmla="*/ 248 h 21600"/>
              <a:gd name="connsiteX2" fmla="*/ 28567 w 28575"/>
              <a:gd name="connsiteY2" fmla="*/ 11295 h 21600"/>
              <a:gd name="connsiteX3" fmla="*/ 24692 w 28575"/>
              <a:gd name="connsiteY3" fmla="*/ 21600 h 21600"/>
              <a:gd name="connsiteX4" fmla="*/ 3475 w 28575"/>
              <a:gd name="connsiteY4" fmla="*/ 21600 h 21600"/>
              <a:gd name="connsiteX5" fmla="*/ 0 w 28575"/>
              <a:gd name="connsiteY5" fmla="*/ 10800 h 21600"/>
              <a:gd name="connsiteX6" fmla="*/ 3475 w 28575"/>
              <a:gd name="connsiteY6" fmla="*/ 0 h 21600"/>
              <a:gd name="connsiteX0" fmla="*/ 3475 w 28575"/>
              <a:gd name="connsiteY0" fmla="*/ 0 h 21710"/>
              <a:gd name="connsiteX1" fmla="*/ 25172 w 28575"/>
              <a:gd name="connsiteY1" fmla="*/ 248 h 21710"/>
              <a:gd name="connsiteX2" fmla="*/ 28567 w 28575"/>
              <a:gd name="connsiteY2" fmla="*/ 11295 h 21710"/>
              <a:gd name="connsiteX3" fmla="*/ 24692 w 28575"/>
              <a:gd name="connsiteY3" fmla="*/ 21600 h 21710"/>
              <a:gd name="connsiteX4" fmla="*/ 3475 w 28575"/>
              <a:gd name="connsiteY4" fmla="*/ 21600 h 21710"/>
              <a:gd name="connsiteX5" fmla="*/ 0 w 28575"/>
              <a:gd name="connsiteY5" fmla="*/ 10800 h 21710"/>
              <a:gd name="connsiteX6" fmla="*/ 3475 w 28575"/>
              <a:gd name="connsiteY6" fmla="*/ 0 h 21710"/>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2238"/>
              <a:gd name="connsiteX1" fmla="*/ 24772 w 28567"/>
              <a:gd name="connsiteY1" fmla="*/ 93 h 22238"/>
              <a:gd name="connsiteX2" fmla="*/ 28567 w 28567"/>
              <a:gd name="connsiteY2" fmla="*/ 11388 h 22238"/>
              <a:gd name="connsiteX3" fmla="*/ 24932 w 28567"/>
              <a:gd name="connsiteY3" fmla="*/ 22188 h 22238"/>
              <a:gd name="connsiteX4" fmla="*/ 3475 w 28567"/>
              <a:gd name="connsiteY4" fmla="*/ 21693 h 22238"/>
              <a:gd name="connsiteX5" fmla="*/ 0 w 28567"/>
              <a:gd name="connsiteY5" fmla="*/ 10893 h 22238"/>
              <a:gd name="connsiteX6" fmla="*/ 3475 w 28567"/>
              <a:gd name="connsiteY6" fmla="*/ 93 h 22238"/>
              <a:gd name="connsiteX0" fmla="*/ 3475 w 28567"/>
              <a:gd name="connsiteY0" fmla="*/ 93 h 21803"/>
              <a:gd name="connsiteX1" fmla="*/ 24772 w 28567"/>
              <a:gd name="connsiteY1" fmla="*/ 93 h 21803"/>
              <a:gd name="connsiteX2" fmla="*/ 28567 w 28567"/>
              <a:gd name="connsiteY2" fmla="*/ 11388 h 21803"/>
              <a:gd name="connsiteX3" fmla="*/ 24692 w 28567"/>
              <a:gd name="connsiteY3" fmla="*/ 21693 h 21803"/>
              <a:gd name="connsiteX4" fmla="*/ 3475 w 28567"/>
              <a:gd name="connsiteY4" fmla="*/ 21693 h 21803"/>
              <a:gd name="connsiteX5" fmla="*/ 0 w 28567"/>
              <a:gd name="connsiteY5" fmla="*/ 10893 h 21803"/>
              <a:gd name="connsiteX6" fmla="*/ 3475 w 28567"/>
              <a:gd name="connsiteY6" fmla="*/ 93 h 2180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 name="connsiteX0" fmla="*/ 3475 w 28567"/>
              <a:gd name="connsiteY0" fmla="*/ 93 h 21693"/>
              <a:gd name="connsiteX1" fmla="*/ 24772 w 28567"/>
              <a:gd name="connsiteY1" fmla="*/ 93 h 21693"/>
              <a:gd name="connsiteX2" fmla="*/ 28567 w 28567"/>
              <a:gd name="connsiteY2" fmla="*/ 11388 h 21693"/>
              <a:gd name="connsiteX3" fmla="*/ 24772 w 28567"/>
              <a:gd name="connsiteY3" fmla="*/ 21445 h 21693"/>
              <a:gd name="connsiteX4" fmla="*/ 3475 w 28567"/>
              <a:gd name="connsiteY4" fmla="*/ 21693 h 21693"/>
              <a:gd name="connsiteX5" fmla="*/ 0 w 28567"/>
              <a:gd name="connsiteY5" fmla="*/ 10893 h 21693"/>
              <a:gd name="connsiteX6" fmla="*/ 3475 w 28567"/>
              <a:gd name="connsiteY6" fmla="*/ 93 h 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67" h="21693">
                <a:moveTo>
                  <a:pt x="3475" y="93"/>
                </a:moveTo>
                <a:cubicBezTo>
                  <a:pt x="10707" y="176"/>
                  <a:pt x="21412" y="-155"/>
                  <a:pt x="24772" y="93"/>
                </a:cubicBezTo>
                <a:cubicBezTo>
                  <a:pt x="28132" y="341"/>
                  <a:pt x="28567" y="7829"/>
                  <a:pt x="28567" y="11388"/>
                </a:cubicBezTo>
                <a:cubicBezTo>
                  <a:pt x="28567" y="14947"/>
                  <a:pt x="28052" y="21197"/>
                  <a:pt x="24772" y="21445"/>
                </a:cubicBezTo>
                <a:cubicBezTo>
                  <a:pt x="21492" y="21693"/>
                  <a:pt x="10547" y="21693"/>
                  <a:pt x="3475" y="21693"/>
                </a:cubicBezTo>
                <a:cubicBezTo>
                  <a:pt x="1556" y="21693"/>
                  <a:pt x="0" y="16858"/>
                  <a:pt x="0" y="10893"/>
                </a:cubicBezTo>
                <a:cubicBezTo>
                  <a:pt x="0" y="4928"/>
                  <a:pt x="1556" y="93"/>
                  <a:pt x="3475" y="9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47" name="Text Placeholder 13">
            <a:extLst>
              <a:ext uri="{FF2B5EF4-FFF2-40B4-BE49-F238E27FC236}">
                <a16:creationId xmlns:a16="http://schemas.microsoft.com/office/drawing/2014/main" id="{B6320A9C-E417-85E2-0882-0B19C12A11D1}"/>
              </a:ext>
            </a:extLst>
          </p:cNvPr>
          <p:cNvSpPr txBox="1">
            <a:spLocks/>
          </p:cNvSpPr>
          <p:nvPr/>
        </p:nvSpPr>
        <p:spPr>
          <a:xfrm>
            <a:off x="3049563" y="2877188"/>
            <a:ext cx="960942" cy="18405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975">
                <a:solidFill>
                  <a:prstClr val="black"/>
                </a:solidFill>
                <a:latin typeface="Arial" panose="020B0604020202020204" pitchFamily="34" charset="0"/>
                <a:ea typeface="Verdana" panose="020B0604030504040204" pitchFamily="34" charset="0"/>
                <a:cs typeface="Arial" panose="020B0604020202020204" pitchFamily="34" charset="0"/>
              </a:rPr>
              <a:t>Oogsten basisvlakglas</a:t>
            </a: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48" name="Scheidingslijn 52">
            <a:extLst>
              <a:ext uri="{FF2B5EF4-FFF2-40B4-BE49-F238E27FC236}">
                <a16:creationId xmlns:a16="http://schemas.microsoft.com/office/drawing/2014/main" id="{CB6197A5-FD7D-D863-DF1A-5DE286F80252}"/>
              </a:ext>
            </a:extLst>
          </p:cNvPr>
          <p:cNvSpPr/>
          <p:nvPr/>
        </p:nvSpPr>
        <p:spPr>
          <a:xfrm>
            <a:off x="6416197" y="2066395"/>
            <a:ext cx="1004855"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49" name="Text Placeholder 13">
            <a:extLst>
              <a:ext uri="{FF2B5EF4-FFF2-40B4-BE49-F238E27FC236}">
                <a16:creationId xmlns:a16="http://schemas.microsoft.com/office/drawing/2014/main" id="{50023B41-6B15-292C-F257-6B4518EF6FD8}"/>
              </a:ext>
            </a:extLst>
          </p:cNvPr>
          <p:cNvSpPr txBox="1">
            <a:spLocks/>
          </p:cNvSpPr>
          <p:nvPr/>
        </p:nvSpPr>
        <p:spPr>
          <a:xfrm>
            <a:off x="6534556" y="2115065"/>
            <a:ext cx="768137" cy="440061"/>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50% circulair IGU</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sp>
        <p:nvSpPr>
          <p:cNvPr id="50" name="Scheidingslijn 49">
            <a:extLst>
              <a:ext uri="{FF2B5EF4-FFF2-40B4-BE49-F238E27FC236}">
                <a16:creationId xmlns:a16="http://schemas.microsoft.com/office/drawing/2014/main" id="{11860EE5-301A-797B-4AA4-4CA978E8D0CB}"/>
              </a:ext>
            </a:extLst>
          </p:cNvPr>
          <p:cNvSpPr/>
          <p:nvPr/>
        </p:nvSpPr>
        <p:spPr>
          <a:xfrm>
            <a:off x="4590308" y="2065368"/>
            <a:ext cx="1056928" cy="440165"/>
          </a:xfrm>
          <a:prstGeom prst="flowChartTermina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sp>
        <p:nvSpPr>
          <p:cNvPr id="51" name="Text Placeholder 13">
            <a:extLst>
              <a:ext uri="{FF2B5EF4-FFF2-40B4-BE49-F238E27FC236}">
                <a16:creationId xmlns:a16="http://schemas.microsoft.com/office/drawing/2014/main" id="{B07FEECD-33AA-87CB-6B69-95A7C736DC11}"/>
              </a:ext>
            </a:extLst>
          </p:cNvPr>
          <p:cNvSpPr txBox="1">
            <a:spLocks/>
          </p:cNvSpPr>
          <p:nvPr/>
        </p:nvSpPr>
        <p:spPr>
          <a:xfrm>
            <a:off x="4566406" y="2118856"/>
            <a:ext cx="1056929" cy="378215"/>
          </a:xfrm>
          <a:prstGeom prst="rect">
            <a:avLst/>
          </a:prstGeom>
        </p:spPr>
        <p:txBody>
          <a:bodyPr vert="horz" lIns="0" tIns="0" rIns="0" bIns="0" rtlCol="0">
            <a:no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257175">
              <a:buNone/>
              <a:defRPr/>
            </a:pPr>
            <a:r>
              <a:rPr lang="nl-NL" sz="1050">
                <a:solidFill>
                  <a:prstClr val="black"/>
                </a:solidFill>
                <a:latin typeface="Arial" panose="020B0604020202020204" pitchFamily="34" charset="0"/>
                <a:cs typeface="Arial" panose="020B0604020202020204" pitchFamily="34" charset="0"/>
              </a:rPr>
              <a:t>Hergebruik voor isolatieglas</a:t>
            </a:r>
          </a:p>
          <a:p>
            <a:pPr marL="0" indent="0" defTabSz="257175">
              <a:buNone/>
              <a:defRPr/>
            </a:pPr>
            <a:endParaRPr lang="nl-NL" sz="1050">
              <a:latin typeface="Arial Narrow" panose="020B0604020202020204" pitchFamily="34" charset="0"/>
              <a:ea typeface="Verdana" panose="020B0604030504040204" pitchFamily="34" charset="0"/>
              <a:cs typeface="Arial Narrow" panose="020B0604020202020204" pitchFamily="34" charset="0"/>
            </a:endParaRPr>
          </a:p>
        </p:txBody>
      </p:sp>
      <p:pic>
        <p:nvPicPr>
          <p:cNvPr id="103" name="Afbeelding 10" descr="Afbeelding met zwart, duisternis&#10;&#10;Automatisch gegenereerde beschrijving">
            <a:extLst>
              <a:ext uri="{FF2B5EF4-FFF2-40B4-BE49-F238E27FC236}">
                <a16:creationId xmlns:a16="http://schemas.microsoft.com/office/drawing/2014/main" id="{BECFCAC2-1D65-9143-D6B4-3CFC1605F3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5598" y="-32046"/>
            <a:ext cx="2948402" cy="663020"/>
          </a:xfrm>
          <a:prstGeom prst="rect">
            <a:avLst/>
          </a:prstGeom>
        </p:spPr>
      </p:pic>
      <p:sp>
        <p:nvSpPr>
          <p:cNvPr id="3" name="Tekstvak 2">
            <a:extLst>
              <a:ext uri="{FF2B5EF4-FFF2-40B4-BE49-F238E27FC236}">
                <a16:creationId xmlns:a16="http://schemas.microsoft.com/office/drawing/2014/main" id="{36CEFD2F-9B63-0940-5CBB-DF72AEE08457}"/>
              </a:ext>
            </a:extLst>
          </p:cNvPr>
          <p:cNvSpPr txBox="1"/>
          <p:nvPr/>
        </p:nvSpPr>
        <p:spPr>
          <a:xfrm>
            <a:off x="432000" y="144000"/>
            <a:ext cx="5763598" cy="461665"/>
          </a:xfrm>
          <a:prstGeom prst="rect">
            <a:avLst/>
          </a:prstGeom>
          <a:noFill/>
        </p:spPr>
        <p:txBody>
          <a:bodyPr wrap="square" rtlCol="0">
            <a:spAutoFit/>
          </a:bodyPr>
          <a:lstStyle/>
          <a:p>
            <a:pPr>
              <a:spcAft>
                <a:spcPts val="600"/>
              </a:spcAft>
            </a:pPr>
            <a:r>
              <a:rPr lang="nl-NL" sz="2400" dirty="0" err="1">
                <a:solidFill>
                  <a:srgbClr val="25167A"/>
                </a:solidFill>
                <a:latin typeface="Aptos" panose="020B0004020202020204" pitchFamily="34" charset="0"/>
              </a:rPr>
              <a:t>Roadmap</a:t>
            </a:r>
            <a:r>
              <a:rPr lang="nl-NL" sz="2400" dirty="0">
                <a:solidFill>
                  <a:srgbClr val="25167A"/>
                </a:solidFill>
                <a:latin typeface="Aptos" panose="020B0004020202020204" pitchFamily="34" charset="0"/>
              </a:rPr>
              <a:t> naar 100% circulair isolatieglas</a:t>
            </a:r>
          </a:p>
        </p:txBody>
      </p:sp>
      <p:sp>
        <p:nvSpPr>
          <p:cNvPr id="4" name="Tijdelijke aanduiding voor dianummer 7">
            <a:extLst>
              <a:ext uri="{FF2B5EF4-FFF2-40B4-BE49-F238E27FC236}">
                <a16:creationId xmlns:a16="http://schemas.microsoft.com/office/drawing/2014/main" id="{C0E88C32-0516-F712-5986-604564E4DF36}"/>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17</a:t>
            </a:fld>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2B9D722F-3AEC-72B4-A8B1-667A216E7296}"/>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1408237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9D272-92DE-3CF4-260D-DF1D04F8CA48}"/>
              </a:ext>
            </a:extLst>
          </p:cNvPr>
          <p:cNvSpPr>
            <a:spLocks noGrp="1"/>
          </p:cNvSpPr>
          <p:nvPr>
            <p:ph idx="1"/>
          </p:nvPr>
        </p:nvSpPr>
        <p:spPr/>
        <p:txBody>
          <a:bodyPr>
            <a:normAutofit/>
          </a:bodyPr>
          <a:lstStyle/>
          <a:p>
            <a:r>
              <a:rPr lang="en-US" sz="1800" dirty="0" err="1">
                <a:solidFill>
                  <a:schemeClr val="tx1"/>
                </a:solidFill>
                <a:latin typeface="Aptos" panose="020B0004020202020204" pitchFamily="34" charset="0"/>
              </a:rPr>
              <a:t>Buitenzijde</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sneller</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afkoelen</a:t>
            </a:r>
            <a:r>
              <a:rPr lang="en-US" sz="1800" dirty="0">
                <a:solidFill>
                  <a:schemeClr val="tx1"/>
                </a:solidFill>
                <a:latin typeface="Aptos" panose="020B0004020202020204" pitchFamily="34" charset="0"/>
              </a:rPr>
              <a:t> dan kern -&gt; </a:t>
            </a:r>
            <a:r>
              <a:rPr lang="en-US" sz="1800" dirty="0" err="1">
                <a:solidFill>
                  <a:schemeClr val="tx1"/>
                </a:solidFill>
                <a:latin typeface="Aptos" panose="020B0004020202020204" pitchFamily="34" charset="0"/>
              </a:rPr>
              <a:t>voorspanning</a:t>
            </a:r>
            <a:endParaRPr lang="en-US" sz="1800" dirty="0">
              <a:solidFill>
                <a:schemeClr val="tx1"/>
              </a:solidFill>
              <a:latin typeface="Aptos" panose="020B0004020202020204" pitchFamily="34" charset="0"/>
            </a:endParaRPr>
          </a:p>
          <a:p>
            <a:endParaRPr lang="en-US" sz="1800" dirty="0">
              <a:solidFill>
                <a:schemeClr val="tx1"/>
              </a:solidFill>
              <a:latin typeface="Aptos" panose="020B0004020202020204" pitchFamily="34" charset="0"/>
            </a:endParaRPr>
          </a:p>
          <a:p>
            <a:r>
              <a:rPr lang="en-US" sz="1800" dirty="0">
                <a:solidFill>
                  <a:schemeClr val="tx1"/>
                </a:solidFill>
                <a:latin typeface="Aptos" panose="020B0004020202020204" pitchFamily="34" charset="0"/>
              </a:rPr>
              <a:t>Effect </a:t>
            </a:r>
            <a:r>
              <a:rPr lang="en-US" sz="1800" dirty="0" err="1">
                <a:solidFill>
                  <a:schemeClr val="tx1"/>
                </a:solidFill>
                <a:latin typeface="Aptos" panose="020B0004020202020204" pitchFamily="34" charset="0"/>
              </a:rPr>
              <a:t>beschadigingen</a:t>
            </a:r>
            <a:r>
              <a:rPr lang="en-US" sz="1800" dirty="0">
                <a:solidFill>
                  <a:schemeClr val="tx1"/>
                </a:solidFill>
                <a:latin typeface="Aptos" panose="020B0004020202020204" pitchFamily="34" charset="0"/>
              </a:rPr>
              <a:t> op </a:t>
            </a:r>
            <a:r>
              <a:rPr lang="en-US" sz="1800" dirty="0" err="1">
                <a:solidFill>
                  <a:schemeClr val="tx1"/>
                </a:solidFill>
                <a:latin typeface="Aptos" panose="020B0004020202020204" pitchFamily="34" charset="0"/>
              </a:rPr>
              <a:t>hardingsproces</a:t>
            </a:r>
            <a:r>
              <a:rPr lang="en-US" sz="1800" dirty="0">
                <a:solidFill>
                  <a:schemeClr val="tx1"/>
                </a:solidFill>
                <a:latin typeface="Aptos" panose="020B0004020202020204" pitchFamily="34" charset="0"/>
              </a:rPr>
              <a:t>?</a:t>
            </a:r>
            <a:endParaRPr lang="nl-NL" sz="1800" dirty="0">
              <a:solidFill>
                <a:schemeClr val="tx1"/>
              </a:solidFill>
              <a:latin typeface="Aptos" panose="020B0004020202020204" pitchFamily="34" charset="0"/>
            </a:endParaRPr>
          </a:p>
          <a:p>
            <a:pPr marL="342900" lvl="1" indent="0">
              <a:buNone/>
              <a:tabLst>
                <a:tab pos="2528888" algn="l"/>
              </a:tabLst>
            </a:pPr>
            <a:r>
              <a:rPr lang="nl-NL" dirty="0">
                <a:solidFill>
                  <a:schemeClr val="tx1"/>
                </a:solidFill>
                <a:latin typeface="Aptos" panose="020B0004020202020204" pitchFamily="34" charset="0"/>
              </a:rPr>
              <a:t>	</a:t>
            </a:r>
            <a:r>
              <a:rPr lang="nl-NL" sz="1600" dirty="0">
                <a:solidFill>
                  <a:schemeClr val="tx1"/>
                </a:solidFill>
                <a:latin typeface="Aptos" panose="020B0004020202020204" pitchFamily="34" charset="0"/>
              </a:rPr>
              <a:t>buigsterkte?</a:t>
            </a:r>
          </a:p>
          <a:p>
            <a:pPr marL="342900" lvl="1" indent="0">
              <a:buNone/>
              <a:tabLst>
                <a:tab pos="2528888" algn="l"/>
              </a:tabLst>
            </a:pPr>
            <a:r>
              <a:rPr lang="nl-NL" sz="1600" dirty="0">
                <a:solidFill>
                  <a:schemeClr val="tx1"/>
                </a:solidFill>
                <a:latin typeface="Aptos" panose="020B0004020202020204" pitchFamily="34" charset="0"/>
              </a:rPr>
              <a:t>	breukpatroon?</a:t>
            </a:r>
            <a:endParaRPr lang="en-US" sz="1600" dirty="0">
              <a:solidFill>
                <a:schemeClr val="tx1"/>
              </a:solidFill>
              <a:latin typeface="Aptos" panose="020B0004020202020204" pitchFamily="34" charset="0"/>
            </a:endParaRPr>
          </a:p>
        </p:txBody>
      </p:sp>
      <p:pic>
        <p:nvPicPr>
          <p:cNvPr id="4" name="Picture 3" descr="A pile of broken glass&#10;&#10;Description automatically generated">
            <a:extLst>
              <a:ext uri="{FF2B5EF4-FFF2-40B4-BE49-F238E27FC236}">
                <a16:creationId xmlns:a16="http://schemas.microsoft.com/office/drawing/2014/main" id="{6B152073-A656-A8D9-2B24-3A63E09E90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112192" y="2320900"/>
            <a:ext cx="2403158" cy="2220577"/>
          </a:xfrm>
          <a:prstGeom prst="rect">
            <a:avLst/>
          </a:prstGeom>
        </p:spPr>
      </p:pic>
      <p:sp>
        <p:nvSpPr>
          <p:cNvPr id="5" name="TextBox 4">
            <a:extLst>
              <a:ext uri="{FF2B5EF4-FFF2-40B4-BE49-F238E27FC236}">
                <a16:creationId xmlns:a16="http://schemas.microsoft.com/office/drawing/2014/main" id="{3997F3DB-BFEB-7DA6-C480-96E25FFA34D9}"/>
              </a:ext>
            </a:extLst>
          </p:cNvPr>
          <p:cNvSpPr txBox="1"/>
          <p:nvPr/>
        </p:nvSpPr>
        <p:spPr>
          <a:xfrm>
            <a:off x="7303374" y="4332096"/>
            <a:ext cx="1211977" cy="253916"/>
          </a:xfrm>
          <a:prstGeom prst="rect">
            <a:avLst/>
          </a:prstGeom>
          <a:noFill/>
        </p:spPr>
        <p:txBody>
          <a:bodyPr wrap="square" rtlCol="0">
            <a:spAutoFit/>
          </a:bodyPr>
          <a:lstStyle/>
          <a:p>
            <a:pPr algn="r" defTabSz="685800" fontAlgn="auto">
              <a:spcBef>
                <a:spcPts val="0"/>
              </a:spcBef>
              <a:spcAft>
                <a:spcPts val="0"/>
              </a:spcAft>
              <a:defRPr/>
            </a:pPr>
            <a:r>
              <a:rPr lang="nl-NL" sz="1050" dirty="0">
                <a:solidFill>
                  <a:prstClr val="white"/>
                </a:solidFill>
                <a:latin typeface="Arial" panose="020B0604020202020204" pitchFamily="34" charset="0"/>
                <a:ea typeface="Segoe UI Historic" panose="020B0502040204020203" pitchFamily="34" charset="0"/>
                <a:cs typeface="Arial" panose="020B0604020202020204" pitchFamily="34" charset="0"/>
              </a:rPr>
              <a:t>© KC Glas</a:t>
            </a:r>
          </a:p>
        </p:txBody>
      </p:sp>
      <p:pic>
        <p:nvPicPr>
          <p:cNvPr id="6" name="Picture 2" descr="logo">
            <a:extLst>
              <a:ext uri="{FF2B5EF4-FFF2-40B4-BE49-F238E27FC236}">
                <a16:creationId xmlns:a16="http://schemas.microsoft.com/office/drawing/2014/main" id="{EC4BA7A3-DD67-6364-C498-0F503CAF36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89112" y="740112"/>
            <a:ext cx="1426238" cy="225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sign with white letters&#10;&#10;Description automatically generated">
            <a:extLst>
              <a:ext uri="{FF2B5EF4-FFF2-40B4-BE49-F238E27FC236}">
                <a16:creationId xmlns:a16="http://schemas.microsoft.com/office/drawing/2014/main" id="{92DE10A7-14F0-E872-609D-799BCB44BA0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87680" y="375443"/>
            <a:ext cx="827671" cy="275937"/>
          </a:xfrm>
          <a:prstGeom prst="rect">
            <a:avLst/>
          </a:prstGeom>
        </p:spPr>
      </p:pic>
      <p:sp>
        <p:nvSpPr>
          <p:cNvPr id="10" name="Tekstvak 9">
            <a:extLst>
              <a:ext uri="{FF2B5EF4-FFF2-40B4-BE49-F238E27FC236}">
                <a16:creationId xmlns:a16="http://schemas.microsoft.com/office/drawing/2014/main" id="{B33E1D9F-E72C-3565-C87A-AFFAFCA983A6}"/>
              </a:ext>
            </a:extLst>
          </p:cNvPr>
          <p:cNvSpPr txBox="1"/>
          <p:nvPr/>
        </p:nvSpPr>
        <p:spPr>
          <a:xfrm>
            <a:off x="432000" y="864000"/>
            <a:ext cx="6766599"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Gebruikt glas thermisch harden</a:t>
            </a:r>
          </a:p>
        </p:txBody>
      </p:sp>
      <p:sp>
        <p:nvSpPr>
          <p:cNvPr id="2" name="Tijdelijke aanduiding voor dianummer 7">
            <a:extLst>
              <a:ext uri="{FF2B5EF4-FFF2-40B4-BE49-F238E27FC236}">
                <a16:creationId xmlns:a16="http://schemas.microsoft.com/office/drawing/2014/main" id="{D2ABABDC-0659-DB9C-BD36-D8C08EF14F9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18</a:t>
            </a:fld>
            <a:endParaRPr lang="nl-NL" sz="1000" dirty="0">
              <a:latin typeface="Aptos" panose="020B0004020202020204" pitchFamily="34" charset="0"/>
            </a:endParaRPr>
          </a:p>
        </p:txBody>
      </p:sp>
      <p:sp>
        <p:nvSpPr>
          <p:cNvPr id="8" name="Tijdelijke aanduiding voor datum 1">
            <a:extLst>
              <a:ext uri="{FF2B5EF4-FFF2-40B4-BE49-F238E27FC236}">
                <a16:creationId xmlns:a16="http://schemas.microsoft.com/office/drawing/2014/main" id="{183AC426-F0C1-5692-AC6A-91EF89F3B455}"/>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415700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9D272-92DE-3CF4-260D-DF1D04F8CA48}"/>
              </a:ext>
            </a:extLst>
          </p:cNvPr>
          <p:cNvSpPr>
            <a:spLocks noGrp="1"/>
          </p:cNvSpPr>
          <p:nvPr>
            <p:ph idx="1"/>
          </p:nvPr>
        </p:nvSpPr>
        <p:spPr>
          <a:xfrm>
            <a:off x="504000" y="1440000"/>
            <a:ext cx="5764519" cy="3396989"/>
          </a:xfrm>
        </p:spPr>
        <p:txBody>
          <a:bodyPr>
            <a:normAutofit/>
          </a:bodyPr>
          <a:lstStyle/>
          <a:p>
            <a:r>
              <a:rPr lang="en-US" sz="1800" dirty="0">
                <a:solidFill>
                  <a:schemeClr val="tx1"/>
                </a:solidFill>
                <a:latin typeface="Aptos" panose="020B0004020202020204" pitchFamily="34" charset="0"/>
              </a:rPr>
              <a:t>PVB folie </a:t>
            </a:r>
          </a:p>
          <a:p>
            <a:r>
              <a:rPr lang="en-US" sz="1800" dirty="0" err="1">
                <a:solidFill>
                  <a:schemeClr val="tx1"/>
                </a:solidFill>
                <a:latin typeface="Aptos" panose="020B0004020202020204" pitchFamily="34" charset="0"/>
              </a:rPr>
              <a:t>Walsen</a:t>
            </a:r>
            <a:r>
              <a:rPr lang="en-US" sz="1800" dirty="0">
                <a:solidFill>
                  <a:schemeClr val="tx1"/>
                </a:solidFill>
                <a:latin typeface="Aptos" panose="020B0004020202020204" pitchFamily="34" charset="0"/>
              </a:rPr>
              <a:t>/vacuum </a:t>
            </a:r>
            <a:r>
              <a:rPr lang="en-US" sz="1800" dirty="0" err="1">
                <a:solidFill>
                  <a:schemeClr val="tx1"/>
                </a:solidFill>
                <a:latin typeface="Aptos" panose="020B0004020202020204" pitchFamily="34" charset="0"/>
              </a:rPr>
              <a:t>trekken</a:t>
            </a:r>
            <a:r>
              <a:rPr lang="en-US" sz="1800" dirty="0">
                <a:solidFill>
                  <a:schemeClr val="tx1"/>
                </a:solidFill>
                <a:latin typeface="Aptos" panose="020B0004020202020204" pitchFamily="34" charset="0"/>
              </a:rPr>
              <a:t> om </a:t>
            </a:r>
            <a:r>
              <a:rPr lang="en-US" sz="1800" dirty="0" err="1">
                <a:solidFill>
                  <a:schemeClr val="tx1"/>
                </a:solidFill>
                <a:latin typeface="Aptos" panose="020B0004020202020204" pitchFamily="34" charset="0"/>
              </a:rPr>
              <a:t>luchtbellen</a:t>
            </a:r>
            <a:r>
              <a:rPr lang="en-US" sz="1800" dirty="0">
                <a:solidFill>
                  <a:schemeClr val="tx1"/>
                </a:solidFill>
                <a:latin typeface="Aptos" panose="020B0004020202020204" pitchFamily="34" charset="0"/>
              </a:rPr>
              <a:t> te </a:t>
            </a:r>
            <a:r>
              <a:rPr lang="en-US" sz="1800" dirty="0" err="1">
                <a:solidFill>
                  <a:schemeClr val="tx1"/>
                </a:solidFill>
                <a:latin typeface="Aptos" panose="020B0004020202020204" pitchFamily="34" charset="0"/>
              </a:rPr>
              <a:t>verwijderen</a:t>
            </a:r>
            <a:endParaRPr lang="en-US" sz="1800" dirty="0">
              <a:solidFill>
                <a:schemeClr val="tx1"/>
              </a:solidFill>
              <a:latin typeface="Aptos" panose="020B0004020202020204" pitchFamily="34" charset="0"/>
            </a:endParaRPr>
          </a:p>
          <a:p>
            <a:r>
              <a:rPr lang="en-US" sz="1800" dirty="0">
                <a:solidFill>
                  <a:schemeClr val="tx1"/>
                </a:solidFill>
                <a:latin typeface="Aptos" panose="020B0004020202020204" pitchFamily="34" charset="0"/>
              </a:rPr>
              <a:t>Door </a:t>
            </a:r>
            <a:r>
              <a:rPr lang="en-US" sz="1800" dirty="0" err="1">
                <a:solidFill>
                  <a:schemeClr val="tx1"/>
                </a:solidFill>
                <a:latin typeface="Aptos" panose="020B0004020202020204" pitchFamily="34" charset="0"/>
              </a:rPr>
              <a:t>hoge</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temperatuur</a:t>
            </a:r>
            <a:r>
              <a:rPr lang="en-US" sz="1800" dirty="0">
                <a:solidFill>
                  <a:schemeClr val="tx1"/>
                </a:solidFill>
                <a:latin typeface="Aptos" panose="020B0004020202020204" pitchFamily="34" charset="0"/>
              </a:rPr>
              <a:t> en </a:t>
            </a:r>
            <a:r>
              <a:rPr lang="en-US" sz="1800" dirty="0" err="1">
                <a:solidFill>
                  <a:schemeClr val="tx1"/>
                </a:solidFill>
                <a:latin typeface="Aptos" panose="020B0004020202020204" pitchFamily="34" charset="0"/>
              </a:rPr>
              <a:t>onder</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druk</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aan</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elkaar</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verbinden</a:t>
            </a:r>
            <a:endParaRPr lang="en-US" sz="1800" dirty="0">
              <a:solidFill>
                <a:schemeClr val="tx1"/>
              </a:solidFill>
              <a:latin typeface="Aptos" panose="020B0004020202020204" pitchFamily="34" charset="0"/>
            </a:endParaRPr>
          </a:p>
          <a:p>
            <a:pPr marL="0" indent="0">
              <a:buNone/>
            </a:pPr>
            <a:endParaRPr lang="en-US" sz="1800" dirty="0">
              <a:solidFill>
                <a:schemeClr val="tx1"/>
              </a:solidFill>
              <a:latin typeface="Aptos" panose="020B0004020202020204" pitchFamily="34" charset="0"/>
            </a:endParaRPr>
          </a:p>
          <a:p>
            <a:pPr marL="0" indent="0">
              <a:buNone/>
            </a:pPr>
            <a:r>
              <a:rPr lang="en-US" sz="1800" dirty="0">
                <a:solidFill>
                  <a:schemeClr val="tx1"/>
                </a:solidFill>
                <a:latin typeface="Aptos" panose="020B0004020202020204" pitchFamily="34" charset="0"/>
              </a:rPr>
              <a:t>Effect </a:t>
            </a:r>
            <a:r>
              <a:rPr lang="en-US" sz="1800" dirty="0" err="1">
                <a:solidFill>
                  <a:schemeClr val="tx1"/>
                </a:solidFill>
                <a:latin typeface="Aptos" panose="020B0004020202020204" pitchFamily="34" charset="0"/>
              </a:rPr>
              <a:t>beschadigingen</a:t>
            </a:r>
            <a:r>
              <a:rPr lang="en-US" sz="1800" dirty="0">
                <a:solidFill>
                  <a:schemeClr val="tx1"/>
                </a:solidFill>
                <a:latin typeface="Aptos" panose="020B0004020202020204" pitchFamily="34" charset="0"/>
              </a:rPr>
              <a:t> op	</a:t>
            </a:r>
            <a:r>
              <a:rPr lang="en-US" sz="1800" dirty="0" err="1">
                <a:solidFill>
                  <a:schemeClr val="tx1"/>
                </a:solidFill>
                <a:latin typeface="Aptos" panose="020B0004020202020204" pitchFamily="34" charset="0"/>
              </a:rPr>
              <a:t>hechting</a:t>
            </a:r>
            <a:r>
              <a:rPr lang="en-US" sz="1800" dirty="0">
                <a:solidFill>
                  <a:schemeClr val="tx1"/>
                </a:solidFill>
                <a:latin typeface="Aptos" panose="020B0004020202020204" pitchFamily="34" charset="0"/>
              </a:rPr>
              <a:t>?</a:t>
            </a:r>
            <a:endParaRPr lang="nl-NL" sz="1800" dirty="0">
              <a:solidFill>
                <a:schemeClr val="tx1"/>
              </a:solidFill>
              <a:latin typeface="Aptos" panose="020B0004020202020204" pitchFamily="34" charset="0"/>
            </a:endParaRPr>
          </a:p>
          <a:p>
            <a:pPr marL="342900" lvl="1" indent="0">
              <a:buNone/>
            </a:pPr>
            <a:r>
              <a:rPr lang="nl-NL" dirty="0">
                <a:solidFill>
                  <a:schemeClr val="tx1"/>
                </a:solidFill>
                <a:latin typeface="Aptos" panose="020B0004020202020204" pitchFamily="34" charset="0"/>
              </a:rPr>
              <a:t>				breukpatroon?</a:t>
            </a:r>
          </a:p>
          <a:p>
            <a:pPr marL="0" indent="0">
              <a:buNone/>
            </a:pPr>
            <a:endParaRPr lang="nl-NL" sz="1800" dirty="0">
              <a:solidFill>
                <a:schemeClr val="tx1"/>
              </a:solidFill>
              <a:latin typeface="Aptos" panose="020B0004020202020204" pitchFamily="34" charset="0"/>
            </a:endParaRPr>
          </a:p>
          <a:p>
            <a:pPr marL="0" indent="0">
              <a:buNone/>
            </a:pPr>
            <a:r>
              <a:rPr lang="nl-NL" sz="1800" dirty="0">
                <a:solidFill>
                  <a:schemeClr val="tx1"/>
                </a:solidFill>
                <a:latin typeface="Aptos" panose="020B0004020202020204" pitchFamily="34" charset="0"/>
              </a:rPr>
              <a:t>Effect samengestelde glasdikte (gebruikt glas 4-4mm </a:t>
            </a:r>
            <a:r>
              <a:rPr lang="nl-NL" sz="1800" dirty="0" err="1">
                <a:solidFill>
                  <a:schemeClr val="tx1"/>
                </a:solidFill>
                <a:latin typeface="Aptos" panose="020B0004020202020204" pitchFamily="34" charset="0"/>
              </a:rPr>
              <a:t>tov</a:t>
            </a:r>
            <a:r>
              <a:rPr lang="nl-NL" sz="1800" dirty="0">
                <a:solidFill>
                  <a:schemeClr val="tx1"/>
                </a:solidFill>
                <a:latin typeface="Aptos" panose="020B0004020202020204" pitchFamily="34" charset="0"/>
              </a:rPr>
              <a:t> 3-3)</a:t>
            </a:r>
            <a:endParaRPr lang="en-US" sz="1800" dirty="0">
              <a:solidFill>
                <a:schemeClr val="tx1"/>
              </a:solidFill>
              <a:latin typeface="Aptos" panose="020B0004020202020204" pitchFamily="34" charset="0"/>
            </a:endParaRPr>
          </a:p>
          <a:p>
            <a:endParaRPr lang="en-US" sz="1800" dirty="0">
              <a:solidFill>
                <a:schemeClr val="tx1"/>
              </a:solidFill>
              <a:latin typeface="Aptos" panose="020B0004020202020204" pitchFamily="34" charset="0"/>
            </a:endParaRPr>
          </a:p>
          <a:p>
            <a:endParaRPr lang="en-US" sz="1800" dirty="0">
              <a:solidFill>
                <a:schemeClr val="tx1"/>
              </a:solidFill>
              <a:latin typeface="Aptos" panose="020B0004020202020204" pitchFamily="34" charset="0"/>
            </a:endParaRPr>
          </a:p>
        </p:txBody>
      </p:sp>
      <p:sp>
        <p:nvSpPr>
          <p:cNvPr id="4" name="TextBox 3">
            <a:extLst>
              <a:ext uri="{FF2B5EF4-FFF2-40B4-BE49-F238E27FC236}">
                <a16:creationId xmlns:a16="http://schemas.microsoft.com/office/drawing/2014/main" id="{F173EB9C-416F-F65F-37B9-683FB7B89D3A}"/>
              </a:ext>
            </a:extLst>
          </p:cNvPr>
          <p:cNvSpPr txBox="1"/>
          <p:nvPr/>
        </p:nvSpPr>
        <p:spPr>
          <a:xfrm>
            <a:off x="6537923" y="2178228"/>
            <a:ext cx="2420402" cy="577081"/>
          </a:xfrm>
          <a:prstGeom prst="rect">
            <a:avLst/>
          </a:prstGeom>
          <a:noFill/>
        </p:spPr>
        <p:txBody>
          <a:bodyPr wrap="square" rtlCol="0">
            <a:spAutoFit/>
          </a:bodyPr>
          <a:lstStyle/>
          <a:p>
            <a:pPr defTabSz="457189">
              <a:defRPr/>
            </a:pPr>
            <a:r>
              <a:rPr lang="nl-NL" sz="1050" dirty="0">
                <a:solidFill>
                  <a:srgbClr val="000000"/>
                </a:solidFill>
                <a:cs typeface="+mn-cs"/>
              </a:rPr>
              <a:t>50% hergebruikt binnenblad + hergebruikt buitenblad</a:t>
            </a:r>
          </a:p>
          <a:p>
            <a:pPr defTabSz="457189">
              <a:defRPr/>
            </a:pPr>
            <a:r>
              <a:rPr lang="nl-NL" sz="1050" dirty="0">
                <a:solidFill>
                  <a:srgbClr val="000000"/>
                </a:solidFill>
                <a:cs typeface="+mn-cs"/>
              </a:rPr>
              <a:t> </a:t>
            </a:r>
            <a:endParaRPr lang="en-US" sz="1050" dirty="0">
              <a:solidFill>
                <a:srgbClr val="000000"/>
              </a:solidFill>
              <a:cs typeface="+mn-cs"/>
            </a:endParaRPr>
          </a:p>
        </p:txBody>
      </p:sp>
      <p:grpSp>
        <p:nvGrpSpPr>
          <p:cNvPr id="5" name="Group 4">
            <a:extLst>
              <a:ext uri="{FF2B5EF4-FFF2-40B4-BE49-F238E27FC236}">
                <a16:creationId xmlns:a16="http://schemas.microsoft.com/office/drawing/2014/main" id="{962B5F72-17A9-216C-9780-E72BEA7FCD08}"/>
              </a:ext>
            </a:extLst>
          </p:cNvPr>
          <p:cNvGrpSpPr/>
          <p:nvPr/>
        </p:nvGrpSpPr>
        <p:grpSpPr>
          <a:xfrm>
            <a:off x="6396706" y="517940"/>
            <a:ext cx="1682765" cy="1703821"/>
            <a:chOff x="8875603" y="3917902"/>
            <a:chExt cx="2243687" cy="2271761"/>
          </a:xfrm>
        </p:grpSpPr>
        <p:pic>
          <p:nvPicPr>
            <p:cNvPr id="6" name="Picture 5" descr="A computer generated image of a window&#10;&#10;Description automatically generated">
              <a:extLst>
                <a:ext uri="{FF2B5EF4-FFF2-40B4-BE49-F238E27FC236}">
                  <a16:creationId xmlns:a16="http://schemas.microsoft.com/office/drawing/2014/main" id="{B1D3738C-C7B6-543E-C478-C450439991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84062" y="3917902"/>
              <a:ext cx="1635228" cy="2085596"/>
            </a:xfrm>
            <a:prstGeom prst="rect">
              <a:avLst/>
            </a:prstGeom>
          </p:spPr>
        </p:pic>
        <p:grpSp>
          <p:nvGrpSpPr>
            <p:cNvPr id="7" name="Group 6">
              <a:extLst>
                <a:ext uri="{FF2B5EF4-FFF2-40B4-BE49-F238E27FC236}">
                  <a16:creationId xmlns:a16="http://schemas.microsoft.com/office/drawing/2014/main" id="{CF6EA6CE-F3C5-9D11-3EFE-877916AE50DC}"/>
                </a:ext>
              </a:extLst>
            </p:cNvPr>
            <p:cNvGrpSpPr/>
            <p:nvPr/>
          </p:nvGrpSpPr>
          <p:grpSpPr>
            <a:xfrm>
              <a:off x="8875603" y="4014597"/>
              <a:ext cx="1985115" cy="2175066"/>
              <a:chOff x="8875603" y="4014597"/>
              <a:chExt cx="1985115" cy="2175066"/>
            </a:xfrm>
          </p:grpSpPr>
          <p:pic>
            <p:nvPicPr>
              <p:cNvPr id="8" name="Picture 7" descr="A computer generated image of a window&#10;&#10;Description automatically generated">
                <a:extLst>
                  <a:ext uri="{FF2B5EF4-FFF2-40B4-BE49-F238E27FC236}">
                    <a16:creationId xmlns:a16="http://schemas.microsoft.com/office/drawing/2014/main" id="{D0A33C31-5779-4302-8ACF-E09EEEBC6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75603" y="4052458"/>
                <a:ext cx="1985115" cy="2137205"/>
              </a:xfrm>
              <a:prstGeom prst="rect">
                <a:avLst/>
              </a:prstGeom>
            </p:spPr>
          </p:pic>
          <p:cxnSp>
            <p:nvCxnSpPr>
              <p:cNvPr id="9" name="Straight Connector 8">
                <a:extLst>
                  <a:ext uri="{FF2B5EF4-FFF2-40B4-BE49-F238E27FC236}">
                    <a16:creationId xmlns:a16="http://schemas.microsoft.com/office/drawing/2014/main" id="{C80236B2-78A3-EF6B-1B03-192E0B034AFD}"/>
                  </a:ext>
                </a:extLst>
              </p:cNvPr>
              <p:cNvCxnSpPr>
                <a:cxnSpLocks/>
              </p:cNvCxnSpPr>
              <p:nvPr/>
            </p:nvCxnSpPr>
            <p:spPr>
              <a:xfrm>
                <a:off x="10091970" y="4164279"/>
                <a:ext cx="677237" cy="1107696"/>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9D1460-E0FB-D30F-FA8B-31DB4F005E2E}"/>
                  </a:ext>
                </a:extLst>
              </p:cNvPr>
              <p:cNvCxnSpPr>
                <a:cxnSpLocks/>
              </p:cNvCxnSpPr>
              <p:nvPr/>
            </p:nvCxnSpPr>
            <p:spPr>
              <a:xfrm>
                <a:off x="10769207" y="5297938"/>
                <a:ext cx="0" cy="39891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45A31-550B-E07D-A0BF-4472CA4A9222}"/>
                  </a:ext>
                </a:extLst>
              </p:cNvPr>
              <p:cNvCxnSpPr>
                <a:cxnSpLocks/>
              </p:cNvCxnSpPr>
              <p:nvPr/>
            </p:nvCxnSpPr>
            <p:spPr>
              <a:xfrm>
                <a:off x="9803520" y="401459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63B779-7593-4E93-B7D1-1FA9DC8CCD77}"/>
                  </a:ext>
                </a:extLst>
              </p:cNvPr>
              <p:cNvCxnSpPr>
                <a:cxnSpLocks/>
              </p:cNvCxnSpPr>
              <p:nvPr/>
            </p:nvCxnSpPr>
            <p:spPr>
              <a:xfrm flipV="1">
                <a:off x="9808436" y="4026788"/>
                <a:ext cx="0" cy="136320"/>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B72E64-97E1-296C-470E-94FF8608B45E}"/>
                  </a:ext>
                </a:extLst>
              </p:cNvPr>
              <p:cNvCxnSpPr>
                <a:cxnSpLocks/>
              </p:cNvCxnSpPr>
              <p:nvPr/>
            </p:nvCxnSpPr>
            <p:spPr>
              <a:xfrm>
                <a:off x="9832890" y="4270959"/>
                <a:ext cx="668623" cy="1150476"/>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7F8D94-38DB-2A57-C0CF-B7626C6F7C84}"/>
                  </a:ext>
                </a:extLst>
              </p:cNvPr>
              <p:cNvCxnSpPr>
                <a:cxnSpLocks/>
              </p:cNvCxnSpPr>
              <p:nvPr/>
            </p:nvCxnSpPr>
            <p:spPr>
              <a:xfrm>
                <a:off x="10510127" y="5455418"/>
                <a:ext cx="0" cy="398915"/>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CAF551-9A66-688E-EEA7-4B050FBCDF82}"/>
                  </a:ext>
                </a:extLst>
              </p:cNvPr>
              <p:cNvCxnSpPr>
                <a:cxnSpLocks/>
              </p:cNvCxnSpPr>
              <p:nvPr/>
            </p:nvCxnSpPr>
            <p:spPr>
              <a:xfrm>
                <a:off x="9549356" y="4121277"/>
                <a:ext cx="292967" cy="154361"/>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0CA425-A450-447B-458F-3620047B9676}"/>
                  </a:ext>
                </a:extLst>
              </p:cNvPr>
              <p:cNvCxnSpPr>
                <a:cxnSpLocks/>
              </p:cNvCxnSpPr>
              <p:nvPr/>
            </p:nvCxnSpPr>
            <p:spPr>
              <a:xfrm flipV="1">
                <a:off x="9549356" y="4129685"/>
                <a:ext cx="0" cy="184792"/>
              </a:xfrm>
              <a:prstGeom prst="line">
                <a:avLst/>
              </a:prstGeom>
              <a:ln w="25400">
                <a:solidFill>
                  <a:srgbClr val="D84544"/>
                </a:solidFill>
                <a:prstDash val="dash"/>
              </a:ln>
            </p:spPr>
            <p:style>
              <a:lnRef idx="1">
                <a:schemeClr val="accent1"/>
              </a:lnRef>
              <a:fillRef idx="0">
                <a:schemeClr val="accent1"/>
              </a:fillRef>
              <a:effectRef idx="0">
                <a:schemeClr val="accent1"/>
              </a:effectRef>
              <a:fontRef idx="minor">
                <a:schemeClr val="tx1"/>
              </a:fontRef>
            </p:style>
          </p:cxnSp>
        </p:grpSp>
      </p:grpSp>
      <p:pic>
        <p:nvPicPr>
          <p:cNvPr id="17" name="Picture 16" descr="A red sign with white letters&#10;&#10;Description automatically generated">
            <a:extLst>
              <a:ext uri="{FF2B5EF4-FFF2-40B4-BE49-F238E27FC236}">
                <a16:creationId xmlns:a16="http://schemas.microsoft.com/office/drawing/2014/main" id="{070C34F0-9885-C151-8F3F-8B75E15346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08145" y="323447"/>
            <a:ext cx="827671" cy="275937"/>
          </a:xfrm>
          <a:prstGeom prst="rect">
            <a:avLst/>
          </a:prstGeom>
        </p:spPr>
      </p:pic>
      <p:pic>
        <p:nvPicPr>
          <p:cNvPr id="19" name="Picture 18" descr="A close-up of a broken glass&#10;&#10;Description automatically generated">
            <a:extLst>
              <a:ext uri="{FF2B5EF4-FFF2-40B4-BE49-F238E27FC236}">
                <a16:creationId xmlns:a16="http://schemas.microsoft.com/office/drawing/2014/main" id="{EF57E9C0-289E-2689-53D4-55E5A2742E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76977" y="2732227"/>
            <a:ext cx="2038373" cy="1819976"/>
          </a:xfrm>
          <a:prstGeom prst="rect">
            <a:avLst/>
          </a:prstGeom>
        </p:spPr>
      </p:pic>
      <p:sp>
        <p:nvSpPr>
          <p:cNvPr id="20" name="TextBox 19">
            <a:extLst>
              <a:ext uri="{FF2B5EF4-FFF2-40B4-BE49-F238E27FC236}">
                <a16:creationId xmlns:a16="http://schemas.microsoft.com/office/drawing/2014/main" id="{DFE96729-5060-3920-357A-97FD82D69CFB}"/>
              </a:ext>
            </a:extLst>
          </p:cNvPr>
          <p:cNvSpPr txBox="1"/>
          <p:nvPr/>
        </p:nvSpPr>
        <p:spPr>
          <a:xfrm>
            <a:off x="7303374" y="4321370"/>
            <a:ext cx="1211977" cy="253916"/>
          </a:xfrm>
          <a:prstGeom prst="rect">
            <a:avLst/>
          </a:prstGeom>
          <a:noFill/>
        </p:spPr>
        <p:txBody>
          <a:bodyPr wrap="square" rtlCol="0">
            <a:spAutoFit/>
          </a:bodyPr>
          <a:lstStyle/>
          <a:p>
            <a:pPr algn="r" defTabSz="685800" fontAlgn="auto">
              <a:spcBef>
                <a:spcPts val="0"/>
              </a:spcBef>
              <a:spcAft>
                <a:spcPts val="0"/>
              </a:spcAft>
              <a:defRPr/>
            </a:pPr>
            <a:r>
              <a:rPr lang="nl-NL" sz="1050" dirty="0">
                <a:solidFill>
                  <a:prstClr val="white"/>
                </a:solidFill>
                <a:latin typeface="Arial" panose="020B0604020202020204" pitchFamily="34" charset="0"/>
                <a:ea typeface="Segoe UI Historic" panose="020B0502040204020203" pitchFamily="34" charset="0"/>
                <a:cs typeface="Arial" panose="020B0604020202020204" pitchFamily="34" charset="0"/>
              </a:rPr>
              <a:t>© KC Glas</a:t>
            </a:r>
          </a:p>
        </p:txBody>
      </p:sp>
      <p:sp>
        <p:nvSpPr>
          <p:cNvPr id="22" name="Tekstvak 21">
            <a:extLst>
              <a:ext uri="{FF2B5EF4-FFF2-40B4-BE49-F238E27FC236}">
                <a16:creationId xmlns:a16="http://schemas.microsoft.com/office/drawing/2014/main" id="{96F5E668-4510-5003-721D-9217B67F09CD}"/>
              </a:ext>
            </a:extLst>
          </p:cNvPr>
          <p:cNvSpPr txBox="1"/>
          <p:nvPr/>
        </p:nvSpPr>
        <p:spPr>
          <a:xfrm>
            <a:off x="432000" y="864000"/>
            <a:ext cx="6766599"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Gebruikt glas thermisch harden</a:t>
            </a:r>
          </a:p>
        </p:txBody>
      </p:sp>
      <p:sp>
        <p:nvSpPr>
          <p:cNvPr id="2" name="Tijdelijke aanduiding voor dianummer 7">
            <a:extLst>
              <a:ext uri="{FF2B5EF4-FFF2-40B4-BE49-F238E27FC236}">
                <a16:creationId xmlns:a16="http://schemas.microsoft.com/office/drawing/2014/main" id="{D01CCD6B-90A2-46A2-A3CA-733C18C626A5}"/>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19</a:t>
            </a:fld>
            <a:endParaRPr lang="nl-NL" sz="1000" dirty="0">
              <a:latin typeface="Aptos" panose="020B0004020202020204" pitchFamily="34" charset="0"/>
            </a:endParaRPr>
          </a:p>
        </p:txBody>
      </p:sp>
      <p:sp>
        <p:nvSpPr>
          <p:cNvPr id="18" name="Tijdelijke aanduiding voor datum 1">
            <a:extLst>
              <a:ext uri="{FF2B5EF4-FFF2-40B4-BE49-F238E27FC236}">
                <a16:creationId xmlns:a16="http://schemas.microsoft.com/office/drawing/2014/main" id="{ACCEB103-A9B6-3E5F-5005-6AE1876EBD7A}"/>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252251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ding, Menselijk gezicht, persoon, trui&#10;&#10;Automatisch gegenereerde beschrijving">
            <a:extLst>
              <a:ext uri="{FF2B5EF4-FFF2-40B4-BE49-F238E27FC236}">
                <a16:creationId xmlns:a16="http://schemas.microsoft.com/office/drawing/2014/main" id="{F4412A27-F868-9D84-33DF-71727CEFE476}"/>
              </a:ext>
            </a:extLst>
          </p:cNvPr>
          <p:cNvPicPr>
            <a:picLocks noChangeAspect="1"/>
          </p:cNvPicPr>
          <p:nvPr/>
        </p:nvPicPr>
        <p:blipFill>
          <a:blip r:embed="rId3"/>
          <a:srcRect l="13578" r="14993"/>
          <a:stretch/>
        </p:blipFill>
        <p:spPr>
          <a:xfrm>
            <a:off x="4392166" y="860400"/>
            <a:ext cx="1080000" cy="1512000"/>
          </a:xfrm>
          <a:prstGeom prst="rect">
            <a:avLst/>
          </a:prstGeom>
        </p:spPr>
      </p:pic>
      <p:pic>
        <p:nvPicPr>
          <p:cNvPr id="21" name="Afbeelding 20" descr="Afbeelding met persoon, vrouw, binnen, glimlachen&#10;&#10;Automatisch gegenereerde beschrijving">
            <a:extLst>
              <a:ext uri="{FF2B5EF4-FFF2-40B4-BE49-F238E27FC236}">
                <a16:creationId xmlns:a16="http://schemas.microsoft.com/office/drawing/2014/main" id="{6FF5194F-9AEE-7B8D-7F9E-AD914183C2C6}"/>
              </a:ext>
            </a:extLst>
          </p:cNvPr>
          <p:cNvPicPr>
            <a:picLocks noChangeAspect="1"/>
          </p:cNvPicPr>
          <p:nvPr/>
        </p:nvPicPr>
        <p:blipFill rotWithShape="1">
          <a:blip r:embed="rId4"/>
          <a:srcRect r="4" b="3825"/>
          <a:stretch/>
        </p:blipFill>
        <p:spPr>
          <a:xfrm>
            <a:off x="4392166" y="2952000"/>
            <a:ext cx="1076234" cy="1505620"/>
          </a:xfrm>
          <a:prstGeom prst="rect">
            <a:avLst/>
          </a:prstGeom>
        </p:spPr>
      </p:pic>
      <p:sp>
        <p:nvSpPr>
          <p:cNvPr id="12" name="Tekstvak 11">
            <a:extLst>
              <a:ext uri="{FF2B5EF4-FFF2-40B4-BE49-F238E27FC236}">
                <a16:creationId xmlns:a16="http://schemas.microsoft.com/office/drawing/2014/main" id="{A309B590-4D25-9A27-437D-DAB386137BFF}"/>
              </a:ext>
            </a:extLst>
          </p:cNvPr>
          <p:cNvSpPr txBox="1"/>
          <p:nvPr/>
        </p:nvSpPr>
        <p:spPr>
          <a:xfrm>
            <a:off x="432000" y="2384610"/>
            <a:ext cx="1800000" cy="477054"/>
          </a:xfrm>
          <a:prstGeom prst="rect">
            <a:avLst/>
          </a:prstGeom>
          <a:noFill/>
        </p:spPr>
        <p:txBody>
          <a:bodyPr wrap="square" rtlCol="0">
            <a:spAutoFit/>
          </a:bodyPr>
          <a:lstStyle/>
          <a:p>
            <a:pPr algn="ctr"/>
            <a:r>
              <a:rPr lang="nl-NL" sz="1400" dirty="0">
                <a:latin typeface="+mn-lt"/>
              </a:rPr>
              <a:t>Ed </a:t>
            </a:r>
            <a:r>
              <a:rPr lang="nl-NL" sz="1400" dirty="0" err="1">
                <a:latin typeface="+mn-lt"/>
              </a:rPr>
              <a:t>Melet</a:t>
            </a:r>
            <a:endParaRPr lang="nl-NL" sz="1400" dirty="0">
              <a:latin typeface="+mn-lt"/>
            </a:endParaRPr>
          </a:p>
          <a:p>
            <a:pPr algn="ctr"/>
            <a:r>
              <a:rPr lang="nl-NL" sz="1100" dirty="0" err="1">
                <a:latin typeface="+mn-lt"/>
              </a:rPr>
              <a:t>Associate</a:t>
            </a:r>
            <a:r>
              <a:rPr lang="nl-NL" sz="1100" dirty="0">
                <a:latin typeface="+mn-lt"/>
              </a:rPr>
              <a:t> lector</a:t>
            </a:r>
          </a:p>
        </p:txBody>
      </p:sp>
      <p:sp>
        <p:nvSpPr>
          <p:cNvPr id="13" name="Tekstvak 12">
            <a:extLst>
              <a:ext uri="{FF2B5EF4-FFF2-40B4-BE49-F238E27FC236}">
                <a16:creationId xmlns:a16="http://schemas.microsoft.com/office/drawing/2014/main" id="{4139CBC4-4C9C-FB4C-524D-67709D913024}"/>
              </a:ext>
            </a:extLst>
          </p:cNvPr>
          <p:cNvSpPr txBox="1"/>
          <p:nvPr/>
        </p:nvSpPr>
        <p:spPr>
          <a:xfrm>
            <a:off x="2181056" y="2384610"/>
            <a:ext cx="1847737" cy="477054"/>
          </a:xfrm>
          <a:prstGeom prst="rect">
            <a:avLst/>
          </a:prstGeom>
          <a:noFill/>
        </p:spPr>
        <p:txBody>
          <a:bodyPr wrap="square" rtlCol="0">
            <a:spAutoFit/>
          </a:bodyPr>
          <a:lstStyle/>
          <a:p>
            <a:pPr algn="ctr"/>
            <a:r>
              <a:rPr lang="nl-NL" sz="1400" dirty="0">
                <a:latin typeface="+mn-lt"/>
              </a:rPr>
              <a:t>Jolanda </a:t>
            </a:r>
            <a:r>
              <a:rPr lang="nl-NL" sz="1400" dirty="0" err="1">
                <a:latin typeface="+mn-lt"/>
              </a:rPr>
              <a:t>Tetteroo</a:t>
            </a:r>
            <a:r>
              <a:rPr lang="nl-NL" sz="1400" dirty="0">
                <a:latin typeface="+mn-lt"/>
              </a:rPr>
              <a:t> </a:t>
            </a:r>
          </a:p>
          <a:p>
            <a:pPr algn="ctr"/>
            <a:r>
              <a:rPr lang="nl-NL" sz="1100" dirty="0">
                <a:latin typeface="+mn-lt"/>
              </a:rPr>
              <a:t>Projectleider &amp; onderzoeker</a:t>
            </a:r>
          </a:p>
        </p:txBody>
      </p:sp>
      <p:sp>
        <p:nvSpPr>
          <p:cNvPr id="14" name="Tekstvak 13">
            <a:extLst>
              <a:ext uri="{FF2B5EF4-FFF2-40B4-BE49-F238E27FC236}">
                <a16:creationId xmlns:a16="http://schemas.microsoft.com/office/drawing/2014/main" id="{CCF67C46-0E1F-C506-728F-90A67CFC0F67}"/>
              </a:ext>
            </a:extLst>
          </p:cNvPr>
          <p:cNvSpPr txBox="1"/>
          <p:nvPr/>
        </p:nvSpPr>
        <p:spPr>
          <a:xfrm>
            <a:off x="533009" y="4464000"/>
            <a:ext cx="1600200" cy="477054"/>
          </a:xfrm>
          <a:prstGeom prst="rect">
            <a:avLst/>
          </a:prstGeom>
          <a:noFill/>
        </p:spPr>
        <p:txBody>
          <a:bodyPr wrap="square" rtlCol="0">
            <a:spAutoFit/>
          </a:bodyPr>
          <a:lstStyle/>
          <a:p>
            <a:pPr algn="ctr"/>
            <a:r>
              <a:rPr lang="nl-NL" sz="1400" dirty="0">
                <a:latin typeface="+mn-lt"/>
              </a:rPr>
              <a:t>Rashid </a:t>
            </a:r>
            <a:r>
              <a:rPr lang="nl-NL" sz="1400" dirty="0" err="1">
                <a:latin typeface="+mn-lt"/>
              </a:rPr>
              <a:t>Rashidi</a:t>
            </a:r>
            <a:endParaRPr lang="nl-NL" sz="1400" dirty="0">
              <a:latin typeface="+mn-lt"/>
            </a:endParaRPr>
          </a:p>
          <a:p>
            <a:pPr algn="ctr"/>
            <a:r>
              <a:rPr lang="nl-NL" sz="1100" dirty="0">
                <a:latin typeface="+mn-lt"/>
              </a:rPr>
              <a:t>Docentonderzoeker</a:t>
            </a:r>
          </a:p>
        </p:txBody>
      </p:sp>
      <p:sp>
        <p:nvSpPr>
          <p:cNvPr id="15" name="Tekstvak 14">
            <a:extLst>
              <a:ext uri="{FF2B5EF4-FFF2-40B4-BE49-F238E27FC236}">
                <a16:creationId xmlns:a16="http://schemas.microsoft.com/office/drawing/2014/main" id="{F35B355E-372D-6A77-16BF-1CC51F477494}"/>
              </a:ext>
            </a:extLst>
          </p:cNvPr>
          <p:cNvSpPr txBox="1"/>
          <p:nvPr/>
        </p:nvSpPr>
        <p:spPr>
          <a:xfrm>
            <a:off x="2452558" y="4464000"/>
            <a:ext cx="1355280" cy="477054"/>
          </a:xfrm>
          <a:prstGeom prst="rect">
            <a:avLst/>
          </a:prstGeom>
          <a:noFill/>
        </p:spPr>
        <p:txBody>
          <a:bodyPr wrap="square" rtlCol="0">
            <a:spAutoFit/>
          </a:bodyPr>
          <a:lstStyle/>
          <a:p>
            <a:pPr algn="ctr"/>
            <a:r>
              <a:rPr lang="nl-NL" sz="1400" dirty="0">
                <a:latin typeface="+mn-lt"/>
              </a:rPr>
              <a:t>Kees Versluis</a:t>
            </a:r>
          </a:p>
          <a:p>
            <a:pPr algn="ctr"/>
            <a:r>
              <a:rPr lang="nl-NL" sz="1100" dirty="0">
                <a:latin typeface="+mn-lt"/>
              </a:rPr>
              <a:t>Docentonderzoeker</a:t>
            </a:r>
          </a:p>
        </p:txBody>
      </p:sp>
      <p:sp>
        <p:nvSpPr>
          <p:cNvPr id="16" name="Tekstvak 15">
            <a:extLst>
              <a:ext uri="{FF2B5EF4-FFF2-40B4-BE49-F238E27FC236}">
                <a16:creationId xmlns:a16="http://schemas.microsoft.com/office/drawing/2014/main" id="{7843CA13-CACF-CDCB-F52F-C53213ECC76D}"/>
              </a:ext>
            </a:extLst>
          </p:cNvPr>
          <p:cNvSpPr txBox="1"/>
          <p:nvPr/>
        </p:nvSpPr>
        <p:spPr>
          <a:xfrm>
            <a:off x="3891156" y="2384610"/>
            <a:ext cx="2043194" cy="477054"/>
          </a:xfrm>
          <a:prstGeom prst="rect">
            <a:avLst/>
          </a:prstGeom>
          <a:noFill/>
        </p:spPr>
        <p:txBody>
          <a:bodyPr wrap="square" rtlCol="0">
            <a:spAutoFit/>
          </a:bodyPr>
          <a:lstStyle/>
          <a:p>
            <a:pPr algn="ctr"/>
            <a:r>
              <a:rPr lang="nl-NL" sz="1400" dirty="0">
                <a:latin typeface="+mn-lt"/>
              </a:rPr>
              <a:t>Nancy de Boer</a:t>
            </a:r>
          </a:p>
          <a:p>
            <a:pPr algn="ctr"/>
            <a:r>
              <a:rPr lang="nl-NL" sz="1100" dirty="0">
                <a:latin typeface="+mn-lt"/>
              </a:rPr>
              <a:t>Onderzoeker</a:t>
            </a:r>
          </a:p>
        </p:txBody>
      </p:sp>
      <p:pic>
        <p:nvPicPr>
          <p:cNvPr id="18" name="Afbeelding 17" descr="Afbeelding met persoon, glimlachen, poseren&#10;&#10;Automatisch gegenereerde beschrijving">
            <a:extLst>
              <a:ext uri="{FF2B5EF4-FFF2-40B4-BE49-F238E27FC236}">
                <a16:creationId xmlns:a16="http://schemas.microsoft.com/office/drawing/2014/main" id="{77B24ABD-FD9B-BABB-19C1-EA9B464E3B29}"/>
              </a:ext>
            </a:extLst>
          </p:cNvPr>
          <p:cNvPicPr>
            <a:picLocks noChangeAspect="1"/>
          </p:cNvPicPr>
          <p:nvPr/>
        </p:nvPicPr>
        <p:blipFill rotWithShape="1">
          <a:blip r:embed="rId5"/>
          <a:srcRect l="13134" r="15388" b="4"/>
          <a:stretch/>
        </p:blipFill>
        <p:spPr>
          <a:xfrm>
            <a:off x="2592000" y="872610"/>
            <a:ext cx="1080000" cy="1510889"/>
          </a:xfrm>
          <a:prstGeom prst="rect">
            <a:avLst/>
          </a:prstGeom>
        </p:spPr>
      </p:pic>
      <p:sp>
        <p:nvSpPr>
          <p:cNvPr id="22" name="Tekstvak 21">
            <a:extLst>
              <a:ext uri="{FF2B5EF4-FFF2-40B4-BE49-F238E27FC236}">
                <a16:creationId xmlns:a16="http://schemas.microsoft.com/office/drawing/2014/main" id="{45434E73-9E30-7C11-0272-6A5773396707}"/>
              </a:ext>
            </a:extLst>
          </p:cNvPr>
          <p:cNvSpPr txBox="1"/>
          <p:nvPr/>
        </p:nvSpPr>
        <p:spPr>
          <a:xfrm>
            <a:off x="3668566" y="4464000"/>
            <a:ext cx="2528046" cy="477054"/>
          </a:xfrm>
          <a:prstGeom prst="rect">
            <a:avLst/>
          </a:prstGeom>
          <a:noFill/>
        </p:spPr>
        <p:txBody>
          <a:bodyPr wrap="square" rtlCol="0">
            <a:spAutoFit/>
          </a:bodyPr>
          <a:lstStyle/>
          <a:p>
            <a:pPr algn="ctr"/>
            <a:r>
              <a:rPr lang="nl-NL" sz="1400" dirty="0">
                <a:latin typeface="+mn-lt"/>
              </a:rPr>
              <a:t>Elsbeth van Battum</a:t>
            </a:r>
          </a:p>
          <a:p>
            <a:pPr algn="ctr"/>
            <a:r>
              <a:rPr lang="nl-NL" sz="1100" dirty="0">
                <a:latin typeface="+mn-lt"/>
              </a:rPr>
              <a:t>Docentonderzoeker</a:t>
            </a:r>
          </a:p>
        </p:txBody>
      </p:sp>
      <p:pic>
        <p:nvPicPr>
          <p:cNvPr id="1026" name="Picture 2">
            <a:extLst>
              <a:ext uri="{FF2B5EF4-FFF2-40B4-BE49-F238E27FC236}">
                <a16:creationId xmlns:a16="http://schemas.microsoft.com/office/drawing/2014/main" id="{5AFA94A6-8976-7053-73E2-82068E8325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83" r="16239" b="1332"/>
          <a:stretch/>
        </p:blipFill>
        <p:spPr bwMode="auto">
          <a:xfrm>
            <a:off x="6192000" y="2951999"/>
            <a:ext cx="1080000" cy="1505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shid Rashidi - Architectural Design Tutor - TU Delft | LinkedIn">
            <a:extLst>
              <a:ext uri="{FF2B5EF4-FFF2-40B4-BE49-F238E27FC236}">
                <a16:creationId xmlns:a16="http://schemas.microsoft.com/office/drawing/2014/main" id="{DAC2E243-2082-B969-726A-47520D6189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83" r="14735"/>
          <a:stretch/>
        </p:blipFill>
        <p:spPr bwMode="auto">
          <a:xfrm>
            <a:off x="792000" y="2952000"/>
            <a:ext cx="1080000" cy="151088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B30D16E-F705-5251-C23D-116D0256E3E7}"/>
              </a:ext>
            </a:extLst>
          </p:cNvPr>
          <p:cNvSpPr txBox="1"/>
          <p:nvPr/>
        </p:nvSpPr>
        <p:spPr>
          <a:xfrm>
            <a:off x="5976000" y="4464000"/>
            <a:ext cx="1503010" cy="477054"/>
          </a:xfrm>
          <a:prstGeom prst="rect">
            <a:avLst/>
          </a:prstGeom>
          <a:noFill/>
        </p:spPr>
        <p:txBody>
          <a:bodyPr wrap="square" rtlCol="0">
            <a:spAutoFit/>
          </a:bodyPr>
          <a:lstStyle/>
          <a:p>
            <a:pPr algn="ctr"/>
            <a:r>
              <a:rPr lang="nl-NL" sz="1400" dirty="0">
                <a:latin typeface="+mn-lt"/>
              </a:rPr>
              <a:t>Sam Edens</a:t>
            </a:r>
          </a:p>
          <a:p>
            <a:pPr algn="ctr"/>
            <a:r>
              <a:rPr lang="nl-NL" sz="1100" dirty="0">
                <a:latin typeface="+mn-lt"/>
              </a:rPr>
              <a:t>Docentonderzoeker</a:t>
            </a:r>
          </a:p>
        </p:txBody>
      </p:sp>
      <p:pic>
        <p:nvPicPr>
          <p:cNvPr id="9" name="Picture 8" descr="Kees Versluis - Researcher Urban Technology - Hogeschool van Amsterdam |  Amsterdam University of Applied Sciences | LinkedIn">
            <a:extLst>
              <a:ext uri="{FF2B5EF4-FFF2-40B4-BE49-F238E27FC236}">
                <a16:creationId xmlns:a16="http://schemas.microsoft.com/office/drawing/2014/main" id="{0C387BA7-C080-8A70-5861-85D204DF5E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134" r="14345"/>
          <a:stretch/>
        </p:blipFill>
        <p:spPr bwMode="auto">
          <a:xfrm>
            <a:off x="2592000" y="2952000"/>
            <a:ext cx="1080000" cy="15100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 Melet - HvA">
            <a:extLst>
              <a:ext uri="{FF2B5EF4-FFF2-40B4-BE49-F238E27FC236}">
                <a16:creationId xmlns:a16="http://schemas.microsoft.com/office/drawing/2014/main" id="{FD749C59-9764-FBA7-A589-51FF63A608C0}"/>
              </a:ext>
            </a:extLst>
          </p:cNvPr>
          <p:cNvPicPr>
            <a:picLocks noChangeArrowheads="1"/>
          </p:cNvPicPr>
          <p:nvPr/>
        </p:nvPicPr>
        <p:blipFill rotWithShape="1">
          <a:blip r:embed="rId9">
            <a:extLst>
              <a:ext uri="{28A0092B-C50C-407E-A947-70E740481C1C}">
                <a14:useLocalDpi xmlns:a14="http://schemas.microsoft.com/office/drawing/2010/main" val="0"/>
              </a:ext>
            </a:extLst>
          </a:blip>
          <a:srcRect t="1402" b="2878"/>
          <a:stretch/>
        </p:blipFill>
        <p:spPr bwMode="auto">
          <a:xfrm>
            <a:off x="792000" y="864000"/>
            <a:ext cx="1080000" cy="15048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9ECBF8EC-F31A-9BB4-554D-472677FC3CCA}"/>
              </a:ext>
            </a:extLst>
          </p:cNvPr>
          <p:cNvSpPr txBox="1"/>
          <p:nvPr/>
        </p:nvSpPr>
        <p:spPr>
          <a:xfrm>
            <a:off x="720000" y="288000"/>
            <a:ext cx="7202637"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Onderzoeksgroep Circulair Bouwen</a:t>
            </a:r>
          </a:p>
        </p:txBody>
      </p:sp>
      <p:sp>
        <p:nvSpPr>
          <p:cNvPr id="2" name="Tijdelijke aanduiding voor dianummer 7">
            <a:extLst>
              <a:ext uri="{FF2B5EF4-FFF2-40B4-BE49-F238E27FC236}">
                <a16:creationId xmlns:a16="http://schemas.microsoft.com/office/drawing/2014/main" id="{73AAE969-F93C-D5B2-979E-17984DEB836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a:t>
            </a:fld>
            <a:endParaRPr lang="nl-NL" sz="1000" dirty="0">
              <a:latin typeface="Aptos" panose="020B0004020202020204" pitchFamily="34" charset="0"/>
            </a:endParaRPr>
          </a:p>
        </p:txBody>
      </p:sp>
      <p:sp>
        <p:nvSpPr>
          <p:cNvPr id="6" name="Tijdelijke aanduiding voor datum 1">
            <a:extLst>
              <a:ext uri="{FF2B5EF4-FFF2-40B4-BE49-F238E27FC236}">
                <a16:creationId xmlns:a16="http://schemas.microsoft.com/office/drawing/2014/main" id="{9B7D7900-92F6-2E0B-E252-C1B7FE7B926A}"/>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11" name="Afbeelding 10" descr="Afbeelding met Menselijk gezicht, persoon, glimlach, kleding&#10;&#10;Automatisch gegenereerde beschrijving">
            <a:extLst>
              <a:ext uri="{FF2B5EF4-FFF2-40B4-BE49-F238E27FC236}">
                <a16:creationId xmlns:a16="http://schemas.microsoft.com/office/drawing/2014/main" id="{1899C0AA-6696-1D49-0F06-3EBB05633086}"/>
              </a:ext>
            </a:extLst>
          </p:cNvPr>
          <p:cNvPicPr>
            <a:picLocks noChangeAspect="1"/>
          </p:cNvPicPr>
          <p:nvPr/>
        </p:nvPicPr>
        <p:blipFill rotWithShape="1">
          <a:blip r:embed="rId10">
            <a:extLst>
              <a:ext uri="{28A0092B-C50C-407E-A947-70E740481C1C}">
                <a14:useLocalDpi xmlns:a14="http://schemas.microsoft.com/office/drawing/2010/main" val="0"/>
              </a:ext>
            </a:extLst>
          </a:blip>
          <a:srcRect l="31518" t="3308" r="27596" b="10927"/>
          <a:stretch/>
        </p:blipFill>
        <p:spPr>
          <a:xfrm>
            <a:off x="4391668" y="2952000"/>
            <a:ext cx="1080000" cy="1511091"/>
          </a:xfrm>
          <a:prstGeom prst="rect">
            <a:avLst/>
          </a:prstGeom>
        </p:spPr>
      </p:pic>
    </p:spTree>
    <p:extLst>
      <p:ext uri="{BB962C8B-B14F-4D97-AF65-F5344CB8AC3E}">
        <p14:creationId xmlns:p14="http://schemas.microsoft.com/office/powerpoint/2010/main" val="3129092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9D272-92DE-3CF4-260D-DF1D04F8CA48}"/>
              </a:ext>
            </a:extLst>
          </p:cNvPr>
          <p:cNvSpPr>
            <a:spLocks noGrp="1"/>
          </p:cNvSpPr>
          <p:nvPr>
            <p:ph idx="1"/>
          </p:nvPr>
        </p:nvSpPr>
        <p:spPr>
          <a:xfrm>
            <a:off x="504000" y="1440000"/>
            <a:ext cx="6803705" cy="3396989"/>
          </a:xfrm>
        </p:spPr>
        <p:txBody>
          <a:bodyPr>
            <a:normAutofit/>
          </a:bodyPr>
          <a:lstStyle/>
          <a:p>
            <a:r>
              <a:rPr lang="en-US" sz="1800" dirty="0">
                <a:solidFill>
                  <a:schemeClr val="tx1"/>
                </a:solidFill>
                <a:latin typeface="Aptos" panose="020B0004020202020204" pitchFamily="34" charset="0"/>
              </a:rPr>
              <a:t>Low-e coating = </a:t>
            </a:r>
            <a:r>
              <a:rPr lang="en-US" sz="1800" dirty="0" err="1">
                <a:solidFill>
                  <a:schemeClr val="tx1"/>
                </a:solidFill>
                <a:latin typeface="Aptos" panose="020B0004020202020204" pitchFamily="34" charset="0"/>
              </a:rPr>
              <a:t>verschillende</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laagjes</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metaaloxiden</a:t>
            </a:r>
            <a:r>
              <a:rPr lang="en-US" sz="1800" dirty="0">
                <a:solidFill>
                  <a:schemeClr val="tx1"/>
                </a:solidFill>
                <a:latin typeface="Aptos" panose="020B0004020202020204" pitchFamily="34" charset="0"/>
              </a:rPr>
              <a:t> </a:t>
            </a:r>
          </a:p>
          <a:p>
            <a:r>
              <a:rPr lang="en-US" sz="1800" dirty="0" err="1">
                <a:solidFill>
                  <a:schemeClr val="tx1"/>
                </a:solidFill>
                <a:latin typeface="Aptos" panose="020B0004020202020204" pitchFamily="34" charset="0"/>
              </a:rPr>
              <a:t>Verschillende</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kwaliteiten</a:t>
            </a:r>
            <a:endParaRPr lang="en-US" sz="1800" dirty="0">
              <a:solidFill>
                <a:schemeClr val="tx1"/>
              </a:solidFill>
              <a:latin typeface="Aptos" panose="020B0004020202020204" pitchFamily="34" charset="0"/>
            </a:endParaRPr>
          </a:p>
          <a:p>
            <a:r>
              <a:rPr lang="en-US" sz="1800" dirty="0" err="1">
                <a:solidFill>
                  <a:schemeClr val="tx1"/>
                </a:solidFill>
                <a:latin typeface="Aptos" panose="020B0004020202020204" pitchFamily="34" charset="0"/>
              </a:rPr>
              <a:t>Onder</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invloed</a:t>
            </a:r>
            <a:r>
              <a:rPr lang="en-US" sz="1800" dirty="0">
                <a:solidFill>
                  <a:schemeClr val="tx1"/>
                </a:solidFill>
                <a:latin typeface="Aptos" panose="020B0004020202020204" pitchFamily="34" charset="0"/>
              </a:rPr>
              <a:t> van </a:t>
            </a:r>
            <a:r>
              <a:rPr lang="en-US" sz="1800" dirty="0" err="1">
                <a:solidFill>
                  <a:schemeClr val="tx1"/>
                </a:solidFill>
                <a:latin typeface="Aptos" panose="020B0004020202020204" pitchFamily="34" charset="0"/>
              </a:rPr>
              <a:t>vocht</a:t>
            </a:r>
            <a:r>
              <a:rPr lang="en-US" sz="1800" dirty="0">
                <a:solidFill>
                  <a:schemeClr val="tx1"/>
                </a:solidFill>
                <a:latin typeface="Aptos" panose="020B0004020202020204" pitchFamily="34" charset="0"/>
              </a:rPr>
              <a:t> -&gt; </a:t>
            </a:r>
            <a:r>
              <a:rPr lang="en-US" sz="1800" dirty="0" err="1">
                <a:solidFill>
                  <a:schemeClr val="tx1"/>
                </a:solidFill>
                <a:latin typeface="Aptos" panose="020B0004020202020204" pitchFamily="34" charset="0"/>
              </a:rPr>
              <a:t>aantasting</a:t>
            </a:r>
            <a:endParaRPr lang="en-US" sz="1800" dirty="0">
              <a:solidFill>
                <a:schemeClr val="tx1"/>
              </a:solidFill>
              <a:latin typeface="Aptos" panose="020B0004020202020204" pitchFamily="34" charset="0"/>
            </a:endParaRPr>
          </a:p>
          <a:p>
            <a:endParaRPr lang="en-US" sz="1800" dirty="0">
              <a:solidFill>
                <a:schemeClr val="tx1"/>
              </a:solidFill>
              <a:latin typeface="Aptos" panose="020B0004020202020204" pitchFamily="34" charset="0"/>
            </a:endParaRPr>
          </a:p>
          <a:p>
            <a:pPr marL="0" indent="0">
              <a:buNone/>
            </a:pPr>
            <a:endParaRPr lang="en-US" sz="1800" dirty="0">
              <a:solidFill>
                <a:schemeClr val="tx1"/>
              </a:solidFill>
              <a:latin typeface="Aptos" panose="020B0004020202020204" pitchFamily="34" charset="0"/>
            </a:endParaRPr>
          </a:p>
          <a:p>
            <a:r>
              <a:rPr lang="en-US" sz="1800" dirty="0">
                <a:solidFill>
                  <a:schemeClr val="tx1"/>
                </a:solidFill>
                <a:latin typeface="Aptos" panose="020B0004020202020204" pitchFamily="34" charset="0"/>
              </a:rPr>
              <a:t>Wat </a:t>
            </a:r>
            <a:r>
              <a:rPr lang="en-US" sz="1800" dirty="0" err="1">
                <a:solidFill>
                  <a:schemeClr val="tx1"/>
                </a:solidFill>
                <a:latin typeface="Aptos" panose="020B0004020202020204" pitchFamily="34" charset="0"/>
              </a:rPr>
              <a:t>zijn</a:t>
            </a:r>
            <a:r>
              <a:rPr lang="en-US" sz="1800" dirty="0">
                <a:solidFill>
                  <a:schemeClr val="tx1"/>
                </a:solidFill>
                <a:latin typeface="Aptos" panose="020B0004020202020204" pitchFamily="34" charset="0"/>
              </a:rPr>
              <a:t> de </a:t>
            </a:r>
            <a:r>
              <a:rPr lang="en-US" sz="1800" dirty="0" err="1">
                <a:solidFill>
                  <a:schemeClr val="tx1"/>
                </a:solidFill>
                <a:latin typeface="Aptos" panose="020B0004020202020204" pitchFamily="34" charset="0"/>
              </a:rPr>
              <a:t>mogelijkheden</a:t>
            </a:r>
            <a:r>
              <a:rPr lang="en-US" sz="1800" dirty="0">
                <a:solidFill>
                  <a:schemeClr val="tx1"/>
                </a:solidFill>
                <a:latin typeface="Aptos" panose="020B0004020202020204" pitchFamily="34" charset="0"/>
              </a:rPr>
              <a:t> van </a:t>
            </a:r>
            <a:r>
              <a:rPr lang="en-US" sz="1800" dirty="0" err="1">
                <a:solidFill>
                  <a:schemeClr val="tx1"/>
                </a:solidFill>
                <a:latin typeface="Aptos" panose="020B0004020202020204" pitchFamily="34" charset="0"/>
              </a:rPr>
              <a:t>gebruikte</a:t>
            </a:r>
            <a:r>
              <a:rPr lang="en-US" sz="1800" dirty="0">
                <a:solidFill>
                  <a:schemeClr val="tx1"/>
                </a:solidFill>
                <a:latin typeface="Aptos" panose="020B0004020202020204" pitchFamily="34" charset="0"/>
              </a:rPr>
              <a:t> low-e coatings in triple </a:t>
            </a:r>
            <a:r>
              <a:rPr lang="en-US" sz="1800" dirty="0" err="1">
                <a:solidFill>
                  <a:schemeClr val="tx1"/>
                </a:solidFill>
                <a:latin typeface="Aptos" panose="020B0004020202020204" pitchFamily="34" charset="0"/>
              </a:rPr>
              <a:t>glas</a:t>
            </a:r>
            <a:r>
              <a:rPr lang="en-US" sz="1800" dirty="0">
                <a:solidFill>
                  <a:schemeClr val="tx1"/>
                </a:solidFill>
                <a:latin typeface="Aptos" panose="020B0004020202020204" pitchFamily="34" charset="0"/>
              </a:rPr>
              <a:t>?</a:t>
            </a:r>
          </a:p>
          <a:p>
            <a:r>
              <a:rPr lang="en-US" sz="1800" dirty="0">
                <a:solidFill>
                  <a:schemeClr val="tx1"/>
                </a:solidFill>
                <a:latin typeface="Aptos" panose="020B0004020202020204" pitchFamily="34" charset="0"/>
              </a:rPr>
              <a:t>Effect </a:t>
            </a:r>
            <a:r>
              <a:rPr lang="en-US" sz="1800" dirty="0" err="1">
                <a:solidFill>
                  <a:schemeClr val="tx1"/>
                </a:solidFill>
                <a:latin typeface="Aptos" panose="020B0004020202020204" pitchFamily="34" charset="0"/>
              </a:rPr>
              <a:t>veroudering</a:t>
            </a:r>
            <a:r>
              <a:rPr lang="en-US" sz="1800" dirty="0">
                <a:solidFill>
                  <a:schemeClr val="tx1"/>
                </a:solidFill>
                <a:latin typeface="Aptos" panose="020B0004020202020204" pitchFamily="34" charset="0"/>
              </a:rPr>
              <a:t> op emissiviteit low-e coating</a:t>
            </a:r>
          </a:p>
          <a:p>
            <a:r>
              <a:rPr lang="en-US" sz="1800" dirty="0">
                <a:solidFill>
                  <a:schemeClr val="tx1"/>
                </a:solidFill>
                <a:latin typeface="Aptos" panose="020B0004020202020204" pitchFamily="34" charset="0"/>
              </a:rPr>
              <a:t>Effect </a:t>
            </a:r>
            <a:r>
              <a:rPr lang="en-US" sz="1800" dirty="0" err="1">
                <a:solidFill>
                  <a:schemeClr val="tx1"/>
                </a:solidFill>
                <a:latin typeface="Aptos" panose="020B0004020202020204" pitchFamily="34" charset="0"/>
              </a:rPr>
              <a:t>demontage</a:t>
            </a:r>
            <a:r>
              <a:rPr lang="en-US" sz="1800" dirty="0">
                <a:solidFill>
                  <a:schemeClr val="tx1"/>
                </a:solidFill>
                <a:latin typeface="Aptos" panose="020B0004020202020204" pitchFamily="34" charset="0"/>
              </a:rPr>
              <a:t> op emissiviteit en </a:t>
            </a:r>
            <a:r>
              <a:rPr lang="en-US" sz="1800" dirty="0" err="1">
                <a:solidFill>
                  <a:schemeClr val="tx1"/>
                </a:solidFill>
                <a:latin typeface="Aptos" panose="020B0004020202020204" pitchFamily="34" charset="0"/>
              </a:rPr>
              <a:t>visuele</a:t>
            </a:r>
            <a:r>
              <a:rPr lang="en-US" sz="1800" dirty="0">
                <a:solidFill>
                  <a:schemeClr val="tx1"/>
                </a:solidFill>
                <a:latin typeface="Aptos" panose="020B0004020202020204" pitchFamily="34" charset="0"/>
              </a:rPr>
              <a:t> </a:t>
            </a:r>
            <a:r>
              <a:rPr lang="en-US" sz="1800" dirty="0" err="1">
                <a:solidFill>
                  <a:schemeClr val="tx1"/>
                </a:solidFill>
                <a:latin typeface="Aptos" panose="020B0004020202020204" pitchFamily="34" charset="0"/>
              </a:rPr>
              <a:t>kwaliteit</a:t>
            </a:r>
            <a:endParaRPr lang="en-US" sz="1800" dirty="0">
              <a:solidFill>
                <a:schemeClr val="tx1"/>
              </a:solidFill>
              <a:latin typeface="Aptos" panose="020B0004020202020204" pitchFamily="34" charset="0"/>
            </a:endParaRPr>
          </a:p>
          <a:p>
            <a:r>
              <a:rPr lang="en-US" sz="1800" dirty="0">
                <a:solidFill>
                  <a:schemeClr val="tx1"/>
                </a:solidFill>
                <a:latin typeface="Aptos" panose="020B0004020202020204" pitchFamily="34" charset="0"/>
              </a:rPr>
              <a:t>Effect </a:t>
            </a:r>
            <a:r>
              <a:rPr lang="en-US" sz="1800" dirty="0" err="1">
                <a:solidFill>
                  <a:schemeClr val="tx1"/>
                </a:solidFill>
                <a:latin typeface="Aptos" panose="020B0004020202020204" pitchFamily="34" charset="0"/>
              </a:rPr>
              <a:t>verwijderen</a:t>
            </a:r>
            <a:r>
              <a:rPr lang="en-US" sz="1800" dirty="0">
                <a:solidFill>
                  <a:schemeClr val="tx1"/>
                </a:solidFill>
                <a:latin typeface="Aptos" panose="020B0004020202020204" pitchFamily="34" charset="0"/>
              </a:rPr>
              <a:t> coating op </a:t>
            </a:r>
            <a:r>
              <a:rPr lang="en-US" sz="1800" dirty="0" err="1">
                <a:solidFill>
                  <a:schemeClr val="tx1"/>
                </a:solidFill>
                <a:latin typeface="Aptos" panose="020B0004020202020204" pitchFamily="34" charset="0"/>
              </a:rPr>
              <a:t>glaskwaliteit</a:t>
            </a:r>
            <a:r>
              <a:rPr lang="en-US" sz="1800" dirty="0">
                <a:solidFill>
                  <a:schemeClr val="tx1"/>
                </a:solidFill>
                <a:latin typeface="Aptos" panose="020B0004020202020204" pitchFamily="34" charset="0"/>
              </a:rPr>
              <a:t> en </a:t>
            </a:r>
            <a:r>
              <a:rPr lang="en-US" sz="1800" dirty="0" err="1">
                <a:solidFill>
                  <a:schemeClr val="tx1"/>
                </a:solidFill>
                <a:latin typeface="Aptos" panose="020B0004020202020204" pitchFamily="34" charset="0"/>
              </a:rPr>
              <a:t>betaalbaarheid</a:t>
            </a:r>
            <a:endParaRPr lang="en-US" sz="1800" dirty="0">
              <a:solidFill>
                <a:schemeClr val="tx1"/>
              </a:solidFill>
              <a:latin typeface="Aptos" panose="020B0004020202020204" pitchFamily="34" charset="0"/>
            </a:endParaRPr>
          </a:p>
          <a:p>
            <a:endParaRPr lang="en-US" sz="1800" dirty="0">
              <a:solidFill>
                <a:schemeClr val="tx1"/>
              </a:solidFill>
              <a:latin typeface="Aptos" panose="020B0004020202020204" pitchFamily="34" charset="0"/>
            </a:endParaRPr>
          </a:p>
          <a:p>
            <a:endParaRPr lang="en-US" sz="1800" dirty="0">
              <a:solidFill>
                <a:schemeClr val="tx1"/>
              </a:solidFill>
              <a:latin typeface="Aptos" panose="020B0004020202020204" pitchFamily="34" charset="0"/>
            </a:endParaRPr>
          </a:p>
        </p:txBody>
      </p:sp>
      <p:sp>
        <p:nvSpPr>
          <p:cNvPr id="18" name="TextBox 17">
            <a:extLst>
              <a:ext uri="{FF2B5EF4-FFF2-40B4-BE49-F238E27FC236}">
                <a16:creationId xmlns:a16="http://schemas.microsoft.com/office/drawing/2014/main" id="{023586A7-6A0A-C8E5-224B-67B5E06F22B9}"/>
              </a:ext>
            </a:extLst>
          </p:cNvPr>
          <p:cNvSpPr txBox="1"/>
          <p:nvPr/>
        </p:nvSpPr>
        <p:spPr>
          <a:xfrm>
            <a:off x="7050416" y="2139496"/>
            <a:ext cx="1906866" cy="415498"/>
          </a:xfrm>
          <a:prstGeom prst="rect">
            <a:avLst/>
          </a:prstGeom>
          <a:noFill/>
        </p:spPr>
        <p:txBody>
          <a:bodyPr wrap="square" rtlCol="0">
            <a:spAutoFit/>
          </a:bodyPr>
          <a:lstStyle/>
          <a:p>
            <a:pPr defTabSz="457189">
              <a:defRPr/>
            </a:pPr>
            <a:r>
              <a:rPr lang="nl-NL" sz="1050">
                <a:solidFill>
                  <a:srgbClr val="000000"/>
                </a:solidFill>
                <a:cs typeface="+mn-cs"/>
              </a:rPr>
              <a:t>Hergebruikt basisglas + hergebruikt gecoat glas</a:t>
            </a:r>
            <a:endParaRPr lang="en-US" sz="1050">
              <a:solidFill>
                <a:srgbClr val="000000"/>
              </a:solidFill>
              <a:cs typeface="+mn-cs"/>
            </a:endParaRPr>
          </a:p>
        </p:txBody>
      </p:sp>
      <p:grpSp>
        <p:nvGrpSpPr>
          <p:cNvPr id="19" name="Group 18">
            <a:extLst>
              <a:ext uri="{FF2B5EF4-FFF2-40B4-BE49-F238E27FC236}">
                <a16:creationId xmlns:a16="http://schemas.microsoft.com/office/drawing/2014/main" id="{2F1DBFAF-E05B-D30B-7422-E1A1D7DCB504}"/>
              </a:ext>
            </a:extLst>
          </p:cNvPr>
          <p:cNvGrpSpPr/>
          <p:nvPr/>
        </p:nvGrpSpPr>
        <p:grpSpPr>
          <a:xfrm>
            <a:off x="7175888" y="515528"/>
            <a:ext cx="1365162" cy="1658493"/>
            <a:chOff x="6321111" y="1164981"/>
            <a:chExt cx="1820216" cy="2211324"/>
          </a:xfrm>
        </p:grpSpPr>
        <p:pic>
          <p:nvPicPr>
            <p:cNvPr id="20" name="Picture 19" descr="A computer generated image of a rectangular object&#10;&#10;Description automatically generated">
              <a:extLst>
                <a:ext uri="{FF2B5EF4-FFF2-40B4-BE49-F238E27FC236}">
                  <a16:creationId xmlns:a16="http://schemas.microsoft.com/office/drawing/2014/main" id="{9D5E20E3-E8E4-E3E4-B2FA-0A83215673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1111" y="1164981"/>
              <a:ext cx="1820216" cy="2211324"/>
            </a:xfrm>
            <a:prstGeom prst="rect">
              <a:avLst/>
            </a:prstGeom>
          </p:spPr>
        </p:pic>
        <p:cxnSp>
          <p:nvCxnSpPr>
            <p:cNvPr id="21" name="Straight Connector 20">
              <a:extLst>
                <a:ext uri="{FF2B5EF4-FFF2-40B4-BE49-F238E27FC236}">
                  <a16:creationId xmlns:a16="http://schemas.microsoft.com/office/drawing/2014/main" id="{5593511B-B3EF-A42C-1D6B-33FC6EEC0A5D}"/>
                </a:ext>
              </a:extLst>
            </p:cNvPr>
            <p:cNvCxnSpPr/>
            <p:nvPr/>
          </p:nvCxnSpPr>
          <p:spPr>
            <a:xfrm>
              <a:off x="7120282" y="1453723"/>
              <a:ext cx="751368" cy="1207695"/>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6EEAF3-7A9D-A9CB-EF45-8E0224EE12C4}"/>
                </a:ext>
              </a:extLst>
            </p:cNvPr>
            <p:cNvCxnSpPr>
              <a:cxnSpLocks/>
            </p:cNvCxnSpPr>
            <p:nvPr/>
          </p:nvCxnSpPr>
          <p:spPr>
            <a:xfrm>
              <a:off x="7871650" y="2682683"/>
              <a:ext cx="0" cy="345280"/>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C895A9-C4B8-A0A4-886C-652B9AE25E9D}"/>
                </a:ext>
              </a:extLst>
            </p:cNvPr>
            <p:cNvCxnSpPr>
              <a:cxnSpLocks/>
            </p:cNvCxnSpPr>
            <p:nvPr/>
          </p:nvCxnSpPr>
          <p:spPr>
            <a:xfrm>
              <a:off x="6836748" y="1318203"/>
              <a:ext cx="292967" cy="154361"/>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9DE3AE-0C34-3E4D-716A-1B9B80120815}"/>
                </a:ext>
              </a:extLst>
            </p:cNvPr>
            <p:cNvCxnSpPr>
              <a:cxnSpLocks/>
            </p:cNvCxnSpPr>
            <p:nvPr/>
          </p:nvCxnSpPr>
          <p:spPr>
            <a:xfrm flipV="1">
              <a:off x="6829659" y="1318202"/>
              <a:ext cx="0" cy="205795"/>
            </a:xfrm>
            <a:prstGeom prst="line">
              <a:avLst/>
            </a:prstGeom>
            <a:ln w="25400">
              <a:solidFill>
                <a:srgbClr val="25167A"/>
              </a:solidFill>
              <a:prstDash val="dash"/>
            </a:ln>
          </p:spPr>
          <p:style>
            <a:lnRef idx="1">
              <a:schemeClr val="accent1"/>
            </a:lnRef>
            <a:fillRef idx="0">
              <a:schemeClr val="accent1"/>
            </a:fillRef>
            <a:effectRef idx="0">
              <a:schemeClr val="accent1"/>
            </a:effectRef>
            <a:fontRef idx="minor">
              <a:schemeClr val="tx1"/>
            </a:fontRef>
          </p:style>
        </p:cxnSp>
      </p:grpSp>
      <p:pic>
        <p:nvPicPr>
          <p:cNvPr id="25" name="Picture 8" descr="Over GSF - GSF Vacatures">
            <a:extLst>
              <a:ext uri="{FF2B5EF4-FFF2-40B4-BE49-F238E27FC236}">
                <a16:creationId xmlns:a16="http://schemas.microsoft.com/office/drawing/2014/main" id="{E036A523-CB28-82B7-939B-C134C3A2BE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3849" y="299213"/>
            <a:ext cx="817029" cy="2451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ogo">
            <a:extLst>
              <a:ext uri="{FF2B5EF4-FFF2-40B4-BE49-F238E27FC236}">
                <a16:creationId xmlns:a16="http://schemas.microsoft.com/office/drawing/2014/main" id="{418617D4-1B29-02C2-140A-C39AF4BFFC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32231" y="273844"/>
            <a:ext cx="1426238" cy="22573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A9A7D297-0AE8-D429-A3AE-1ED73BE8746C}"/>
              </a:ext>
            </a:extLst>
          </p:cNvPr>
          <p:cNvSpPr txBox="1"/>
          <p:nvPr/>
        </p:nvSpPr>
        <p:spPr>
          <a:xfrm>
            <a:off x="432000" y="864000"/>
            <a:ext cx="6766599"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Hergebruik gecoat glas</a:t>
            </a:r>
          </a:p>
        </p:txBody>
      </p:sp>
      <p:sp>
        <p:nvSpPr>
          <p:cNvPr id="2" name="Tijdelijke aanduiding voor dianummer 7">
            <a:extLst>
              <a:ext uri="{FF2B5EF4-FFF2-40B4-BE49-F238E27FC236}">
                <a16:creationId xmlns:a16="http://schemas.microsoft.com/office/drawing/2014/main" id="{A267D7CC-0EAC-A1EA-3C0A-5740A2772BFB}"/>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20</a:t>
            </a:fld>
            <a:endParaRPr lang="nl-NL" sz="1000" dirty="0">
              <a:latin typeface="Aptos" panose="020B0004020202020204" pitchFamily="34" charset="0"/>
            </a:endParaRPr>
          </a:p>
        </p:txBody>
      </p:sp>
      <p:sp>
        <p:nvSpPr>
          <p:cNvPr id="4" name="Tijdelijke aanduiding voor datum 1">
            <a:extLst>
              <a:ext uri="{FF2B5EF4-FFF2-40B4-BE49-F238E27FC236}">
                <a16:creationId xmlns:a16="http://schemas.microsoft.com/office/drawing/2014/main" id="{3144906B-08FF-D062-3935-26D74E1284CE}"/>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249274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9ECBF8EC-F31A-9BB4-554D-472677FC3CCA}"/>
              </a:ext>
            </a:extLst>
          </p:cNvPr>
          <p:cNvSpPr txBox="1"/>
          <p:nvPr/>
        </p:nvSpPr>
        <p:spPr>
          <a:xfrm>
            <a:off x="720000" y="288000"/>
            <a:ext cx="7202637"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Onderzoekslijn Circulaire Waarden van Architectuur</a:t>
            </a:r>
          </a:p>
        </p:txBody>
      </p:sp>
      <p:sp>
        <p:nvSpPr>
          <p:cNvPr id="2" name="Tijdelijke aanduiding voor dianummer 7">
            <a:extLst>
              <a:ext uri="{FF2B5EF4-FFF2-40B4-BE49-F238E27FC236}">
                <a16:creationId xmlns:a16="http://schemas.microsoft.com/office/drawing/2014/main" id="{73AAE969-F93C-D5B2-979E-17984DEB836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21</a:t>
            </a:fld>
            <a:endParaRPr lang="nl-NL" sz="1000" dirty="0">
              <a:latin typeface="Aptos" panose="020B0004020202020204" pitchFamily="34" charset="0"/>
            </a:endParaRPr>
          </a:p>
        </p:txBody>
      </p:sp>
      <p:sp>
        <p:nvSpPr>
          <p:cNvPr id="6" name="Tijdelijke aanduiding voor datum 1">
            <a:extLst>
              <a:ext uri="{FF2B5EF4-FFF2-40B4-BE49-F238E27FC236}">
                <a16:creationId xmlns:a16="http://schemas.microsoft.com/office/drawing/2014/main" id="{9B7D7900-92F6-2E0B-E252-C1B7FE7B926A}"/>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3" name="Tekstvak 2">
            <a:extLst>
              <a:ext uri="{FF2B5EF4-FFF2-40B4-BE49-F238E27FC236}">
                <a16:creationId xmlns:a16="http://schemas.microsoft.com/office/drawing/2014/main" id="{BD6A63EF-F015-56CA-74AC-8241578E3F29}"/>
              </a:ext>
            </a:extLst>
          </p:cNvPr>
          <p:cNvSpPr txBox="1"/>
          <p:nvPr/>
        </p:nvSpPr>
        <p:spPr>
          <a:xfrm>
            <a:off x="0" y="4320000"/>
            <a:ext cx="9144000" cy="346249"/>
          </a:xfrm>
          <a:prstGeom prst="rect">
            <a:avLst/>
          </a:prstGeom>
          <a:noFill/>
        </p:spPr>
        <p:txBody>
          <a:bodyPr wrap="square" lIns="68580" tIns="34290" rIns="68580" bIns="34290" rtlCol="0" anchor="t">
            <a:spAutoFit/>
          </a:bodyPr>
          <a:lstStyle/>
          <a:p>
            <a:pPr algn="ctr"/>
            <a:r>
              <a:rPr lang="nl-NL" dirty="0">
                <a:latin typeface="Aptos" panose="020B0004020202020204" pitchFamily="34" charset="0"/>
              </a:rPr>
              <a:t>13 architectenbureaus + 2 ingenieursbureaus (abt + </a:t>
            </a:r>
            <a:r>
              <a:rPr lang="nl-NL" dirty="0" err="1">
                <a:latin typeface="Aptos" panose="020B0004020202020204" pitchFamily="34" charset="0"/>
              </a:rPr>
              <a:t>arup</a:t>
            </a:r>
            <a:r>
              <a:rPr lang="nl-NL" dirty="0">
                <a:latin typeface="Aptos" panose="020B0004020202020204" pitchFamily="34" charset="0"/>
              </a:rPr>
              <a:t>)</a:t>
            </a:r>
          </a:p>
        </p:txBody>
      </p:sp>
      <p:pic>
        <p:nvPicPr>
          <p:cNvPr id="4" name="Picture 2" descr="Office Winhov - Projects">
            <a:extLst>
              <a:ext uri="{FF2B5EF4-FFF2-40B4-BE49-F238E27FC236}">
                <a16:creationId xmlns:a16="http://schemas.microsoft.com/office/drawing/2014/main" id="{02DFD084-5A09-340D-1F7F-5F42E47B0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54" y="871822"/>
            <a:ext cx="1629641" cy="16296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rk Hoog Oostduin - architectenbureau cepezed">
            <a:extLst>
              <a:ext uri="{FF2B5EF4-FFF2-40B4-BE49-F238E27FC236}">
                <a16:creationId xmlns:a16="http://schemas.microsoft.com/office/drawing/2014/main" id="{F8534AF9-4825-1EE8-D98E-94FB626BD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678" y="880480"/>
            <a:ext cx="2393910" cy="1629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house as a landscape: &quot;Valley&quot; by MVRDV | STYLEPARK">
            <a:extLst>
              <a:ext uri="{FF2B5EF4-FFF2-40B4-BE49-F238E27FC236}">
                <a16:creationId xmlns:a16="http://schemas.microsoft.com/office/drawing/2014/main" id="{9D75E9DC-B448-51A0-B5AD-861923133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371" y="880480"/>
            <a:ext cx="2171722" cy="1629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rojecten Archief - M3H">
            <a:extLst>
              <a:ext uri="{FF2B5EF4-FFF2-40B4-BE49-F238E27FC236}">
                <a16:creationId xmlns:a16="http://schemas.microsoft.com/office/drawing/2014/main" id="{25EEB250-65AD-A4F7-F709-769BAFAAB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2875" y="864000"/>
            <a:ext cx="1629639" cy="1629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Stadswerf Oostenburg — Arcam">
            <a:extLst>
              <a:ext uri="{FF2B5EF4-FFF2-40B4-BE49-F238E27FC236}">
                <a16:creationId xmlns:a16="http://schemas.microsoft.com/office/drawing/2014/main" id="{D346BAC2-B466-B786-B249-517CA69714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342"/>
          <a:stretch/>
        </p:blipFill>
        <p:spPr bwMode="auto">
          <a:xfrm>
            <a:off x="547254" y="2585970"/>
            <a:ext cx="1629641" cy="1683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Architects | Paul de Ruiter">
            <a:extLst>
              <a:ext uri="{FF2B5EF4-FFF2-40B4-BE49-F238E27FC236}">
                <a16:creationId xmlns:a16="http://schemas.microsoft.com/office/drawing/2014/main" id="{CA0B9684-DDC6-8A2B-C26B-F24B6F3D24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3005" y="2959703"/>
            <a:ext cx="2328995" cy="13100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Wibautstraat Amsterdam | Bedaux de Brouwer Architecten - Bedaux de Brouwer">
            <a:extLst>
              <a:ext uri="{FF2B5EF4-FFF2-40B4-BE49-F238E27FC236}">
                <a16:creationId xmlns:a16="http://schemas.microsoft.com/office/drawing/2014/main" id="{43891A34-DE76-CA97-56D5-153B749148F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t="6983" r="3066"/>
          <a:stretch/>
        </p:blipFill>
        <p:spPr bwMode="auto">
          <a:xfrm>
            <a:off x="4671577" y="2585969"/>
            <a:ext cx="2171722" cy="1681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ARC22: HAUT Amsterdam - Team V Architectuur">
            <a:extLst>
              <a:ext uri="{FF2B5EF4-FFF2-40B4-BE49-F238E27FC236}">
                <a16:creationId xmlns:a16="http://schemas.microsoft.com/office/drawing/2014/main" id="{E2F36291-F363-6A9B-3A6E-74A62762CB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170" r="20634" b="-5064"/>
          <a:stretch/>
        </p:blipFill>
        <p:spPr bwMode="auto">
          <a:xfrm>
            <a:off x="6942875" y="2540540"/>
            <a:ext cx="1629639" cy="1794968"/>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C941667A-1FA2-842F-5E2F-76FD55D7C2F0}"/>
              </a:ext>
            </a:extLst>
          </p:cNvPr>
          <p:cNvSpPr txBox="1"/>
          <p:nvPr/>
        </p:nvSpPr>
        <p:spPr>
          <a:xfrm>
            <a:off x="1" y="4680000"/>
            <a:ext cx="9143874" cy="230832"/>
          </a:xfrm>
          <a:prstGeom prst="rect">
            <a:avLst/>
          </a:prstGeom>
          <a:noFill/>
        </p:spPr>
        <p:txBody>
          <a:bodyPr wrap="square" lIns="68580" tIns="34290" rIns="68580" bIns="34290" rtlCol="0" anchor="t">
            <a:spAutoFit/>
          </a:bodyPr>
          <a:lstStyle/>
          <a:p>
            <a:pPr algn="ctr"/>
            <a:r>
              <a:rPr lang="nl-NL" sz="1050" dirty="0" err="1">
                <a:latin typeface="Aptos" panose="020B0004020202020204" pitchFamily="34" charset="0"/>
              </a:rPr>
              <a:t>Winhov</a:t>
            </a:r>
            <a:r>
              <a:rPr lang="nl-NL" sz="1050" dirty="0">
                <a:latin typeface="Aptos" panose="020B0004020202020204" pitchFamily="34" charset="0"/>
              </a:rPr>
              <a:t> – </a:t>
            </a:r>
            <a:r>
              <a:rPr lang="nl-NL" sz="1050" dirty="0" err="1">
                <a:latin typeface="Aptos" panose="020B0004020202020204" pitchFamily="34" charset="0"/>
              </a:rPr>
              <a:t>Cepezed</a:t>
            </a:r>
            <a:r>
              <a:rPr lang="nl-NL" sz="1050" dirty="0">
                <a:latin typeface="Aptos" panose="020B0004020202020204" pitchFamily="34" charset="0"/>
              </a:rPr>
              <a:t> – MVRDV – M3H – Ronald Janssen – Paul de Ruiter – </a:t>
            </a:r>
            <a:r>
              <a:rPr lang="nl-NL" sz="1050" dirty="0" err="1">
                <a:latin typeface="Aptos" panose="020B0004020202020204" pitchFamily="34" charset="0"/>
              </a:rPr>
              <a:t>Bedaux</a:t>
            </a:r>
            <a:r>
              <a:rPr lang="nl-NL" sz="1050" dirty="0">
                <a:latin typeface="Aptos" panose="020B0004020202020204" pitchFamily="34" charset="0"/>
              </a:rPr>
              <a:t> de Brouwer – Team V – Cie. – </a:t>
            </a:r>
            <a:r>
              <a:rPr lang="nl-NL" sz="1050" dirty="0" err="1">
                <a:latin typeface="Aptos" panose="020B0004020202020204" pitchFamily="34" charset="0"/>
              </a:rPr>
              <a:t>Prosman</a:t>
            </a:r>
            <a:r>
              <a:rPr lang="nl-NL" sz="1050" dirty="0">
                <a:latin typeface="Aptos" panose="020B0004020202020204" pitchFamily="34" charset="0"/>
              </a:rPr>
              <a:t> De Wit – Bureau SLA – LEVS – LIAG </a:t>
            </a:r>
            <a:endParaRPr lang="nl-NL" dirty="0">
              <a:latin typeface="Aptos" panose="020B0004020202020204" pitchFamily="34" charset="0"/>
            </a:endParaRPr>
          </a:p>
        </p:txBody>
      </p:sp>
    </p:spTree>
    <p:extLst>
      <p:ext uri="{BB962C8B-B14F-4D97-AF65-F5344CB8AC3E}">
        <p14:creationId xmlns:p14="http://schemas.microsoft.com/office/powerpoint/2010/main" val="249461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9ECBF8EC-F31A-9BB4-554D-472677FC3CCA}"/>
              </a:ext>
            </a:extLst>
          </p:cNvPr>
          <p:cNvSpPr txBox="1"/>
          <p:nvPr/>
        </p:nvSpPr>
        <p:spPr>
          <a:xfrm>
            <a:off x="720000" y="288000"/>
            <a:ext cx="7202637" cy="2991653"/>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Onderzoekslijn Circulaire Waarden van Architectuur</a:t>
            </a:r>
          </a:p>
          <a:p>
            <a:pPr>
              <a:lnSpc>
                <a:spcPct val="150000"/>
              </a:lnSpc>
            </a:pPr>
            <a:r>
              <a:rPr lang="nl-NL" sz="1800" dirty="0">
                <a:latin typeface="Aptos" panose="020B0004020202020204" pitchFamily="34" charset="0"/>
              </a:rPr>
              <a:t>Verlengen van de </a:t>
            </a:r>
            <a:r>
              <a:rPr lang="nl-NL" sz="1800" b="1" dirty="0">
                <a:latin typeface="Aptos" panose="020B0004020202020204" pitchFamily="34" charset="0"/>
              </a:rPr>
              <a:t>levensduur</a:t>
            </a:r>
            <a:r>
              <a:rPr lang="nl-NL" sz="1800" dirty="0">
                <a:latin typeface="Aptos" panose="020B0004020202020204" pitchFamily="34" charset="0"/>
              </a:rPr>
              <a:t> van woongebouwen (&gt; 100 jaar) worden om </a:t>
            </a:r>
            <a:r>
              <a:rPr lang="nl-NL" sz="1800" b="1" dirty="0">
                <a:latin typeface="Aptos" panose="020B0004020202020204" pitchFamily="34" charset="0"/>
              </a:rPr>
              <a:t>waardeverlies</a:t>
            </a:r>
            <a:r>
              <a:rPr lang="nl-NL" sz="1800" dirty="0">
                <a:latin typeface="Aptos" panose="020B0004020202020204" pitchFamily="34" charset="0"/>
              </a:rPr>
              <a:t> van </a:t>
            </a:r>
            <a:r>
              <a:rPr lang="nl-NL" sz="1800" b="1" dirty="0">
                <a:latin typeface="Aptos" panose="020B0004020202020204" pitchFamily="34" charset="0"/>
              </a:rPr>
              <a:t>gebouw</a:t>
            </a:r>
            <a:r>
              <a:rPr lang="nl-NL" sz="1800" dirty="0">
                <a:latin typeface="Aptos" panose="020B0004020202020204" pitchFamily="34" charset="0"/>
              </a:rPr>
              <a:t> en </a:t>
            </a:r>
            <a:r>
              <a:rPr lang="nl-NL" sz="1800" b="1" dirty="0">
                <a:latin typeface="Aptos" panose="020B0004020202020204" pitchFamily="34" charset="0"/>
              </a:rPr>
              <a:t>gebruikte materialen </a:t>
            </a:r>
            <a:r>
              <a:rPr lang="nl-NL" sz="1800" dirty="0">
                <a:latin typeface="Aptos" panose="020B0004020202020204" pitchFamily="34" charset="0"/>
              </a:rPr>
              <a:t>te voorkomen </a:t>
            </a:r>
            <a:endParaRPr lang="nl-NL" dirty="0">
              <a:latin typeface="Aptos" panose="020B0004020202020204" pitchFamily="34" charset="0"/>
            </a:endParaRPr>
          </a:p>
          <a:p>
            <a:pPr marL="285750" indent="-285750">
              <a:lnSpc>
                <a:spcPct val="150000"/>
              </a:lnSpc>
              <a:buFont typeface="Arial" panose="020B0604020202020204" pitchFamily="34" charset="0"/>
              <a:buChar char="•"/>
            </a:pPr>
            <a:r>
              <a:rPr lang="nl-NL" dirty="0">
                <a:latin typeface="Aptos" panose="020B0004020202020204" pitchFamily="34" charset="0"/>
              </a:rPr>
              <a:t>Architectonische randvoorwaarden</a:t>
            </a:r>
          </a:p>
          <a:p>
            <a:pPr marL="285750" indent="-285750">
              <a:lnSpc>
                <a:spcPct val="150000"/>
              </a:lnSpc>
              <a:buFont typeface="Arial" panose="020B0604020202020204" pitchFamily="34" charset="0"/>
              <a:buChar char="•"/>
            </a:pPr>
            <a:r>
              <a:rPr lang="nl-NL" dirty="0">
                <a:latin typeface="Aptos" panose="020B0004020202020204" pitchFamily="34" charset="0"/>
              </a:rPr>
              <a:t>(Gebruiks-)technische randvoorwaarden</a:t>
            </a:r>
          </a:p>
          <a:p>
            <a:pPr marL="285750" indent="-285750">
              <a:lnSpc>
                <a:spcPct val="150000"/>
              </a:lnSpc>
              <a:buFont typeface="Arial" panose="020B0604020202020204" pitchFamily="34" charset="0"/>
              <a:buChar char="•"/>
            </a:pPr>
            <a:r>
              <a:rPr lang="nl-NL" dirty="0">
                <a:latin typeface="Aptos" panose="020B0004020202020204" pitchFamily="34" charset="0"/>
              </a:rPr>
              <a:t>financiële randvoorwaarden</a:t>
            </a:r>
          </a:p>
          <a:p>
            <a:pPr marL="285750" indent="-285750">
              <a:lnSpc>
                <a:spcPct val="150000"/>
              </a:lnSpc>
              <a:buFont typeface="Arial" panose="020B0604020202020204" pitchFamily="34" charset="0"/>
              <a:buChar char="•"/>
            </a:pPr>
            <a:r>
              <a:rPr lang="nl-NL" dirty="0">
                <a:latin typeface="Aptos" panose="020B0004020202020204" pitchFamily="34" charset="0"/>
              </a:rPr>
              <a:t>milieutechnische randvoorwaarden</a:t>
            </a:r>
          </a:p>
        </p:txBody>
      </p:sp>
      <p:sp>
        <p:nvSpPr>
          <p:cNvPr id="2" name="Tijdelijke aanduiding voor dianummer 7">
            <a:extLst>
              <a:ext uri="{FF2B5EF4-FFF2-40B4-BE49-F238E27FC236}">
                <a16:creationId xmlns:a16="http://schemas.microsoft.com/office/drawing/2014/main" id="{73AAE969-F93C-D5B2-979E-17984DEB836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22</a:t>
            </a:fld>
            <a:endParaRPr lang="nl-NL" sz="1000" dirty="0">
              <a:latin typeface="Aptos" panose="020B0004020202020204" pitchFamily="34" charset="0"/>
            </a:endParaRPr>
          </a:p>
        </p:txBody>
      </p:sp>
      <p:sp>
        <p:nvSpPr>
          <p:cNvPr id="6" name="Tijdelijke aanduiding voor datum 1">
            <a:extLst>
              <a:ext uri="{FF2B5EF4-FFF2-40B4-BE49-F238E27FC236}">
                <a16:creationId xmlns:a16="http://schemas.microsoft.com/office/drawing/2014/main" id="{9B7D7900-92F6-2E0B-E252-C1B7FE7B926A}"/>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3" name="Tekstvak 2">
            <a:extLst>
              <a:ext uri="{FF2B5EF4-FFF2-40B4-BE49-F238E27FC236}">
                <a16:creationId xmlns:a16="http://schemas.microsoft.com/office/drawing/2014/main" id="{97890CF0-B7A1-B26B-4594-AE622DF439D6}"/>
              </a:ext>
            </a:extLst>
          </p:cNvPr>
          <p:cNvSpPr txBox="1"/>
          <p:nvPr/>
        </p:nvSpPr>
        <p:spPr>
          <a:xfrm>
            <a:off x="720000" y="3456000"/>
            <a:ext cx="7380725" cy="971292"/>
          </a:xfrm>
          <a:prstGeom prst="rect">
            <a:avLst/>
          </a:prstGeom>
          <a:noFill/>
        </p:spPr>
        <p:txBody>
          <a:bodyPr wrap="square" rtlCol="0">
            <a:spAutoFit/>
          </a:bodyPr>
          <a:lstStyle/>
          <a:p>
            <a:pPr>
              <a:lnSpc>
                <a:spcPct val="150000"/>
              </a:lnSpc>
            </a:pPr>
            <a:r>
              <a:rPr lang="nl-NL" sz="2000" dirty="0" err="1">
                <a:latin typeface="Aptos" panose="020B0004020202020204" pitchFamily="34" charset="0"/>
              </a:rPr>
              <a:t>Serious</a:t>
            </a:r>
            <a:r>
              <a:rPr lang="nl-NL" sz="2000" dirty="0">
                <a:latin typeface="Aptos" panose="020B0004020202020204" pitchFamily="34" charset="0"/>
              </a:rPr>
              <a:t> game </a:t>
            </a:r>
            <a:r>
              <a:rPr lang="nl-NL" sz="2000" b="1" i="1" dirty="0">
                <a:latin typeface="Aptos" panose="020B0004020202020204" pitchFamily="34" charset="0"/>
              </a:rPr>
              <a:t>Buildings </a:t>
            </a:r>
            <a:r>
              <a:rPr lang="nl-NL" sz="2000" b="1" i="1" dirty="0" err="1">
                <a:latin typeface="Aptos" panose="020B0004020202020204" pitchFamily="34" charset="0"/>
              </a:rPr>
              <a:t>for</a:t>
            </a:r>
            <a:r>
              <a:rPr lang="nl-NL" sz="2000" b="1" i="1" dirty="0">
                <a:latin typeface="Aptos" panose="020B0004020202020204" pitchFamily="34" charset="0"/>
              </a:rPr>
              <a:t> </a:t>
            </a:r>
            <a:r>
              <a:rPr lang="nl-NL" sz="2000" b="1" i="1" dirty="0" err="1">
                <a:latin typeface="Aptos" panose="020B0004020202020204" pitchFamily="34" charset="0"/>
              </a:rPr>
              <a:t>all</a:t>
            </a:r>
            <a:r>
              <a:rPr lang="nl-NL" sz="2000" b="1" i="1" dirty="0">
                <a:latin typeface="Aptos" panose="020B0004020202020204" pitchFamily="34" charset="0"/>
              </a:rPr>
              <a:t> </a:t>
            </a:r>
            <a:r>
              <a:rPr lang="nl-NL" sz="2000" b="1" i="1" dirty="0" err="1">
                <a:latin typeface="Aptos" panose="020B0004020202020204" pitchFamily="34" charset="0"/>
              </a:rPr>
              <a:t>Futures</a:t>
            </a:r>
            <a:r>
              <a:rPr lang="nl-NL" sz="2000" b="1" i="1" dirty="0">
                <a:latin typeface="Aptos" panose="020B0004020202020204" pitchFamily="34" charset="0"/>
              </a:rPr>
              <a:t> </a:t>
            </a:r>
          </a:p>
          <a:p>
            <a:pPr>
              <a:lnSpc>
                <a:spcPct val="150000"/>
              </a:lnSpc>
            </a:pPr>
            <a:r>
              <a:rPr lang="nl-NL" sz="2000" dirty="0">
                <a:latin typeface="Aptos" panose="020B0004020202020204" pitchFamily="34" charset="0"/>
              </a:rPr>
              <a:t>Gericht op toekomstscenario’s  </a:t>
            </a:r>
          </a:p>
        </p:txBody>
      </p:sp>
    </p:spTree>
    <p:extLst>
      <p:ext uri="{BB962C8B-B14F-4D97-AF65-F5344CB8AC3E}">
        <p14:creationId xmlns:p14="http://schemas.microsoft.com/office/powerpoint/2010/main" val="38138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overdekt, tafel, meubels, stoel&#10;&#10;Automatisch gegenereerde beschrijving">
            <a:extLst>
              <a:ext uri="{FF2B5EF4-FFF2-40B4-BE49-F238E27FC236}">
                <a16:creationId xmlns:a16="http://schemas.microsoft.com/office/drawing/2014/main" id="{5D1608DD-2C56-284C-4E6B-241EA05871E7}"/>
              </a:ext>
            </a:extLst>
          </p:cNvPr>
          <p:cNvPicPr>
            <a:picLocks noChangeAspect="1"/>
          </p:cNvPicPr>
          <p:nvPr/>
        </p:nvPicPr>
        <p:blipFill rotWithShape="1">
          <a:blip r:embed="rId2"/>
          <a:srcRect t="15916" b="-123"/>
          <a:stretch/>
        </p:blipFill>
        <p:spPr>
          <a:xfrm>
            <a:off x="0" y="13494"/>
            <a:ext cx="9144000" cy="5134991"/>
          </a:xfrm>
          <a:prstGeom prst="rect">
            <a:avLst/>
          </a:prstGeom>
        </p:spPr>
      </p:pic>
      <p:sp>
        <p:nvSpPr>
          <p:cNvPr id="3" name="Tekstvak 2">
            <a:extLst>
              <a:ext uri="{FF2B5EF4-FFF2-40B4-BE49-F238E27FC236}">
                <a16:creationId xmlns:a16="http://schemas.microsoft.com/office/drawing/2014/main" id="{5A8888E3-9B57-D5EA-3F4A-85296BE17A79}"/>
              </a:ext>
            </a:extLst>
          </p:cNvPr>
          <p:cNvSpPr txBox="1"/>
          <p:nvPr/>
        </p:nvSpPr>
        <p:spPr>
          <a:xfrm>
            <a:off x="0" y="144000"/>
            <a:ext cx="9144000" cy="523220"/>
          </a:xfrm>
          <a:prstGeom prst="rect">
            <a:avLst/>
          </a:prstGeom>
          <a:noFill/>
        </p:spPr>
        <p:txBody>
          <a:bodyPr wrap="square" rtlCol="0">
            <a:spAutoFit/>
          </a:bodyPr>
          <a:lstStyle/>
          <a:p>
            <a:pPr algn="ctr"/>
            <a:r>
              <a:rPr lang="nl-NL" sz="2800" dirty="0">
                <a:latin typeface="Aptos" panose="020B0004020202020204" pitchFamily="34" charset="0"/>
              </a:rPr>
              <a:t>SLOW HOW – RUIMTELIJK ONTHAASTEN</a:t>
            </a:r>
          </a:p>
        </p:txBody>
      </p:sp>
    </p:spTree>
    <p:extLst>
      <p:ext uri="{BB962C8B-B14F-4D97-AF65-F5344CB8AC3E}">
        <p14:creationId xmlns:p14="http://schemas.microsoft.com/office/powerpoint/2010/main" val="47090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9ECBF8EC-F31A-9BB4-554D-472677FC3CCA}"/>
              </a:ext>
            </a:extLst>
          </p:cNvPr>
          <p:cNvSpPr txBox="1"/>
          <p:nvPr/>
        </p:nvSpPr>
        <p:spPr>
          <a:xfrm>
            <a:off x="720000" y="288000"/>
            <a:ext cx="7202637"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Circulaire Waarden van Architectuur (</a:t>
            </a:r>
            <a:r>
              <a:rPr lang="nl-NL" sz="2400" dirty="0" err="1">
                <a:solidFill>
                  <a:srgbClr val="25167A"/>
                </a:solidFill>
                <a:latin typeface="Aptos" panose="020B0004020202020204" pitchFamily="34" charset="0"/>
              </a:rPr>
              <a:t>CirWa</a:t>
            </a:r>
            <a:r>
              <a:rPr lang="nl-NL" sz="2400" dirty="0">
                <a:solidFill>
                  <a:srgbClr val="25167A"/>
                </a:solidFill>
                <a:latin typeface="Aptos" panose="020B0004020202020204" pitchFamily="34" charset="0"/>
              </a:rPr>
              <a:t>)</a:t>
            </a:r>
          </a:p>
        </p:txBody>
      </p:sp>
      <p:sp>
        <p:nvSpPr>
          <p:cNvPr id="2" name="Tijdelijke aanduiding voor dianummer 7">
            <a:extLst>
              <a:ext uri="{FF2B5EF4-FFF2-40B4-BE49-F238E27FC236}">
                <a16:creationId xmlns:a16="http://schemas.microsoft.com/office/drawing/2014/main" id="{73AAE969-F93C-D5B2-979E-17984DEB836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24</a:t>
            </a:fld>
            <a:endParaRPr lang="nl-NL" sz="1000" dirty="0">
              <a:latin typeface="Aptos" panose="020B0004020202020204" pitchFamily="34" charset="0"/>
            </a:endParaRPr>
          </a:p>
        </p:txBody>
      </p:sp>
      <p:sp>
        <p:nvSpPr>
          <p:cNvPr id="6" name="Tijdelijke aanduiding voor datum 1">
            <a:extLst>
              <a:ext uri="{FF2B5EF4-FFF2-40B4-BE49-F238E27FC236}">
                <a16:creationId xmlns:a16="http://schemas.microsoft.com/office/drawing/2014/main" id="{9B7D7900-92F6-2E0B-E252-C1B7FE7B926A}"/>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14" name="Picture 2">
            <a:extLst>
              <a:ext uri="{FF2B5EF4-FFF2-40B4-BE49-F238E27FC236}">
                <a16:creationId xmlns:a16="http://schemas.microsoft.com/office/drawing/2014/main" id="{196064C5-CDF7-3235-83DC-0E91D4B46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00" y="1188000"/>
            <a:ext cx="6072188" cy="294322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50F63E2F-BA89-D0C7-43FD-CB47344C9239}"/>
              </a:ext>
            </a:extLst>
          </p:cNvPr>
          <p:cNvSpPr txBox="1"/>
          <p:nvPr/>
        </p:nvSpPr>
        <p:spPr>
          <a:xfrm>
            <a:off x="0" y="4320000"/>
            <a:ext cx="9144000" cy="369332"/>
          </a:xfrm>
          <a:prstGeom prst="rect">
            <a:avLst/>
          </a:prstGeom>
          <a:noFill/>
        </p:spPr>
        <p:txBody>
          <a:bodyPr wrap="square" rtlCol="0">
            <a:spAutoFit/>
          </a:bodyPr>
          <a:lstStyle/>
          <a:p>
            <a:pPr algn="ctr"/>
            <a:r>
              <a:rPr lang="nl-NL" dirty="0">
                <a:latin typeface="Aptos" panose="020B0004020202020204" pitchFamily="34" charset="0"/>
              </a:rPr>
              <a:t>Gevel beeldbepalend architectuur; levensduur gevel = levensduur gebouw</a:t>
            </a:r>
          </a:p>
        </p:txBody>
      </p:sp>
      <p:sp>
        <p:nvSpPr>
          <p:cNvPr id="17" name="Rechthoek 16">
            <a:extLst>
              <a:ext uri="{FF2B5EF4-FFF2-40B4-BE49-F238E27FC236}">
                <a16:creationId xmlns:a16="http://schemas.microsoft.com/office/drawing/2014/main" id="{11A1E957-BB11-8311-834E-9ECEC5E332FE}"/>
              </a:ext>
            </a:extLst>
          </p:cNvPr>
          <p:cNvSpPr/>
          <p:nvPr/>
        </p:nvSpPr>
        <p:spPr>
          <a:xfrm>
            <a:off x="5842632" y="2057316"/>
            <a:ext cx="1087745" cy="3240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350"/>
          </a:p>
        </p:txBody>
      </p:sp>
      <p:sp>
        <p:nvSpPr>
          <p:cNvPr id="18" name="Tekstvak 2">
            <a:extLst>
              <a:ext uri="{FF2B5EF4-FFF2-40B4-BE49-F238E27FC236}">
                <a16:creationId xmlns:a16="http://schemas.microsoft.com/office/drawing/2014/main" id="{A45FF978-0E1E-99B6-AEA5-52854CA01310}"/>
              </a:ext>
            </a:extLst>
          </p:cNvPr>
          <p:cNvSpPr txBox="1"/>
          <p:nvPr/>
        </p:nvSpPr>
        <p:spPr>
          <a:xfrm>
            <a:off x="5819768" y="2505164"/>
            <a:ext cx="820263" cy="27699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dirty="0">
                <a:solidFill>
                  <a:srgbClr val="C00000"/>
                </a:solidFill>
                <a:latin typeface="Aptos" panose="020B0004020202020204" pitchFamily="34" charset="0"/>
              </a:rPr>
              <a:t>300 jaar</a:t>
            </a:r>
          </a:p>
        </p:txBody>
      </p:sp>
      <p:sp>
        <p:nvSpPr>
          <p:cNvPr id="19" name="Tekstvak 18">
            <a:extLst>
              <a:ext uri="{FF2B5EF4-FFF2-40B4-BE49-F238E27FC236}">
                <a16:creationId xmlns:a16="http://schemas.microsoft.com/office/drawing/2014/main" id="{ECB1AB22-039A-93AE-D59C-469D5F6E3ACC}"/>
              </a:ext>
            </a:extLst>
          </p:cNvPr>
          <p:cNvSpPr txBox="1"/>
          <p:nvPr/>
        </p:nvSpPr>
        <p:spPr>
          <a:xfrm>
            <a:off x="6912000" y="1152000"/>
            <a:ext cx="1488666" cy="430887"/>
          </a:xfrm>
          <a:prstGeom prst="rect">
            <a:avLst/>
          </a:prstGeom>
          <a:noFill/>
        </p:spPr>
        <p:txBody>
          <a:bodyPr wrap="square" rtlCol="0">
            <a:spAutoFit/>
          </a:bodyPr>
          <a:lstStyle/>
          <a:p>
            <a:r>
              <a:rPr lang="nl-NL" sz="1100" dirty="0">
                <a:latin typeface="Aptos" panose="020B0004020202020204" pitchFamily="34" charset="0"/>
              </a:rPr>
              <a:t>How buildings </a:t>
            </a:r>
            <a:r>
              <a:rPr lang="nl-NL" sz="1100" dirty="0" err="1">
                <a:latin typeface="Aptos" panose="020B0004020202020204" pitchFamily="34" charset="0"/>
              </a:rPr>
              <a:t>learn</a:t>
            </a:r>
            <a:endParaRPr lang="nl-NL" sz="1100" dirty="0">
              <a:latin typeface="Aptos" panose="020B0004020202020204" pitchFamily="34" charset="0"/>
            </a:endParaRPr>
          </a:p>
          <a:p>
            <a:r>
              <a:rPr lang="nl-NL" sz="1100" dirty="0">
                <a:latin typeface="Aptos" panose="020B0004020202020204" pitchFamily="34" charset="0"/>
              </a:rPr>
              <a:t>Brand, 1992</a:t>
            </a:r>
          </a:p>
        </p:txBody>
      </p:sp>
    </p:spTree>
    <p:extLst>
      <p:ext uri="{BB962C8B-B14F-4D97-AF65-F5344CB8AC3E}">
        <p14:creationId xmlns:p14="http://schemas.microsoft.com/office/powerpoint/2010/main" val="178350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74FCACC-4A84-19F1-D0ED-000F47BD46E6}"/>
              </a:ext>
            </a:extLst>
          </p:cNvPr>
          <p:cNvSpPr txBox="1"/>
          <p:nvPr/>
        </p:nvSpPr>
        <p:spPr>
          <a:xfrm>
            <a:off x="6192000" y="1584000"/>
            <a:ext cx="2455953" cy="1949701"/>
          </a:xfrm>
          <a:prstGeom prst="rect">
            <a:avLst/>
          </a:prstGeom>
          <a:noFill/>
        </p:spPr>
        <p:txBody>
          <a:bodyPr wrap="square">
            <a:spAutoFit/>
          </a:bodyPr>
          <a:lstStyle/>
          <a:p>
            <a:pPr>
              <a:lnSpc>
                <a:spcPct val="150000"/>
              </a:lnSpc>
              <a:spcAft>
                <a:spcPts val="0"/>
              </a:spcAft>
            </a:pPr>
            <a:r>
              <a:rPr lang="nl-NL" sz="1600" b="1" dirty="0">
                <a:latin typeface="Aptos" panose="020B0004020202020204" pitchFamily="34" charset="0"/>
              </a:rPr>
              <a:t>Convenant houtbouw</a:t>
            </a:r>
          </a:p>
          <a:p>
            <a:pPr>
              <a:lnSpc>
                <a:spcPct val="150000"/>
              </a:lnSpc>
              <a:spcAft>
                <a:spcPts val="0"/>
              </a:spcAft>
            </a:pPr>
            <a:r>
              <a:rPr lang="nl-NL" sz="1600" dirty="0">
                <a:latin typeface="Aptos" panose="020B0004020202020204" pitchFamily="34" charset="0"/>
              </a:rPr>
              <a:t>Vanaf 2025 </a:t>
            </a:r>
            <a:r>
              <a:rPr lang="nl-NL" sz="1600" dirty="0">
                <a:latin typeface="Aptos" panose="020B0004020202020204" pitchFamily="34" charset="0"/>
                <a:sym typeface="Wingdings" panose="05000000000000000000" pitchFamily="2" charset="2"/>
              </a:rPr>
              <a:t></a:t>
            </a:r>
            <a:r>
              <a:rPr lang="nl-NL" sz="1600" dirty="0">
                <a:latin typeface="Aptos" panose="020B0004020202020204" pitchFamily="34" charset="0"/>
              </a:rPr>
              <a:t> 20% woningproductie in de MRA van hout en andere biobased materialen</a:t>
            </a:r>
          </a:p>
        </p:txBody>
      </p:sp>
      <p:sp>
        <p:nvSpPr>
          <p:cNvPr id="5" name="Tekstvak 4">
            <a:extLst>
              <a:ext uri="{FF2B5EF4-FFF2-40B4-BE49-F238E27FC236}">
                <a16:creationId xmlns:a16="http://schemas.microsoft.com/office/drawing/2014/main" id="{BA98C93C-FAD5-1ED9-A767-4B4F40EA0A38}"/>
              </a:ext>
            </a:extLst>
          </p:cNvPr>
          <p:cNvSpPr txBox="1"/>
          <p:nvPr/>
        </p:nvSpPr>
        <p:spPr>
          <a:xfrm>
            <a:off x="6192000" y="1584000"/>
            <a:ext cx="2509568" cy="1949701"/>
          </a:xfrm>
          <a:prstGeom prst="rect">
            <a:avLst/>
          </a:prstGeom>
          <a:noFill/>
        </p:spPr>
        <p:txBody>
          <a:bodyPr wrap="square">
            <a:spAutoFit/>
          </a:bodyPr>
          <a:lstStyle/>
          <a:p>
            <a:pPr>
              <a:lnSpc>
                <a:spcPct val="150000"/>
              </a:lnSpc>
              <a:spcAft>
                <a:spcPts val="0"/>
              </a:spcAft>
            </a:pPr>
            <a:r>
              <a:rPr lang="nl-NL" sz="1600" b="1" dirty="0">
                <a:latin typeface="Aptos" panose="020B0004020202020204" pitchFamily="34" charset="0"/>
              </a:rPr>
              <a:t>Convenant houtbouw</a:t>
            </a:r>
          </a:p>
          <a:p>
            <a:pPr>
              <a:lnSpc>
                <a:spcPct val="150000"/>
              </a:lnSpc>
              <a:spcAft>
                <a:spcPts val="0"/>
              </a:spcAft>
            </a:pPr>
            <a:r>
              <a:rPr lang="nl-NL" sz="1600" dirty="0">
                <a:latin typeface="Aptos" panose="020B0004020202020204" pitchFamily="34" charset="0"/>
              </a:rPr>
              <a:t>Vanaf 2025 </a:t>
            </a:r>
            <a:r>
              <a:rPr lang="nl-NL" sz="1600" dirty="0">
                <a:latin typeface="Aptos" panose="020B0004020202020204" pitchFamily="34" charset="0"/>
                <a:sym typeface="Wingdings" panose="05000000000000000000" pitchFamily="2" charset="2"/>
              </a:rPr>
              <a:t></a:t>
            </a:r>
            <a:r>
              <a:rPr lang="nl-NL" sz="1600" dirty="0">
                <a:latin typeface="Aptos" panose="020B0004020202020204" pitchFamily="34" charset="0"/>
              </a:rPr>
              <a:t> 20% woningproductie in de MRA van hout en </a:t>
            </a:r>
            <a:r>
              <a:rPr lang="nl-NL" sz="1600" dirty="0">
                <a:solidFill>
                  <a:srgbClr val="C00000"/>
                </a:solidFill>
                <a:latin typeface="Aptos" panose="020B0004020202020204" pitchFamily="34" charset="0"/>
              </a:rPr>
              <a:t>andere biobased materialen</a:t>
            </a:r>
          </a:p>
        </p:txBody>
      </p:sp>
      <p:sp>
        <p:nvSpPr>
          <p:cNvPr id="2" name="Tekstvak 1">
            <a:extLst>
              <a:ext uri="{FF2B5EF4-FFF2-40B4-BE49-F238E27FC236}">
                <a16:creationId xmlns:a16="http://schemas.microsoft.com/office/drawing/2014/main" id="{33FDDB58-4C41-694D-81DD-D2E5C0083D38}"/>
              </a:ext>
            </a:extLst>
          </p:cNvPr>
          <p:cNvSpPr txBox="1"/>
          <p:nvPr/>
        </p:nvSpPr>
        <p:spPr>
          <a:xfrm>
            <a:off x="720000" y="288000"/>
            <a:ext cx="7573395" cy="137582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Onderzoekslijn Biobased &amp; Regeneratief Bouwen</a:t>
            </a:r>
            <a:endParaRPr lang="nl-NL" sz="2000" dirty="0">
              <a:latin typeface="Aptos" panose="020B0004020202020204" pitchFamily="34" charset="0"/>
            </a:endParaRPr>
          </a:p>
          <a:p>
            <a:pPr>
              <a:lnSpc>
                <a:spcPct val="150000"/>
              </a:lnSpc>
              <a:spcAft>
                <a:spcPts val="0"/>
              </a:spcAft>
            </a:pPr>
            <a:r>
              <a:rPr lang="nl-NL" sz="2000" dirty="0">
                <a:latin typeface="Aptos" panose="020B0004020202020204" pitchFamily="34" charset="0"/>
              </a:rPr>
              <a:t>Strategie: ontwerpen en bouwen met lokale, biobased materialen</a:t>
            </a:r>
          </a:p>
          <a:p>
            <a:pPr>
              <a:lnSpc>
                <a:spcPct val="150000"/>
              </a:lnSpc>
              <a:spcAft>
                <a:spcPts val="0"/>
              </a:spcAft>
            </a:pPr>
            <a:r>
              <a:rPr lang="nl-NL" dirty="0">
                <a:latin typeface="Aptos" panose="020B0004020202020204" pitchFamily="34" charset="0"/>
              </a:rPr>
              <a:t>Meest gebruikte biobased materiaal is hout</a:t>
            </a:r>
          </a:p>
        </p:txBody>
      </p:sp>
      <p:sp>
        <p:nvSpPr>
          <p:cNvPr id="6" name="Tijdelijke aanduiding voor dianummer 7">
            <a:extLst>
              <a:ext uri="{FF2B5EF4-FFF2-40B4-BE49-F238E27FC236}">
                <a16:creationId xmlns:a16="http://schemas.microsoft.com/office/drawing/2014/main" id="{BA2FD9BE-1B4A-F70B-EA26-E12978DFC9C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25</a:t>
            </a:fld>
            <a:endParaRPr lang="nl-NL" sz="1000" dirty="0">
              <a:latin typeface="Aptos" panose="020B0004020202020204" pitchFamily="34" charset="0"/>
            </a:endParaRPr>
          </a:p>
        </p:txBody>
      </p:sp>
      <p:sp>
        <p:nvSpPr>
          <p:cNvPr id="7" name="Tijdelijke aanduiding voor datum 1">
            <a:extLst>
              <a:ext uri="{FF2B5EF4-FFF2-40B4-BE49-F238E27FC236}">
                <a16:creationId xmlns:a16="http://schemas.microsoft.com/office/drawing/2014/main" id="{1DCB8C1C-3F65-B3E1-698E-8FE63DA0E0B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2056" name="Picture 8" descr="Beeld Jeroen Musch">
            <a:extLst>
              <a:ext uri="{FF2B5EF4-FFF2-40B4-BE49-F238E27FC236}">
                <a16:creationId xmlns:a16="http://schemas.microsoft.com/office/drawing/2014/main" id="{98414839-F8E2-BD12-0D3F-5DFFA44F1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0" y="1764000"/>
            <a:ext cx="5316220" cy="299110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AEE5E35-A886-2A11-7B3B-E67E63045DD1}"/>
              </a:ext>
            </a:extLst>
          </p:cNvPr>
          <p:cNvSpPr txBox="1"/>
          <p:nvPr/>
        </p:nvSpPr>
        <p:spPr>
          <a:xfrm>
            <a:off x="719999" y="4768804"/>
            <a:ext cx="5740565" cy="230832"/>
          </a:xfrm>
          <a:prstGeom prst="rect">
            <a:avLst/>
          </a:prstGeom>
          <a:noFill/>
        </p:spPr>
        <p:txBody>
          <a:bodyPr wrap="square" rtlCol="0">
            <a:spAutoFit/>
          </a:bodyPr>
          <a:lstStyle/>
          <a:p>
            <a:r>
              <a:rPr lang="nl-NL" sz="900" dirty="0">
                <a:latin typeface="Aptos" panose="020B0004020202020204" pitchFamily="34" charset="0"/>
              </a:rPr>
              <a:t>Bron: Jeroen </a:t>
            </a:r>
            <a:r>
              <a:rPr lang="nl-NL" sz="900" dirty="0" err="1">
                <a:latin typeface="Aptos" panose="020B0004020202020204" pitchFamily="34" charset="0"/>
              </a:rPr>
              <a:t>Mush</a:t>
            </a:r>
            <a:r>
              <a:rPr lang="nl-NL" sz="900" dirty="0">
                <a:latin typeface="Aptos" panose="020B0004020202020204" pitchFamily="34" charset="0"/>
              </a:rPr>
              <a:t>, </a:t>
            </a:r>
            <a:r>
              <a:rPr lang="nl-NL" sz="900" dirty="0">
                <a:latin typeface="Aptos" panose="020B0004020202020204" pitchFamily="34" charset="0"/>
                <a:hlinkClick r:id="rId4"/>
              </a:rPr>
              <a:t>ARC24: Wooncoöperatie De Warren, Amsterdam - </a:t>
            </a:r>
            <a:r>
              <a:rPr lang="nl-NL" sz="900" dirty="0" err="1">
                <a:latin typeface="Aptos" panose="020B0004020202020204" pitchFamily="34" charset="0"/>
                <a:hlinkClick r:id="rId4"/>
              </a:rPr>
              <a:t>Natrufied</a:t>
            </a:r>
            <a:r>
              <a:rPr lang="nl-NL" sz="900" dirty="0">
                <a:latin typeface="Aptos" panose="020B0004020202020204" pitchFamily="34" charset="0"/>
                <a:hlinkClick r:id="rId4"/>
              </a:rPr>
              <a:t> </a:t>
            </a:r>
            <a:r>
              <a:rPr lang="nl-NL" sz="900" dirty="0" err="1">
                <a:latin typeface="Aptos" panose="020B0004020202020204" pitchFamily="34" charset="0"/>
                <a:hlinkClick r:id="rId4"/>
              </a:rPr>
              <a:t>architecture</a:t>
            </a:r>
            <a:r>
              <a:rPr lang="nl-NL" sz="900" dirty="0">
                <a:latin typeface="Aptos" panose="020B0004020202020204" pitchFamily="34" charset="0"/>
                <a:hlinkClick r:id="rId4"/>
              </a:rPr>
              <a:t> (dearchitect.nl)</a:t>
            </a:r>
            <a:endParaRPr lang="nl-NL" sz="900" dirty="0">
              <a:latin typeface="Aptos" panose="020B0004020202020204" pitchFamily="34" charset="0"/>
            </a:endParaRPr>
          </a:p>
        </p:txBody>
      </p:sp>
    </p:spTree>
    <p:extLst>
      <p:ext uri="{BB962C8B-B14F-4D97-AF65-F5344CB8AC3E}">
        <p14:creationId xmlns:p14="http://schemas.microsoft.com/office/powerpoint/2010/main" val="9249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FDDB58-4C41-694D-81DD-D2E5C0083D38}"/>
              </a:ext>
            </a:extLst>
          </p:cNvPr>
          <p:cNvSpPr txBox="1"/>
          <p:nvPr/>
        </p:nvSpPr>
        <p:spPr>
          <a:xfrm>
            <a:off x="720000" y="288000"/>
            <a:ext cx="8089318" cy="2360711"/>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Onderzoekslijn Biobased &amp; Regeneratief Bouwen</a:t>
            </a:r>
            <a:endParaRPr lang="nl-NL" sz="2000" dirty="0">
              <a:latin typeface="Aptos" panose="020B0004020202020204" pitchFamily="34" charset="0"/>
            </a:endParaRPr>
          </a:p>
          <a:p>
            <a:pPr>
              <a:lnSpc>
                <a:spcPct val="150000"/>
              </a:lnSpc>
              <a:spcAft>
                <a:spcPts val="0"/>
              </a:spcAft>
            </a:pPr>
            <a:r>
              <a:rPr lang="nl-NL" sz="2000" dirty="0">
                <a:latin typeface="Aptos" panose="020B0004020202020204" pitchFamily="34" charset="0"/>
              </a:rPr>
              <a:t>Alternatieven uit regeneratieve bronnen</a:t>
            </a:r>
          </a:p>
          <a:p>
            <a:pPr marL="342900" indent="-342900">
              <a:lnSpc>
                <a:spcPct val="150000"/>
              </a:lnSpc>
              <a:spcAft>
                <a:spcPts val="0"/>
              </a:spcAft>
              <a:buFont typeface="Arial" panose="020B0604020202020204" pitchFamily="34" charset="0"/>
              <a:buChar char="•"/>
            </a:pPr>
            <a:r>
              <a:rPr lang="nl-NL" dirty="0">
                <a:latin typeface="Aptos" panose="020B0004020202020204" pitchFamily="34" charset="0"/>
              </a:rPr>
              <a:t>Landbouw, bosbouw en zeelandbouw</a:t>
            </a:r>
          </a:p>
          <a:p>
            <a:pPr marL="342900" indent="-342900">
              <a:lnSpc>
                <a:spcPct val="150000"/>
              </a:lnSpc>
              <a:spcAft>
                <a:spcPts val="1200"/>
              </a:spcAft>
              <a:buFont typeface="Arial" panose="020B0604020202020204" pitchFamily="34" charset="0"/>
              <a:buChar char="•"/>
            </a:pPr>
            <a:r>
              <a:rPr lang="nl-NL" dirty="0">
                <a:latin typeface="Aptos" panose="020B0004020202020204" pitchFamily="34" charset="0"/>
              </a:rPr>
              <a:t>Specifiek voor de bouw geteeld of afval- of restproduct</a:t>
            </a:r>
          </a:p>
          <a:p>
            <a:pPr>
              <a:lnSpc>
                <a:spcPct val="150000"/>
              </a:lnSpc>
              <a:spcAft>
                <a:spcPts val="0"/>
              </a:spcAft>
            </a:pPr>
            <a:r>
              <a:rPr lang="nl-NL" sz="1800" i="1" dirty="0">
                <a:latin typeface="Aptos" panose="020B0004020202020204" pitchFamily="34" charset="0"/>
                <a:sym typeface="Wingdings" panose="05000000000000000000" pitchFamily="2" charset="2"/>
              </a:rPr>
              <a:t>Hennep, lisdodde, miscanthus, vlas, riet, stro, bamboe, zeewier, …</a:t>
            </a:r>
          </a:p>
        </p:txBody>
      </p:sp>
      <p:sp>
        <p:nvSpPr>
          <p:cNvPr id="6" name="Tijdelijke aanduiding voor dianummer 7">
            <a:extLst>
              <a:ext uri="{FF2B5EF4-FFF2-40B4-BE49-F238E27FC236}">
                <a16:creationId xmlns:a16="http://schemas.microsoft.com/office/drawing/2014/main" id="{BA2FD9BE-1B4A-F70B-EA26-E12978DFC9C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26</a:t>
            </a:fld>
            <a:endParaRPr lang="nl-NL" sz="1000" dirty="0">
              <a:latin typeface="Aptos" panose="020B0004020202020204" pitchFamily="34" charset="0"/>
            </a:endParaRPr>
          </a:p>
        </p:txBody>
      </p:sp>
      <p:sp>
        <p:nvSpPr>
          <p:cNvPr id="7" name="Tijdelijke aanduiding voor datum 1">
            <a:extLst>
              <a:ext uri="{FF2B5EF4-FFF2-40B4-BE49-F238E27FC236}">
                <a16:creationId xmlns:a16="http://schemas.microsoft.com/office/drawing/2014/main" id="{1DCB8C1C-3F65-B3E1-698E-8FE63DA0E0B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5" name="Afbeelding 4" descr="Afbeelding met plant, tuin, boom&#10;&#10;Automatisch gegenereerde beschrijving">
            <a:extLst>
              <a:ext uri="{FF2B5EF4-FFF2-40B4-BE49-F238E27FC236}">
                <a16:creationId xmlns:a16="http://schemas.microsoft.com/office/drawing/2014/main" id="{5A926904-D441-0F39-4D36-0559043A9F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58" t="-2624"/>
          <a:stretch/>
        </p:blipFill>
        <p:spPr bwMode="auto">
          <a:xfrm>
            <a:off x="720000" y="2664000"/>
            <a:ext cx="7501845" cy="2283425"/>
          </a:xfrm>
          <a:prstGeom prst="rect">
            <a:avLst/>
          </a:prstGeom>
          <a:ln>
            <a:noFill/>
          </a:ln>
          <a:extLst>
            <a:ext uri="{53640926-AAD7-44D8-BBD7-CCE9431645EC}">
              <a14:shadowObscured xmlns:a14="http://schemas.microsoft.com/office/drawing/2010/main"/>
            </a:ext>
          </a:extLst>
        </p:spPr>
      </p:pic>
      <p:sp>
        <p:nvSpPr>
          <p:cNvPr id="8" name="Tekstvak 7">
            <a:extLst>
              <a:ext uri="{FF2B5EF4-FFF2-40B4-BE49-F238E27FC236}">
                <a16:creationId xmlns:a16="http://schemas.microsoft.com/office/drawing/2014/main" id="{C1186209-8979-02C7-68A2-9443B11DD366}"/>
              </a:ext>
            </a:extLst>
          </p:cNvPr>
          <p:cNvSpPr txBox="1"/>
          <p:nvPr/>
        </p:nvSpPr>
        <p:spPr>
          <a:xfrm>
            <a:off x="896962" y="4876434"/>
            <a:ext cx="6458803" cy="230832"/>
          </a:xfrm>
          <a:prstGeom prst="rect">
            <a:avLst/>
          </a:prstGeom>
          <a:noFill/>
        </p:spPr>
        <p:txBody>
          <a:bodyPr wrap="square" rtlCol="0">
            <a:spAutoFit/>
          </a:bodyPr>
          <a:lstStyle/>
          <a:p>
            <a:r>
              <a:rPr lang="nl-NL" sz="900" dirty="0">
                <a:latin typeface="Aptos" panose="020B0004020202020204" pitchFamily="34" charset="0"/>
              </a:rPr>
              <a:t>Bron afbeelding: </a:t>
            </a:r>
            <a:r>
              <a:rPr lang="nl-NL" sz="900" dirty="0">
                <a:latin typeface="Aptos" panose="020B0004020202020204" pitchFamily="34" charset="0"/>
                <a:ea typeface="Calibri" panose="020F0502020204030204" pitchFamily="34" charset="0"/>
              </a:rPr>
              <a:t>Laarakker, A, 2022. Kan biobased bouwen uit? “Hennep en vlas leveren bijna evenveel op als graan”</a:t>
            </a:r>
            <a:endParaRPr lang="nl-NL" sz="900" dirty="0">
              <a:latin typeface="Aptos" panose="020B0004020202020204" pitchFamily="34" charset="0"/>
            </a:endParaRPr>
          </a:p>
        </p:txBody>
      </p:sp>
    </p:spTree>
    <p:extLst>
      <p:ext uri="{BB962C8B-B14F-4D97-AF65-F5344CB8AC3E}">
        <p14:creationId xmlns:p14="http://schemas.microsoft.com/office/powerpoint/2010/main" val="834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FDDB58-4C41-694D-81DD-D2E5C0083D38}"/>
              </a:ext>
            </a:extLst>
          </p:cNvPr>
          <p:cNvSpPr txBox="1"/>
          <p:nvPr/>
        </p:nvSpPr>
        <p:spPr>
          <a:xfrm>
            <a:off x="719999" y="288000"/>
            <a:ext cx="7844283" cy="3007042"/>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Onderzoekslijn Biobased &amp; Regeneratief Bouwen</a:t>
            </a:r>
            <a:endParaRPr lang="nl-NL" sz="2000" dirty="0">
              <a:latin typeface="Aptos" panose="020B0004020202020204" pitchFamily="34" charset="0"/>
            </a:endParaRPr>
          </a:p>
          <a:p>
            <a:pPr>
              <a:lnSpc>
                <a:spcPct val="150000"/>
              </a:lnSpc>
              <a:spcAft>
                <a:spcPts val="1200"/>
              </a:spcAft>
            </a:pPr>
            <a:r>
              <a:rPr lang="nl-NL" sz="2000" dirty="0" err="1">
                <a:latin typeface="Aptos" panose="020B0004020202020204" pitchFamily="34" charset="0"/>
              </a:rPr>
              <a:t>Onderzoeksfocus</a:t>
            </a:r>
            <a:endParaRPr lang="nl-NL" sz="2000" dirty="0">
              <a:latin typeface="Aptos" panose="020B0004020202020204" pitchFamily="34" charset="0"/>
            </a:endParaRPr>
          </a:p>
          <a:p>
            <a:pPr marL="285750" indent="-285750">
              <a:lnSpc>
                <a:spcPct val="150000"/>
              </a:lnSpc>
              <a:spcAft>
                <a:spcPts val="600"/>
              </a:spcAft>
              <a:buFont typeface="Arial" panose="020B0604020202020204" pitchFamily="34" charset="0"/>
              <a:buChar char="•"/>
            </a:pPr>
            <a:r>
              <a:rPr lang="nl-NL" b="1" dirty="0">
                <a:latin typeface="Aptos" panose="020B0004020202020204" pitchFamily="34" charset="0"/>
              </a:rPr>
              <a:t>Technische</a:t>
            </a:r>
            <a:r>
              <a:rPr lang="nl-NL" dirty="0">
                <a:latin typeface="Aptos" panose="020B0004020202020204" pitchFamily="34" charset="0"/>
              </a:rPr>
              <a:t> en </a:t>
            </a:r>
            <a:r>
              <a:rPr lang="nl-NL" b="1" dirty="0">
                <a:latin typeface="Aptos" panose="020B0004020202020204" pitchFamily="34" charset="0"/>
              </a:rPr>
              <a:t>ontwerp</a:t>
            </a:r>
            <a:r>
              <a:rPr lang="nl-NL" dirty="0">
                <a:latin typeface="Aptos" panose="020B0004020202020204" pitchFamily="34" charset="0"/>
              </a:rPr>
              <a:t>vraagstukken</a:t>
            </a:r>
          </a:p>
          <a:p>
            <a:pPr marL="285750" indent="-285750">
              <a:lnSpc>
                <a:spcPct val="150000"/>
              </a:lnSpc>
              <a:spcAft>
                <a:spcPts val="600"/>
              </a:spcAft>
              <a:buFont typeface="Arial" panose="020B0604020202020204" pitchFamily="34" charset="0"/>
              <a:buChar char="•"/>
            </a:pPr>
            <a:r>
              <a:rPr lang="nl-NL" dirty="0">
                <a:latin typeface="Aptos" panose="020B0004020202020204" pitchFamily="34" charset="0"/>
              </a:rPr>
              <a:t>Gebouw</a:t>
            </a:r>
            <a:r>
              <a:rPr lang="nl-NL" b="1" dirty="0">
                <a:latin typeface="Aptos" panose="020B0004020202020204" pitchFamily="34" charset="0"/>
              </a:rPr>
              <a:t>schil</a:t>
            </a:r>
            <a:r>
              <a:rPr lang="nl-NL" dirty="0">
                <a:latin typeface="Aptos" panose="020B0004020202020204" pitchFamily="34" charset="0"/>
              </a:rPr>
              <a:t>, met name de </a:t>
            </a:r>
            <a:r>
              <a:rPr lang="nl-NL" b="1" dirty="0">
                <a:latin typeface="Aptos" panose="020B0004020202020204" pitchFamily="34" charset="0"/>
              </a:rPr>
              <a:t>gevel</a:t>
            </a:r>
          </a:p>
          <a:p>
            <a:pPr marL="285750" indent="-285750">
              <a:lnSpc>
                <a:spcPct val="150000"/>
              </a:lnSpc>
              <a:spcAft>
                <a:spcPts val="600"/>
              </a:spcAft>
              <a:buFont typeface="Arial" panose="020B0604020202020204" pitchFamily="34" charset="0"/>
              <a:buChar char="•"/>
            </a:pPr>
            <a:r>
              <a:rPr lang="nl-NL" dirty="0">
                <a:latin typeface="Aptos" panose="020B0004020202020204" pitchFamily="34" charset="0"/>
              </a:rPr>
              <a:t>Onderzoek en ontwerpen vanuit het materiaal (</a:t>
            </a:r>
            <a:r>
              <a:rPr lang="nl-NL" dirty="0" err="1">
                <a:latin typeface="Aptos" panose="020B0004020202020204" pitchFamily="34" charset="0"/>
              </a:rPr>
              <a:t>material</a:t>
            </a:r>
            <a:r>
              <a:rPr lang="nl-NL" dirty="0">
                <a:latin typeface="Aptos" panose="020B0004020202020204" pitchFamily="34" charset="0"/>
              </a:rPr>
              <a:t> </a:t>
            </a:r>
            <a:r>
              <a:rPr lang="nl-NL" dirty="0" err="1">
                <a:latin typeface="Aptos" panose="020B0004020202020204" pitchFamily="34" charset="0"/>
              </a:rPr>
              <a:t>driven</a:t>
            </a:r>
            <a:r>
              <a:rPr lang="nl-NL" dirty="0">
                <a:latin typeface="Aptos" panose="020B0004020202020204" pitchFamily="34" charset="0"/>
              </a:rPr>
              <a:t> design)</a:t>
            </a:r>
          </a:p>
          <a:p>
            <a:pPr marL="285750" indent="-285750">
              <a:lnSpc>
                <a:spcPct val="150000"/>
              </a:lnSpc>
              <a:spcAft>
                <a:spcPts val="600"/>
              </a:spcAft>
              <a:buFont typeface="Arial" panose="020B0604020202020204" pitchFamily="34" charset="0"/>
              <a:buChar char="•"/>
            </a:pPr>
            <a:r>
              <a:rPr lang="nl-NL" b="1" dirty="0">
                <a:latin typeface="Aptos" panose="020B0004020202020204" pitchFamily="34" charset="0"/>
              </a:rPr>
              <a:t>Koppelkansen</a:t>
            </a:r>
            <a:r>
              <a:rPr lang="nl-NL" dirty="0">
                <a:latin typeface="Aptos" panose="020B0004020202020204" pitchFamily="34" charset="0"/>
              </a:rPr>
              <a:t> met andere transities</a:t>
            </a:r>
          </a:p>
        </p:txBody>
      </p:sp>
      <p:sp>
        <p:nvSpPr>
          <p:cNvPr id="3" name="Tijdelijke aanduiding voor dianummer 7">
            <a:extLst>
              <a:ext uri="{FF2B5EF4-FFF2-40B4-BE49-F238E27FC236}">
                <a16:creationId xmlns:a16="http://schemas.microsoft.com/office/drawing/2014/main" id="{FEAD82B9-42E8-79BB-3AE5-C6754B05667B}"/>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27</a:t>
            </a:fld>
            <a:endParaRPr lang="nl-NL" sz="1000" dirty="0">
              <a:latin typeface="Aptos" panose="020B0004020202020204" pitchFamily="34" charset="0"/>
            </a:endParaRPr>
          </a:p>
        </p:txBody>
      </p:sp>
      <p:sp>
        <p:nvSpPr>
          <p:cNvPr id="4" name="Tijdelijke aanduiding voor datum 1">
            <a:extLst>
              <a:ext uri="{FF2B5EF4-FFF2-40B4-BE49-F238E27FC236}">
                <a16:creationId xmlns:a16="http://schemas.microsoft.com/office/drawing/2014/main" id="{CABDD941-4EB1-6BBB-CEA9-ECE9909989E6}"/>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5" name="Tekstvak 4">
            <a:extLst>
              <a:ext uri="{FF2B5EF4-FFF2-40B4-BE49-F238E27FC236}">
                <a16:creationId xmlns:a16="http://schemas.microsoft.com/office/drawing/2014/main" id="{9D3FF0E4-6BB2-1979-9542-716D1107C475}"/>
              </a:ext>
            </a:extLst>
          </p:cNvPr>
          <p:cNvSpPr txBox="1"/>
          <p:nvPr/>
        </p:nvSpPr>
        <p:spPr>
          <a:xfrm>
            <a:off x="720000" y="3744000"/>
            <a:ext cx="7177087" cy="369332"/>
          </a:xfrm>
          <a:prstGeom prst="rect">
            <a:avLst/>
          </a:prstGeom>
          <a:noFill/>
        </p:spPr>
        <p:txBody>
          <a:bodyPr wrap="square" rtlCol="0">
            <a:spAutoFit/>
          </a:bodyPr>
          <a:lstStyle/>
          <a:p>
            <a:r>
              <a:rPr lang="nl-NL" dirty="0">
                <a:latin typeface="Aptos" panose="020B0004020202020204" pitchFamily="34" charset="0"/>
              </a:rPr>
              <a:t>De transitie naar </a:t>
            </a:r>
            <a:r>
              <a:rPr lang="nl-NL" b="1" dirty="0">
                <a:latin typeface="Aptos" panose="020B0004020202020204" pitchFamily="34" charset="0"/>
              </a:rPr>
              <a:t>100% </a:t>
            </a:r>
            <a:r>
              <a:rPr lang="nl-NL" dirty="0">
                <a:latin typeface="Aptos" panose="020B0004020202020204" pitchFamily="34" charset="0"/>
              </a:rPr>
              <a:t>biobased is een belangrijk uitgangspunt</a:t>
            </a:r>
          </a:p>
        </p:txBody>
      </p:sp>
    </p:spTree>
    <p:extLst>
      <p:ext uri="{BB962C8B-B14F-4D97-AF65-F5344CB8AC3E}">
        <p14:creationId xmlns:p14="http://schemas.microsoft.com/office/powerpoint/2010/main" val="30976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91F7D174-241C-8EFF-9D1A-A47AFCEC997F}"/>
              </a:ext>
            </a:extLst>
          </p:cNvPr>
          <p:cNvSpPr txBox="1"/>
          <p:nvPr/>
        </p:nvSpPr>
        <p:spPr>
          <a:xfrm>
            <a:off x="720000" y="288000"/>
            <a:ext cx="8401229" cy="26992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latin typeface="Aptos" panose="020B0004020202020204" pitchFamily="34" charset="0"/>
            </a:endParaRPr>
          </a:p>
          <a:p>
            <a:pPr>
              <a:lnSpc>
                <a:spcPct val="150000"/>
              </a:lnSpc>
            </a:pPr>
            <a:r>
              <a:rPr lang="nl-NL" sz="2000" dirty="0">
                <a:latin typeface="Aptos" panose="020B0004020202020204" pitchFamily="34" charset="0"/>
              </a:rPr>
              <a:t>Aanleiding: vraag van </a:t>
            </a:r>
            <a:r>
              <a:rPr lang="nl-NL" sz="2000" dirty="0" err="1">
                <a:latin typeface="Aptos" panose="020B0004020202020204" pitchFamily="34" charset="0"/>
              </a:rPr>
              <a:t>Biopanel</a:t>
            </a:r>
            <a:endParaRPr lang="nl-NL" sz="2000" dirty="0">
              <a:latin typeface="Aptos" panose="020B0004020202020204" pitchFamily="34" charset="0"/>
            </a:endParaRPr>
          </a:p>
          <a:p>
            <a:pPr marL="285750" indent="-285750">
              <a:lnSpc>
                <a:spcPct val="150000"/>
              </a:lnSpc>
              <a:spcBef>
                <a:spcPts val="0"/>
              </a:spcBef>
              <a:buFont typeface="Arial" panose="020B0604020202020204" pitchFamily="34" charset="0"/>
              <a:buChar char="•"/>
            </a:pPr>
            <a:r>
              <a:rPr lang="nl-NL" dirty="0">
                <a:latin typeface="Aptos" panose="020B0004020202020204" pitchFamily="34" charset="0"/>
              </a:rPr>
              <a:t>Routemarkering en informatiepanelen van PLA en hennep</a:t>
            </a:r>
          </a:p>
          <a:p>
            <a:pPr marL="285750" indent="-285750">
              <a:lnSpc>
                <a:spcPct val="150000"/>
              </a:lnSpc>
              <a:spcBef>
                <a:spcPts val="0"/>
              </a:spcBef>
              <a:buFont typeface="Arial" panose="020B0604020202020204" pitchFamily="34" charset="0"/>
              <a:buChar char="•"/>
            </a:pPr>
            <a:r>
              <a:rPr lang="nl-NL" dirty="0">
                <a:latin typeface="Aptos" panose="020B0004020202020204" pitchFamily="34" charset="0"/>
              </a:rPr>
              <a:t>Stap naar gevelbekleding</a:t>
            </a:r>
          </a:p>
          <a:p>
            <a:pPr>
              <a:lnSpc>
                <a:spcPct val="150000"/>
              </a:lnSpc>
              <a:spcBef>
                <a:spcPts val="600"/>
              </a:spcBef>
            </a:pPr>
            <a:r>
              <a:rPr lang="nl-NL" b="1" i="1" dirty="0">
                <a:latin typeface="Aptos" panose="020B0004020202020204" pitchFamily="34" charset="0"/>
              </a:rPr>
              <a:t>Heeft veroudering door weerfactoren invloed op de mechanische en esthetische eigenschappen van het materiaal?</a:t>
            </a:r>
          </a:p>
        </p:txBody>
      </p:sp>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28</a:t>
            </a:fld>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6" name="Afbeelding 5">
            <a:extLst>
              <a:ext uri="{FF2B5EF4-FFF2-40B4-BE49-F238E27FC236}">
                <a16:creationId xmlns:a16="http://schemas.microsoft.com/office/drawing/2014/main" id="{147DA8BE-3D95-DBF0-93EA-69D58E448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930" y="758252"/>
            <a:ext cx="1218140" cy="360721"/>
          </a:xfrm>
          <a:prstGeom prst="rect">
            <a:avLst/>
          </a:prstGeom>
        </p:spPr>
      </p:pic>
      <p:pic>
        <p:nvPicPr>
          <p:cNvPr id="7" name="Afbeelding 6" descr="Afbeelding met tekst, Lettertype, Graphics, logo&#10;&#10;Automatisch gegenereerde beschrijving">
            <a:extLst>
              <a:ext uri="{FF2B5EF4-FFF2-40B4-BE49-F238E27FC236}">
                <a16:creationId xmlns:a16="http://schemas.microsoft.com/office/drawing/2014/main" id="{7E0C1482-974E-0372-F035-F3CCBFF3E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6179" y="425473"/>
            <a:ext cx="1684269" cy="314787"/>
          </a:xfrm>
          <a:prstGeom prst="rect">
            <a:avLst/>
          </a:prstGeom>
        </p:spPr>
      </p:pic>
      <p:pic>
        <p:nvPicPr>
          <p:cNvPr id="1026" name="Picture 2">
            <a:extLst>
              <a:ext uri="{FF2B5EF4-FFF2-40B4-BE49-F238E27FC236}">
                <a16:creationId xmlns:a16="http://schemas.microsoft.com/office/drawing/2014/main" id="{2147FFFC-BDF6-CE1C-688B-B61808D4E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53" y="3381144"/>
            <a:ext cx="3282696" cy="151485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6E3BC171-1B57-33D8-B7C1-E73A160FBD38}"/>
              </a:ext>
            </a:extLst>
          </p:cNvPr>
          <p:cNvSpPr txBox="1"/>
          <p:nvPr/>
        </p:nvSpPr>
        <p:spPr>
          <a:xfrm>
            <a:off x="864000" y="4896000"/>
            <a:ext cx="6356000" cy="230832"/>
          </a:xfrm>
          <a:prstGeom prst="rect">
            <a:avLst/>
          </a:prstGeom>
          <a:noFill/>
        </p:spPr>
        <p:txBody>
          <a:bodyPr wrap="square" rtlCol="0">
            <a:spAutoFit/>
          </a:bodyPr>
          <a:lstStyle/>
          <a:p>
            <a:r>
              <a:rPr lang="nl-NL" sz="900" dirty="0">
                <a:latin typeface="Aptos" panose="020B0004020202020204" pitchFamily="34" charset="0"/>
              </a:rPr>
              <a:t>Bron afbeelding: </a:t>
            </a:r>
            <a:r>
              <a:rPr lang="nl-NL" sz="900" dirty="0">
                <a:hlinkClick r:id="rId6"/>
              </a:rPr>
              <a:t>Toepassingen – </a:t>
            </a:r>
            <a:r>
              <a:rPr lang="nl-NL" sz="900" dirty="0" err="1">
                <a:hlinkClick r:id="rId6"/>
              </a:rPr>
              <a:t>BioPanel</a:t>
            </a:r>
            <a:endParaRPr lang="nl-NL" sz="900" dirty="0">
              <a:latin typeface="Aptos" panose="020B0004020202020204" pitchFamily="34" charset="0"/>
            </a:endParaRPr>
          </a:p>
        </p:txBody>
      </p:sp>
      <p:pic>
        <p:nvPicPr>
          <p:cNvPr id="1028" name="Picture 4">
            <a:extLst>
              <a:ext uri="{FF2B5EF4-FFF2-40B4-BE49-F238E27FC236}">
                <a16:creationId xmlns:a16="http://schemas.microsoft.com/office/drawing/2014/main" id="{37F3631A-C937-0FD0-F6C0-5E7257AF3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5269" y="3171634"/>
            <a:ext cx="2496312" cy="1872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8311E7-34BE-5BD9-8147-7CAC9EBFE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351" y="2826498"/>
            <a:ext cx="1699092" cy="226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1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additive="base">
                                        <p:cTn id="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ep 82">
            <a:extLst>
              <a:ext uri="{FF2B5EF4-FFF2-40B4-BE49-F238E27FC236}">
                <a16:creationId xmlns:a16="http://schemas.microsoft.com/office/drawing/2014/main" id="{F2A4306E-7958-D313-ED5C-8BD040C3A865}"/>
              </a:ext>
            </a:extLst>
          </p:cNvPr>
          <p:cNvGrpSpPr/>
          <p:nvPr/>
        </p:nvGrpSpPr>
        <p:grpSpPr>
          <a:xfrm>
            <a:off x="720002" y="2952000"/>
            <a:ext cx="6784616" cy="1800000"/>
            <a:chOff x="720002" y="3386669"/>
            <a:chExt cx="6784616" cy="1800000"/>
          </a:xfrm>
        </p:grpSpPr>
        <p:sp>
          <p:nvSpPr>
            <p:cNvPr id="41" name="Rechthoek 40">
              <a:extLst>
                <a:ext uri="{FF2B5EF4-FFF2-40B4-BE49-F238E27FC236}">
                  <a16:creationId xmlns:a16="http://schemas.microsoft.com/office/drawing/2014/main" id="{BF167EAB-D435-22B7-A007-45F27C90B355}"/>
                </a:ext>
              </a:extLst>
            </p:cNvPr>
            <p:cNvSpPr/>
            <p:nvPr/>
          </p:nvSpPr>
          <p:spPr>
            <a:xfrm>
              <a:off x="720002" y="3386669"/>
              <a:ext cx="6784614" cy="41538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43" name="Rechthoek 42">
              <a:extLst>
                <a:ext uri="{FF2B5EF4-FFF2-40B4-BE49-F238E27FC236}">
                  <a16:creationId xmlns:a16="http://schemas.microsoft.com/office/drawing/2014/main" id="{00C609C5-FE8F-8872-A620-B7E98357790D}"/>
                </a:ext>
              </a:extLst>
            </p:cNvPr>
            <p:cNvSpPr/>
            <p:nvPr/>
          </p:nvSpPr>
          <p:spPr>
            <a:xfrm>
              <a:off x="720002" y="3940515"/>
              <a:ext cx="1246154"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45" name="Rechthoek 44">
              <a:extLst>
                <a:ext uri="{FF2B5EF4-FFF2-40B4-BE49-F238E27FC236}">
                  <a16:creationId xmlns:a16="http://schemas.microsoft.com/office/drawing/2014/main" id="{DCA418B9-B657-8880-DB6F-3206D4164EEF}"/>
                </a:ext>
              </a:extLst>
            </p:cNvPr>
            <p:cNvSpPr/>
            <p:nvPr/>
          </p:nvSpPr>
          <p:spPr>
            <a:xfrm>
              <a:off x="2104617" y="3940515"/>
              <a:ext cx="5399999"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47" name="Rechthoek 46">
              <a:extLst>
                <a:ext uri="{FF2B5EF4-FFF2-40B4-BE49-F238E27FC236}">
                  <a16:creationId xmlns:a16="http://schemas.microsoft.com/office/drawing/2014/main" id="{E68395EE-C4C9-FB62-BD52-F9CA0CB7BBF9}"/>
                </a:ext>
              </a:extLst>
            </p:cNvPr>
            <p:cNvSpPr/>
            <p:nvPr/>
          </p:nvSpPr>
          <p:spPr>
            <a:xfrm>
              <a:off x="720002" y="4494361"/>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48" name="Rechthoek 47">
              <a:extLst>
                <a:ext uri="{FF2B5EF4-FFF2-40B4-BE49-F238E27FC236}">
                  <a16:creationId xmlns:a16="http://schemas.microsoft.com/office/drawing/2014/main" id="{52E0E05B-5240-468E-02DF-39802877765A}"/>
                </a:ext>
              </a:extLst>
            </p:cNvPr>
            <p:cNvSpPr/>
            <p:nvPr/>
          </p:nvSpPr>
          <p:spPr>
            <a:xfrm>
              <a:off x="2104617" y="4494361"/>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49" name="Rechthoek 48">
              <a:extLst>
                <a:ext uri="{FF2B5EF4-FFF2-40B4-BE49-F238E27FC236}">
                  <a16:creationId xmlns:a16="http://schemas.microsoft.com/office/drawing/2014/main" id="{E4437C01-BBBB-5404-0207-6E3B76FC65D5}"/>
                </a:ext>
              </a:extLst>
            </p:cNvPr>
            <p:cNvSpPr/>
            <p:nvPr/>
          </p:nvSpPr>
          <p:spPr>
            <a:xfrm>
              <a:off x="3489232" y="4494361"/>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50" name="Rechthoek 49">
              <a:extLst>
                <a:ext uri="{FF2B5EF4-FFF2-40B4-BE49-F238E27FC236}">
                  <a16:creationId xmlns:a16="http://schemas.microsoft.com/office/drawing/2014/main" id="{5E8D6717-A158-5060-CCC5-B4AA35EC3C9A}"/>
                </a:ext>
              </a:extLst>
            </p:cNvPr>
            <p:cNvSpPr/>
            <p:nvPr/>
          </p:nvSpPr>
          <p:spPr>
            <a:xfrm>
              <a:off x="4873847" y="4494361"/>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51" name="Rechthoek 50">
              <a:extLst>
                <a:ext uri="{FF2B5EF4-FFF2-40B4-BE49-F238E27FC236}">
                  <a16:creationId xmlns:a16="http://schemas.microsoft.com/office/drawing/2014/main" id="{BD729309-8C54-215B-B895-6E5C38C9571B}"/>
                </a:ext>
              </a:extLst>
            </p:cNvPr>
            <p:cNvSpPr/>
            <p:nvPr/>
          </p:nvSpPr>
          <p:spPr>
            <a:xfrm>
              <a:off x="6258462" y="4494361"/>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42" name="Tekstvak 41">
              <a:extLst>
                <a:ext uri="{FF2B5EF4-FFF2-40B4-BE49-F238E27FC236}">
                  <a16:creationId xmlns:a16="http://schemas.microsoft.com/office/drawing/2014/main" id="{D3C691B6-B534-D687-A736-6FADF45AD382}"/>
                </a:ext>
              </a:extLst>
            </p:cNvPr>
            <p:cNvSpPr txBox="1"/>
            <p:nvPr/>
          </p:nvSpPr>
          <p:spPr>
            <a:xfrm>
              <a:off x="720002" y="3414361"/>
              <a:ext cx="6784614" cy="360612"/>
            </a:xfrm>
            <a:prstGeom prst="rect">
              <a:avLst/>
            </a:prstGeom>
            <a:noFill/>
          </p:spPr>
          <p:txBody>
            <a:bodyPr wrap="square" rtlCol="0">
              <a:spAutoFit/>
            </a:bodyPr>
            <a:lstStyle/>
            <a:p>
              <a:pPr algn="ctr">
                <a:lnSpc>
                  <a:spcPct val="120000"/>
                </a:lnSpc>
              </a:pPr>
              <a:r>
                <a:rPr lang="nl-NL" sz="1600" b="1" dirty="0">
                  <a:solidFill>
                    <a:schemeClr val="bg1"/>
                  </a:solidFill>
                </a:rPr>
                <a:t>Geteste materialen</a:t>
              </a:r>
              <a:endParaRPr lang="nl-NL" sz="1600" dirty="0">
                <a:solidFill>
                  <a:schemeClr val="bg1"/>
                </a:solidFill>
                <a:ea typeface="Times New Roman" panose="02020603050405020304" pitchFamily="18" charset="0"/>
              </a:endParaRPr>
            </a:p>
          </p:txBody>
        </p:sp>
        <p:sp>
          <p:nvSpPr>
            <p:cNvPr id="44" name="Tekstvak 43">
              <a:extLst>
                <a:ext uri="{FF2B5EF4-FFF2-40B4-BE49-F238E27FC236}">
                  <a16:creationId xmlns:a16="http://schemas.microsoft.com/office/drawing/2014/main" id="{C957598E-5DC7-4703-D39C-C12F617CEE5A}"/>
                </a:ext>
              </a:extLst>
            </p:cNvPr>
            <p:cNvSpPr txBox="1"/>
            <p:nvPr/>
          </p:nvSpPr>
          <p:spPr>
            <a:xfrm>
              <a:off x="720002" y="3996000"/>
              <a:ext cx="1246154" cy="307777"/>
            </a:xfrm>
            <a:prstGeom prst="rect">
              <a:avLst/>
            </a:prstGeom>
            <a:noFill/>
          </p:spPr>
          <p:txBody>
            <a:bodyPr wrap="square" rtlCol="0">
              <a:spAutoFit/>
            </a:bodyPr>
            <a:lstStyle/>
            <a:p>
              <a:pPr algn="ctr"/>
              <a:r>
                <a:rPr lang="nl-NL" sz="1400" dirty="0" err="1">
                  <a:latin typeface="Aptos" panose="020B0004020202020204" pitchFamily="34" charset="0"/>
                </a:rPr>
                <a:t>Biopanel</a:t>
              </a:r>
              <a:r>
                <a:rPr lang="nl-NL" sz="1400" dirty="0">
                  <a:latin typeface="Aptos" panose="020B0004020202020204" pitchFamily="34" charset="0"/>
                </a:rPr>
                <a:t> </a:t>
              </a:r>
            </a:p>
          </p:txBody>
        </p:sp>
        <p:sp>
          <p:nvSpPr>
            <p:cNvPr id="46" name="Tekstvak 45">
              <a:extLst>
                <a:ext uri="{FF2B5EF4-FFF2-40B4-BE49-F238E27FC236}">
                  <a16:creationId xmlns:a16="http://schemas.microsoft.com/office/drawing/2014/main" id="{524A089E-42AE-23D9-BA9B-5054D96813FC}"/>
                </a:ext>
              </a:extLst>
            </p:cNvPr>
            <p:cNvSpPr txBox="1"/>
            <p:nvPr/>
          </p:nvSpPr>
          <p:spPr>
            <a:xfrm>
              <a:off x="2104619" y="3996000"/>
              <a:ext cx="5399999" cy="307777"/>
            </a:xfrm>
            <a:prstGeom prst="rect">
              <a:avLst/>
            </a:prstGeom>
            <a:noFill/>
          </p:spPr>
          <p:txBody>
            <a:bodyPr wrap="square" rtlCol="0">
              <a:spAutoFit/>
            </a:bodyPr>
            <a:lstStyle/>
            <a:p>
              <a:pPr algn="ctr"/>
              <a:r>
                <a:rPr lang="nl-NL" sz="1400" dirty="0">
                  <a:latin typeface="Aptos" panose="020B0004020202020204" pitchFamily="34" charset="0"/>
                </a:rPr>
                <a:t>Materialen geproduceerd voor onderzoek</a:t>
              </a:r>
            </a:p>
          </p:txBody>
        </p:sp>
        <p:sp>
          <p:nvSpPr>
            <p:cNvPr id="64" name="Tekstvak 63">
              <a:extLst>
                <a:ext uri="{FF2B5EF4-FFF2-40B4-BE49-F238E27FC236}">
                  <a16:creationId xmlns:a16="http://schemas.microsoft.com/office/drawing/2014/main" id="{9A4B9AE1-94B4-168B-D3D1-3C481D57D556}"/>
                </a:ext>
              </a:extLst>
            </p:cNvPr>
            <p:cNvSpPr txBox="1"/>
            <p:nvPr/>
          </p:nvSpPr>
          <p:spPr>
            <a:xfrm>
              <a:off x="2104619" y="4572000"/>
              <a:ext cx="1246154" cy="523220"/>
            </a:xfrm>
            <a:prstGeom prst="rect">
              <a:avLst/>
            </a:prstGeom>
            <a:noFill/>
          </p:spPr>
          <p:txBody>
            <a:bodyPr wrap="square" rtlCol="0">
              <a:spAutoFit/>
            </a:bodyPr>
            <a:lstStyle/>
            <a:p>
              <a:pPr algn="ctr"/>
              <a:r>
                <a:rPr lang="nl-NL" sz="1400" dirty="0">
                  <a:latin typeface="Aptos" panose="020B0004020202020204" pitchFamily="34" charset="0"/>
                </a:rPr>
                <a:t>PLA en hennep</a:t>
              </a:r>
            </a:p>
          </p:txBody>
        </p:sp>
        <p:sp>
          <p:nvSpPr>
            <p:cNvPr id="65" name="Tekstvak 64">
              <a:extLst>
                <a:ext uri="{FF2B5EF4-FFF2-40B4-BE49-F238E27FC236}">
                  <a16:creationId xmlns:a16="http://schemas.microsoft.com/office/drawing/2014/main" id="{81F1E185-1827-9F66-6749-D888B3F38FCD}"/>
                </a:ext>
              </a:extLst>
            </p:cNvPr>
            <p:cNvSpPr txBox="1"/>
            <p:nvPr/>
          </p:nvSpPr>
          <p:spPr>
            <a:xfrm>
              <a:off x="4873849" y="4572000"/>
              <a:ext cx="1246154" cy="307777"/>
            </a:xfrm>
            <a:prstGeom prst="rect">
              <a:avLst/>
            </a:prstGeom>
            <a:noFill/>
          </p:spPr>
          <p:txBody>
            <a:bodyPr wrap="square" rtlCol="0">
              <a:spAutoFit/>
            </a:bodyPr>
            <a:lstStyle/>
            <a:p>
              <a:pPr algn="ctr"/>
              <a:r>
                <a:rPr lang="nl-NL" sz="1400" dirty="0">
                  <a:latin typeface="Aptos" panose="020B0004020202020204" pitchFamily="34" charset="0"/>
                </a:rPr>
                <a:t>Andere vezel</a:t>
              </a:r>
            </a:p>
          </p:txBody>
        </p:sp>
        <p:sp>
          <p:nvSpPr>
            <p:cNvPr id="66" name="Tekstvak 65">
              <a:extLst>
                <a:ext uri="{FF2B5EF4-FFF2-40B4-BE49-F238E27FC236}">
                  <a16:creationId xmlns:a16="http://schemas.microsoft.com/office/drawing/2014/main" id="{C8323D6E-09A1-1D26-7B5A-39FEB311039A}"/>
                </a:ext>
              </a:extLst>
            </p:cNvPr>
            <p:cNvSpPr txBox="1"/>
            <p:nvPr/>
          </p:nvSpPr>
          <p:spPr>
            <a:xfrm>
              <a:off x="6258462" y="4572000"/>
              <a:ext cx="1246154" cy="523220"/>
            </a:xfrm>
            <a:prstGeom prst="rect">
              <a:avLst/>
            </a:prstGeom>
            <a:noFill/>
          </p:spPr>
          <p:txBody>
            <a:bodyPr wrap="square" rtlCol="0">
              <a:spAutoFit/>
            </a:bodyPr>
            <a:lstStyle/>
            <a:p>
              <a:pPr algn="ctr"/>
              <a:r>
                <a:rPr lang="nl-NL" sz="1400" dirty="0">
                  <a:latin typeface="Aptos" panose="020B0004020202020204" pitchFamily="34" charset="0"/>
                </a:rPr>
                <a:t>UV-stabilisator</a:t>
              </a:r>
            </a:p>
          </p:txBody>
        </p:sp>
        <p:sp>
          <p:nvSpPr>
            <p:cNvPr id="67" name="Tekstvak 66">
              <a:extLst>
                <a:ext uri="{FF2B5EF4-FFF2-40B4-BE49-F238E27FC236}">
                  <a16:creationId xmlns:a16="http://schemas.microsoft.com/office/drawing/2014/main" id="{3823FE16-A89E-DEE1-2FDC-BA5BACF4B15B}"/>
                </a:ext>
              </a:extLst>
            </p:cNvPr>
            <p:cNvSpPr txBox="1"/>
            <p:nvPr/>
          </p:nvSpPr>
          <p:spPr>
            <a:xfrm>
              <a:off x="3489234" y="4572000"/>
              <a:ext cx="1246154" cy="307777"/>
            </a:xfrm>
            <a:prstGeom prst="rect">
              <a:avLst/>
            </a:prstGeom>
            <a:noFill/>
          </p:spPr>
          <p:txBody>
            <a:bodyPr wrap="square" rtlCol="0">
              <a:spAutoFit/>
            </a:bodyPr>
            <a:lstStyle/>
            <a:p>
              <a:pPr algn="ctr"/>
              <a:r>
                <a:rPr lang="nl-NL" sz="1400" dirty="0">
                  <a:latin typeface="Aptos" panose="020B0004020202020204" pitchFamily="34" charset="0"/>
                </a:rPr>
                <a:t>100% PLA</a:t>
              </a:r>
            </a:p>
          </p:txBody>
        </p:sp>
        <p:sp>
          <p:nvSpPr>
            <p:cNvPr id="68" name="Tekstvak 67">
              <a:extLst>
                <a:ext uri="{FF2B5EF4-FFF2-40B4-BE49-F238E27FC236}">
                  <a16:creationId xmlns:a16="http://schemas.microsoft.com/office/drawing/2014/main" id="{48920E6B-947E-DC4D-B902-F265DBEF4905}"/>
                </a:ext>
              </a:extLst>
            </p:cNvPr>
            <p:cNvSpPr txBox="1"/>
            <p:nvPr/>
          </p:nvSpPr>
          <p:spPr>
            <a:xfrm>
              <a:off x="720002" y="4572000"/>
              <a:ext cx="1246154" cy="523220"/>
            </a:xfrm>
            <a:prstGeom prst="rect">
              <a:avLst/>
            </a:prstGeom>
            <a:noFill/>
          </p:spPr>
          <p:txBody>
            <a:bodyPr wrap="square" rtlCol="0">
              <a:spAutoFit/>
            </a:bodyPr>
            <a:lstStyle/>
            <a:p>
              <a:pPr algn="ctr"/>
              <a:r>
                <a:rPr lang="nl-NL" sz="1400" dirty="0">
                  <a:latin typeface="Aptos" panose="020B0004020202020204" pitchFamily="34" charset="0"/>
                </a:rPr>
                <a:t>PLA en hennep</a:t>
              </a:r>
            </a:p>
          </p:txBody>
        </p:sp>
      </p:grpSp>
      <p:sp>
        <p:nvSpPr>
          <p:cNvPr id="15" name="Tekstvak 14">
            <a:extLst>
              <a:ext uri="{FF2B5EF4-FFF2-40B4-BE49-F238E27FC236}">
                <a16:creationId xmlns:a16="http://schemas.microsoft.com/office/drawing/2014/main" id="{91F7D174-241C-8EFF-9D1A-A47AFCEC997F}"/>
              </a:ext>
            </a:extLst>
          </p:cNvPr>
          <p:cNvSpPr txBox="1"/>
          <p:nvPr/>
        </p:nvSpPr>
        <p:spPr>
          <a:xfrm>
            <a:off x="720001" y="288000"/>
            <a:ext cx="6674944"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latin typeface="Aptos" panose="020B0004020202020204" pitchFamily="34" charset="0"/>
            </a:endParaRPr>
          </a:p>
        </p:txBody>
      </p:sp>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29</a:t>
            </a:fld>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grpSp>
        <p:nvGrpSpPr>
          <p:cNvPr id="84" name="Groep 83">
            <a:extLst>
              <a:ext uri="{FF2B5EF4-FFF2-40B4-BE49-F238E27FC236}">
                <a16:creationId xmlns:a16="http://schemas.microsoft.com/office/drawing/2014/main" id="{1A6DD8C4-16B1-805E-8E6C-11CB0B8FF59F}"/>
              </a:ext>
            </a:extLst>
          </p:cNvPr>
          <p:cNvGrpSpPr/>
          <p:nvPr/>
        </p:nvGrpSpPr>
        <p:grpSpPr>
          <a:xfrm>
            <a:off x="720000" y="900000"/>
            <a:ext cx="6784616" cy="1657583"/>
            <a:chOff x="720000" y="900000"/>
            <a:chExt cx="6784616" cy="1657583"/>
          </a:xfrm>
        </p:grpSpPr>
        <p:sp>
          <p:nvSpPr>
            <p:cNvPr id="2" name="Rechthoek 1">
              <a:extLst>
                <a:ext uri="{FF2B5EF4-FFF2-40B4-BE49-F238E27FC236}">
                  <a16:creationId xmlns:a16="http://schemas.microsoft.com/office/drawing/2014/main" id="{30D2FEF1-20AD-D4B7-0053-952B716C93A2}"/>
                </a:ext>
              </a:extLst>
            </p:cNvPr>
            <p:cNvSpPr/>
            <p:nvPr/>
          </p:nvSpPr>
          <p:spPr>
            <a:xfrm>
              <a:off x="2104617" y="1449891"/>
              <a:ext cx="2630769"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3" name="Rechthoek 2">
              <a:extLst>
                <a:ext uri="{FF2B5EF4-FFF2-40B4-BE49-F238E27FC236}">
                  <a16:creationId xmlns:a16="http://schemas.microsoft.com/office/drawing/2014/main" id="{95EBE140-49CC-E43D-006D-1A6DA7C45738}"/>
                </a:ext>
              </a:extLst>
            </p:cNvPr>
            <p:cNvSpPr/>
            <p:nvPr/>
          </p:nvSpPr>
          <p:spPr>
            <a:xfrm>
              <a:off x="720002" y="1456188"/>
              <a:ext cx="1246154"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7" name="Rechthoek 6">
              <a:extLst>
                <a:ext uri="{FF2B5EF4-FFF2-40B4-BE49-F238E27FC236}">
                  <a16:creationId xmlns:a16="http://schemas.microsoft.com/office/drawing/2014/main" id="{0B7E5055-F8EE-18F5-E960-466F5E101906}"/>
                </a:ext>
              </a:extLst>
            </p:cNvPr>
            <p:cNvSpPr/>
            <p:nvPr/>
          </p:nvSpPr>
          <p:spPr>
            <a:xfrm>
              <a:off x="720002" y="902342"/>
              <a:ext cx="6784614" cy="41538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9" name="Rechthoek 8">
              <a:extLst>
                <a:ext uri="{FF2B5EF4-FFF2-40B4-BE49-F238E27FC236}">
                  <a16:creationId xmlns:a16="http://schemas.microsoft.com/office/drawing/2014/main" id="{4936B85A-CD99-92D4-585A-1B4DFB573759}"/>
                </a:ext>
              </a:extLst>
            </p:cNvPr>
            <p:cNvSpPr/>
            <p:nvPr/>
          </p:nvSpPr>
          <p:spPr>
            <a:xfrm>
              <a:off x="720002" y="2003737"/>
              <a:ext cx="1246154"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3" name="Rechthoek 12">
              <a:extLst>
                <a:ext uri="{FF2B5EF4-FFF2-40B4-BE49-F238E27FC236}">
                  <a16:creationId xmlns:a16="http://schemas.microsoft.com/office/drawing/2014/main" id="{109E5AE8-6C31-19E6-1EAB-FB749B18FD1A}"/>
                </a:ext>
              </a:extLst>
            </p:cNvPr>
            <p:cNvSpPr/>
            <p:nvPr/>
          </p:nvSpPr>
          <p:spPr>
            <a:xfrm>
              <a:off x="4873847" y="1449891"/>
              <a:ext cx="2630769"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4" name="Rechthoek 13">
              <a:extLst>
                <a:ext uri="{FF2B5EF4-FFF2-40B4-BE49-F238E27FC236}">
                  <a16:creationId xmlns:a16="http://schemas.microsoft.com/office/drawing/2014/main" id="{32249F30-7909-DE2E-83AF-6AAAB6526245}"/>
                </a:ext>
              </a:extLst>
            </p:cNvPr>
            <p:cNvSpPr/>
            <p:nvPr/>
          </p:nvSpPr>
          <p:spPr>
            <a:xfrm>
              <a:off x="2104617" y="2003737"/>
              <a:ext cx="1246154"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7" name="Rechthoek 16">
              <a:extLst>
                <a:ext uri="{FF2B5EF4-FFF2-40B4-BE49-F238E27FC236}">
                  <a16:creationId xmlns:a16="http://schemas.microsoft.com/office/drawing/2014/main" id="{A04A842B-262B-88E7-80DC-BD63306F1169}"/>
                </a:ext>
              </a:extLst>
            </p:cNvPr>
            <p:cNvSpPr/>
            <p:nvPr/>
          </p:nvSpPr>
          <p:spPr>
            <a:xfrm>
              <a:off x="3489232" y="2003737"/>
              <a:ext cx="1246154"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8" name="Rechthoek 17">
              <a:extLst>
                <a:ext uri="{FF2B5EF4-FFF2-40B4-BE49-F238E27FC236}">
                  <a16:creationId xmlns:a16="http://schemas.microsoft.com/office/drawing/2014/main" id="{D392E1DA-5191-B4FA-7571-AC421E20FFC4}"/>
                </a:ext>
              </a:extLst>
            </p:cNvPr>
            <p:cNvSpPr/>
            <p:nvPr/>
          </p:nvSpPr>
          <p:spPr>
            <a:xfrm>
              <a:off x="4873847" y="2003737"/>
              <a:ext cx="1246154"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0" name="Rechthoek 19">
              <a:extLst>
                <a:ext uri="{FF2B5EF4-FFF2-40B4-BE49-F238E27FC236}">
                  <a16:creationId xmlns:a16="http://schemas.microsoft.com/office/drawing/2014/main" id="{63EECD30-B07E-85BD-8E1F-18A0D6DCB965}"/>
                </a:ext>
              </a:extLst>
            </p:cNvPr>
            <p:cNvSpPr/>
            <p:nvPr/>
          </p:nvSpPr>
          <p:spPr>
            <a:xfrm>
              <a:off x="6258462" y="2003737"/>
              <a:ext cx="1246154"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2" name="Tekstvak 11">
              <a:extLst>
                <a:ext uri="{FF2B5EF4-FFF2-40B4-BE49-F238E27FC236}">
                  <a16:creationId xmlns:a16="http://schemas.microsoft.com/office/drawing/2014/main" id="{EA3FF8BC-690B-391F-7D72-74B010C60B89}"/>
                </a:ext>
              </a:extLst>
            </p:cNvPr>
            <p:cNvSpPr txBox="1"/>
            <p:nvPr/>
          </p:nvSpPr>
          <p:spPr>
            <a:xfrm>
              <a:off x="720000" y="2124000"/>
              <a:ext cx="1246154" cy="307777"/>
            </a:xfrm>
            <a:prstGeom prst="rect">
              <a:avLst/>
            </a:prstGeom>
            <a:noFill/>
          </p:spPr>
          <p:txBody>
            <a:bodyPr wrap="square" rtlCol="0">
              <a:spAutoFit/>
            </a:bodyPr>
            <a:lstStyle/>
            <a:p>
              <a:pPr algn="ctr"/>
              <a:r>
                <a:rPr lang="nl-NL" sz="1400" dirty="0">
                  <a:latin typeface="Aptos" panose="020B0004020202020204" pitchFamily="34" charset="0"/>
                </a:rPr>
                <a:t>0 weken</a:t>
              </a:r>
            </a:p>
          </p:txBody>
        </p:sp>
        <p:sp>
          <p:nvSpPr>
            <p:cNvPr id="16" name="Tekstvak 15">
              <a:extLst>
                <a:ext uri="{FF2B5EF4-FFF2-40B4-BE49-F238E27FC236}">
                  <a16:creationId xmlns:a16="http://schemas.microsoft.com/office/drawing/2014/main" id="{08B00DDA-6F61-23B1-7464-33A7741C8DDF}"/>
                </a:ext>
              </a:extLst>
            </p:cNvPr>
            <p:cNvSpPr txBox="1"/>
            <p:nvPr/>
          </p:nvSpPr>
          <p:spPr>
            <a:xfrm>
              <a:off x="2104617" y="2124000"/>
              <a:ext cx="1246154" cy="307777"/>
            </a:xfrm>
            <a:prstGeom prst="rect">
              <a:avLst/>
            </a:prstGeom>
            <a:noFill/>
          </p:spPr>
          <p:txBody>
            <a:bodyPr wrap="square" rtlCol="0">
              <a:spAutoFit/>
            </a:bodyPr>
            <a:lstStyle/>
            <a:p>
              <a:pPr algn="ctr"/>
              <a:r>
                <a:rPr lang="nl-NL" sz="1400" dirty="0">
                  <a:latin typeface="Aptos" panose="020B0004020202020204" pitchFamily="34" charset="0"/>
                </a:rPr>
                <a:t>1 jaar </a:t>
              </a:r>
            </a:p>
          </p:txBody>
        </p:sp>
        <p:sp>
          <p:nvSpPr>
            <p:cNvPr id="19" name="Tekstvak 18">
              <a:extLst>
                <a:ext uri="{FF2B5EF4-FFF2-40B4-BE49-F238E27FC236}">
                  <a16:creationId xmlns:a16="http://schemas.microsoft.com/office/drawing/2014/main" id="{D94132AA-24DB-A993-642C-5C0802089910}"/>
                </a:ext>
              </a:extLst>
            </p:cNvPr>
            <p:cNvSpPr txBox="1"/>
            <p:nvPr/>
          </p:nvSpPr>
          <p:spPr>
            <a:xfrm>
              <a:off x="4873847" y="2016000"/>
              <a:ext cx="1246154" cy="523220"/>
            </a:xfrm>
            <a:prstGeom prst="rect">
              <a:avLst/>
            </a:prstGeom>
            <a:noFill/>
          </p:spPr>
          <p:txBody>
            <a:bodyPr wrap="square" rtlCol="0">
              <a:spAutoFit/>
            </a:bodyPr>
            <a:lstStyle/>
            <a:p>
              <a:pPr algn="ctr"/>
              <a:r>
                <a:rPr lang="nl-NL" sz="1400" dirty="0">
                  <a:latin typeface="Aptos" panose="020B0004020202020204" pitchFamily="34" charset="0"/>
                </a:rPr>
                <a:t>500 uur</a:t>
              </a:r>
            </a:p>
            <a:p>
              <a:pPr algn="ctr"/>
              <a:r>
                <a:rPr lang="nl-NL" sz="1400" dirty="0">
                  <a:latin typeface="Aptos" panose="020B0004020202020204" pitchFamily="34" charset="0"/>
                </a:rPr>
                <a:t>(3 weken)</a:t>
              </a:r>
            </a:p>
          </p:txBody>
        </p:sp>
        <p:sp>
          <p:nvSpPr>
            <p:cNvPr id="21" name="Tekstvak 20">
              <a:extLst>
                <a:ext uri="{FF2B5EF4-FFF2-40B4-BE49-F238E27FC236}">
                  <a16:creationId xmlns:a16="http://schemas.microsoft.com/office/drawing/2014/main" id="{9080FC1D-E08F-96EA-4200-E4DD7D48EFC0}"/>
                </a:ext>
              </a:extLst>
            </p:cNvPr>
            <p:cNvSpPr txBox="1"/>
            <p:nvPr/>
          </p:nvSpPr>
          <p:spPr>
            <a:xfrm>
              <a:off x="6258462" y="2016000"/>
              <a:ext cx="1246154" cy="523220"/>
            </a:xfrm>
            <a:prstGeom prst="rect">
              <a:avLst/>
            </a:prstGeom>
            <a:noFill/>
          </p:spPr>
          <p:txBody>
            <a:bodyPr wrap="square" rtlCol="0">
              <a:spAutoFit/>
            </a:bodyPr>
            <a:lstStyle/>
            <a:p>
              <a:pPr algn="ctr"/>
              <a:r>
                <a:rPr lang="nl-NL" sz="1400" dirty="0">
                  <a:latin typeface="Aptos" panose="020B0004020202020204" pitchFamily="34" charset="0"/>
                </a:rPr>
                <a:t>2000 uur</a:t>
              </a:r>
            </a:p>
            <a:p>
              <a:pPr algn="ctr"/>
              <a:r>
                <a:rPr lang="nl-NL" sz="1400" dirty="0">
                  <a:latin typeface="Aptos" panose="020B0004020202020204" pitchFamily="34" charset="0"/>
                </a:rPr>
                <a:t>(12 weken)</a:t>
              </a:r>
            </a:p>
          </p:txBody>
        </p:sp>
        <p:sp>
          <p:nvSpPr>
            <p:cNvPr id="22" name="Tekstvak 21">
              <a:extLst>
                <a:ext uri="{FF2B5EF4-FFF2-40B4-BE49-F238E27FC236}">
                  <a16:creationId xmlns:a16="http://schemas.microsoft.com/office/drawing/2014/main" id="{8423D83D-936E-37EA-1F45-307893E2EA8F}"/>
                </a:ext>
              </a:extLst>
            </p:cNvPr>
            <p:cNvSpPr txBox="1"/>
            <p:nvPr/>
          </p:nvSpPr>
          <p:spPr>
            <a:xfrm>
              <a:off x="3489232" y="2124000"/>
              <a:ext cx="1246154" cy="307777"/>
            </a:xfrm>
            <a:prstGeom prst="rect">
              <a:avLst/>
            </a:prstGeom>
            <a:noFill/>
          </p:spPr>
          <p:txBody>
            <a:bodyPr wrap="square" rtlCol="0">
              <a:spAutoFit/>
            </a:bodyPr>
            <a:lstStyle/>
            <a:p>
              <a:pPr algn="ctr"/>
              <a:r>
                <a:rPr lang="nl-NL" sz="1400" dirty="0">
                  <a:latin typeface="Aptos" panose="020B0004020202020204" pitchFamily="34" charset="0"/>
                </a:rPr>
                <a:t>3 jaar </a:t>
              </a:r>
            </a:p>
          </p:txBody>
        </p:sp>
        <p:sp>
          <p:nvSpPr>
            <p:cNvPr id="6" name="Tekstvak 5">
              <a:extLst>
                <a:ext uri="{FF2B5EF4-FFF2-40B4-BE49-F238E27FC236}">
                  <a16:creationId xmlns:a16="http://schemas.microsoft.com/office/drawing/2014/main" id="{E03B74AB-E3B1-6497-E1A7-1BD72DABA9EF}"/>
                </a:ext>
              </a:extLst>
            </p:cNvPr>
            <p:cNvSpPr txBox="1"/>
            <p:nvPr/>
          </p:nvSpPr>
          <p:spPr>
            <a:xfrm>
              <a:off x="720002" y="1512000"/>
              <a:ext cx="1246154" cy="301108"/>
            </a:xfrm>
            <a:prstGeom prst="rect">
              <a:avLst/>
            </a:prstGeom>
            <a:noFill/>
          </p:spPr>
          <p:txBody>
            <a:bodyPr wrap="square" rtlCol="0">
              <a:spAutoFit/>
            </a:bodyPr>
            <a:lstStyle/>
            <a:p>
              <a:pPr algn="ctr">
                <a:lnSpc>
                  <a:spcPct val="120000"/>
                </a:lnSpc>
              </a:pPr>
              <a:r>
                <a:rPr lang="nl-NL" sz="1200" dirty="0">
                  <a:latin typeface="Aptos" panose="020B0004020202020204" pitchFamily="34" charset="0"/>
                </a:rPr>
                <a:t>Niet verouderd</a:t>
              </a:r>
            </a:p>
          </p:txBody>
        </p:sp>
        <p:sp>
          <p:nvSpPr>
            <p:cNvPr id="8" name="Tekstvak 7">
              <a:extLst>
                <a:ext uri="{FF2B5EF4-FFF2-40B4-BE49-F238E27FC236}">
                  <a16:creationId xmlns:a16="http://schemas.microsoft.com/office/drawing/2014/main" id="{2C54453C-7B8F-48B4-63C7-5355D922CDBF}"/>
                </a:ext>
              </a:extLst>
            </p:cNvPr>
            <p:cNvSpPr txBox="1"/>
            <p:nvPr/>
          </p:nvSpPr>
          <p:spPr>
            <a:xfrm>
              <a:off x="720002" y="900000"/>
              <a:ext cx="6784614" cy="370807"/>
            </a:xfrm>
            <a:prstGeom prst="rect">
              <a:avLst/>
            </a:prstGeom>
            <a:noFill/>
          </p:spPr>
          <p:txBody>
            <a:bodyPr wrap="square" rtlCol="0">
              <a:spAutoFit/>
            </a:bodyPr>
            <a:lstStyle/>
            <a:p>
              <a:pPr algn="ctr">
                <a:lnSpc>
                  <a:spcPct val="120000"/>
                </a:lnSpc>
              </a:pPr>
              <a:r>
                <a:rPr lang="nl-NL" sz="1600" b="1" dirty="0">
                  <a:solidFill>
                    <a:schemeClr val="bg1"/>
                  </a:solidFill>
                  <a:latin typeface="Aptos" panose="020B0004020202020204" pitchFamily="34" charset="0"/>
                </a:rPr>
                <a:t>Verouderingstijden</a:t>
              </a:r>
              <a:endParaRPr lang="nl-NL" sz="1600" dirty="0">
                <a:solidFill>
                  <a:schemeClr val="bg1"/>
                </a:solidFill>
                <a:latin typeface="Aptos" panose="020B0004020202020204" pitchFamily="34" charset="0"/>
                <a:ea typeface="Times New Roman" panose="02020603050405020304" pitchFamily="18" charset="0"/>
              </a:endParaRPr>
            </a:p>
          </p:txBody>
        </p:sp>
        <p:sp>
          <p:nvSpPr>
            <p:cNvPr id="10" name="Tekstvak 9">
              <a:extLst>
                <a:ext uri="{FF2B5EF4-FFF2-40B4-BE49-F238E27FC236}">
                  <a16:creationId xmlns:a16="http://schemas.microsoft.com/office/drawing/2014/main" id="{FB39BB4D-658C-7D34-EEBC-F92156D34008}"/>
                </a:ext>
              </a:extLst>
            </p:cNvPr>
            <p:cNvSpPr txBox="1"/>
            <p:nvPr/>
          </p:nvSpPr>
          <p:spPr>
            <a:xfrm>
              <a:off x="2104617" y="1476000"/>
              <a:ext cx="2630769" cy="335989"/>
            </a:xfrm>
            <a:prstGeom prst="rect">
              <a:avLst/>
            </a:prstGeom>
            <a:noFill/>
          </p:spPr>
          <p:txBody>
            <a:bodyPr wrap="square" rtlCol="0">
              <a:spAutoFit/>
            </a:bodyPr>
            <a:lstStyle/>
            <a:p>
              <a:pPr algn="ctr">
                <a:lnSpc>
                  <a:spcPct val="120000"/>
                </a:lnSpc>
              </a:pPr>
              <a:r>
                <a:rPr lang="nl-NL" sz="1400" dirty="0">
                  <a:latin typeface="Aptos" panose="020B0004020202020204" pitchFamily="34" charset="0"/>
                </a:rPr>
                <a:t>Natuurlijk verouderd</a:t>
              </a:r>
            </a:p>
          </p:txBody>
        </p:sp>
        <p:sp>
          <p:nvSpPr>
            <p:cNvPr id="23" name="Tekstvak 22">
              <a:extLst>
                <a:ext uri="{FF2B5EF4-FFF2-40B4-BE49-F238E27FC236}">
                  <a16:creationId xmlns:a16="http://schemas.microsoft.com/office/drawing/2014/main" id="{7F43EFC0-74A9-D891-E669-A9682DA215D3}"/>
                </a:ext>
              </a:extLst>
            </p:cNvPr>
            <p:cNvSpPr txBox="1"/>
            <p:nvPr/>
          </p:nvSpPr>
          <p:spPr>
            <a:xfrm>
              <a:off x="4873847" y="1476000"/>
              <a:ext cx="2630769" cy="335989"/>
            </a:xfrm>
            <a:prstGeom prst="rect">
              <a:avLst/>
            </a:prstGeom>
            <a:noFill/>
          </p:spPr>
          <p:txBody>
            <a:bodyPr wrap="square" rtlCol="0">
              <a:spAutoFit/>
            </a:bodyPr>
            <a:lstStyle/>
            <a:p>
              <a:pPr algn="ctr">
                <a:lnSpc>
                  <a:spcPct val="120000"/>
                </a:lnSpc>
              </a:pPr>
              <a:r>
                <a:rPr lang="nl-NL" sz="1400" dirty="0">
                  <a:latin typeface="Aptos" panose="020B0004020202020204" pitchFamily="34" charset="0"/>
                </a:rPr>
                <a:t>Versneld verouderd</a:t>
              </a:r>
            </a:p>
          </p:txBody>
        </p:sp>
      </p:grpSp>
    </p:spTree>
    <p:extLst>
      <p:ext uri="{BB962C8B-B14F-4D97-AF65-F5344CB8AC3E}">
        <p14:creationId xmlns:p14="http://schemas.microsoft.com/office/powerpoint/2010/main" val="177213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FDDB58-4C41-694D-81DD-D2E5C0083D38}"/>
              </a:ext>
            </a:extLst>
          </p:cNvPr>
          <p:cNvSpPr txBox="1"/>
          <p:nvPr/>
        </p:nvSpPr>
        <p:spPr>
          <a:xfrm>
            <a:off x="720000" y="288000"/>
            <a:ext cx="7202637" cy="1417568"/>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Maatschappelijke opgaven</a:t>
            </a:r>
            <a:endParaRPr lang="nl-NL" sz="2000" dirty="0">
              <a:latin typeface="Aptos" panose="020B0004020202020204" pitchFamily="34" charset="0"/>
            </a:endParaRPr>
          </a:p>
          <a:p>
            <a:pPr>
              <a:lnSpc>
                <a:spcPct val="150000"/>
              </a:lnSpc>
              <a:spcAft>
                <a:spcPts val="0"/>
              </a:spcAft>
            </a:pPr>
            <a:r>
              <a:rPr lang="nl-NL" sz="2000" dirty="0">
                <a:latin typeface="Aptos" panose="020B0004020202020204" pitchFamily="34" charset="0"/>
              </a:rPr>
              <a:t>Industrieel metabolisme</a:t>
            </a:r>
          </a:p>
          <a:p>
            <a:pPr>
              <a:lnSpc>
                <a:spcPct val="150000"/>
              </a:lnSpc>
              <a:spcAft>
                <a:spcPts val="0"/>
              </a:spcAft>
            </a:pPr>
            <a:r>
              <a:rPr lang="nl-NL" dirty="0">
                <a:latin typeface="Aptos" panose="020B0004020202020204" pitchFamily="34" charset="0"/>
              </a:rPr>
              <a:t>Hoeveel materialen worden er wereldwijd per jaar gebruikt?</a:t>
            </a:r>
          </a:p>
        </p:txBody>
      </p:sp>
      <p:sp>
        <p:nvSpPr>
          <p:cNvPr id="6" name="Tijdelijke aanduiding voor dianummer 7">
            <a:extLst>
              <a:ext uri="{FF2B5EF4-FFF2-40B4-BE49-F238E27FC236}">
                <a16:creationId xmlns:a16="http://schemas.microsoft.com/office/drawing/2014/main" id="{BA2FD9BE-1B4A-F70B-EA26-E12978DFC9C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a:t>
            </a:fld>
            <a:endParaRPr lang="nl-NL" sz="1000" dirty="0">
              <a:latin typeface="Aptos" panose="020B0004020202020204" pitchFamily="34" charset="0"/>
            </a:endParaRPr>
          </a:p>
        </p:txBody>
      </p:sp>
      <p:sp>
        <p:nvSpPr>
          <p:cNvPr id="7" name="Tijdelijke aanduiding voor datum 1">
            <a:extLst>
              <a:ext uri="{FF2B5EF4-FFF2-40B4-BE49-F238E27FC236}">
                <a16:creationId xmlns:a16="http://schemas.microsoft.com/office/drawing/2014/main" id="{1DCB8C1C-3F65-B3E1-698E-8FE63DA0E0B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5" name="Tekstvak 4">
            <a:extLst>
              <a:ext uri="{FF2B5EF4-FFF2-40B4-BE49-F238E27FC236}">
                <a16:creationId xmlns:a16="http://schemas.microsoft.com/office/drawing/2014/main" id="{308E0A1C-40F2-67E5-12B7-56F298910C1D}"/>
              </a:ext>
            </a:extLst>
          </p:cNvPr>
          <p:cNvSpPr txBox="1"/>
          <p:nvPr/>
        </p:nvSpPr>
        <p:spPr>
          <a:xfrm>
            <a:off x="288000" y="4248000"/>
            <a:ext cx="3994348" cy="507831"/>
          </a:xfrm>
          <a:prstGeom prst="rect">
            <a:avLst/>
          </a:prstGeom>
          <a:noFill/>
        </p:spPr>
        <p:txBody>
          <a:bodyPr wrap="square">
            <a:spAutoFit/>
          </a:bodyPr>
          <a:lstStyle/>
          <a:p>
            <a:pPr algn="l"/>
            <a:r>
              <a:rPr lang="de-DE" sz="900" b="0" i="0" u="none" strike="noStrike" baseline="0" dirty="0">
                <a:latin typeface="Aptos" panose="020B0004020202020204" pitchFamily="34" charset="0"/>
              </a:rPr>
              <a:t>Krausmann, F., Gingrich, S., Eisenmenger, N., Erb, K., Haberl, H. &amp; Fischer-Kowalski, M. (2009). Growth in </a:t>
            </a:r>
            <a:r>
              <a:rPr lang="en-US" sz="900" b="0" i="0" u="none" strike="noStrike" baseline="0" dirty="0">
                <a:latin typeface="Aptos" panose="020B0004020202020204" pitchFamily="34" charset="0"/>
              </a:rPr>
              <a:t>global materials use, GDP and population during the 20th century. In </a:t>
            </a:r>
            <a:r>
              <a:rPr lang="en-US" sz="900" b="0" i="1" u="none" strike="noStrike" baseline="0" dirty="0">
                <a:latin typeface="Aptos" panose="020B0004020202020204" pitchFamily="34" charset="0"/>
              </a:rPr>
              <a:t>Ecological Economics 68</a:t>
            </a:r>
            <a:r>
              <a:rPr lang="en-US" sz="900" b="0" i="0" u="none" strike="noStrike" baseline="0" dirty="0">
                <a:latin typeface="Aptos" panose="020B0004020202020204" pitchFamily="34" charset="0"/>
              </a:rPr>
              <a:t>(10), pp. </a:t>
            </a:r>
            <a:r>
              <a:rPr lang="nl-NL" sz="900" b="0" i="0" u="none" strike="noStrike" baseline="0" dirty="0">
                <a:latin typeface="Aptos" panose="020B0004020202020204" pitchFamily="34" charset="0"/>
              </a:rPr>
              <a:t>2696-2705</a:t>
            </a:r>
            <a:endParaRPr lang="nl-NL" sz="900" dirty="0">
              <a:latin typeface="Aptos" panose="020B0004020202020204" pitchFamily="34" charset="0"/>
            </a:endParaRPr>
          </a:p>
        </p:txBody>
      </p:sp>
      <p:sp>
        <p:nvSpPr>
          <p:cNvPr id="9" name="Tekstvak 8">
            <a:extLst>
              <a:ext uri="{FF2B5EF4-FFF2-40B4-BE49-F238E27FC236}">
                <a16:creationId xmlns:a16="http://schemas.microsoft.com/office/drawing/2014/main" id="{B10AEF24-5DE8-3AB6-C27F-10248EDAB150}"/>
              </a:ext>
            </a:extLst>
          </p:cNvPr>
          <p:cNvSpPr txBox="1"/>
          <p:nvPr/>
        </p:nvSpPr>
        <p:spPr>
          <a:xfrm>
            <a:off x="720000" y="1728000"/>
            <a:ext cx="5085377" cy="369332"/>
          </a:xfrm>
          <a:prstGeom prst="rect">
            <a:avLst/>
          </a:prstGeom>
          <a:noFill/>
        </p:spPr>
        <p:txBody>
          <a:bodyPr wrap="square" rtlCol="0">
            <a:spAutoFit/>
          </a:bodyPr>
          <a:lstStyle/>
          <a:p>
            <a:r>
              <a:rPr lang="nl-NL" b="1" dirty="0">
                <a:latin typeface="Aptos" panose="020B0004020202020204" pitchFamily="34" charset="0"/>
              </a:rPr>
              <a:t>60 gigaton </a:t>
            </a:r>
            <a:r>
              <a:rPr lang="nl-NL" dirty="0">
                <a:latin typeface="Aptos" panose="020B0004020202020204" pitchFamily="34" charset="0"/>
                <a:sym typeface="Wingdings" panose="05000000000000000000" pitchFamily="2" charset="2"/>
              </a:rPr>
              <a:t> 60.000.000.000.000 kg</a:t>
            </a:r>
            <a:endParaRPr lang="nl-NL" dirty="0">
              <a:latin typeface="Aptos" panose="020B0004020202020204" pitchFamily="34" charset="0"/>
            </a:endParaRPr>
          </a:p>
        </p:txBody>
      </p:sp>
      <p:pic>
        <p:nvPicPr>
          <p:cNvPr id="11" name="Afbeelding 10" descr="Afbeelding met tekst, schermopname, lijn, helling&#10;&#10;Automatisch gegenereerde beschrijving">
            <a:extLst>
              <a:ext uri="{FF2B5EF4-FFF2-40B4-BE49-F238E27FC236}">
                <a16:creationId xmlns:a16="http://schemas.microsoft.com/office/drawing/2014/main" id="{C26D2EC8-7C60-5565-D0BB-06BFFBEADAB4}"/>
              </a:ext>
            </a:extLst>
          </p:cNvPr>
          <p:cNvPicPr>
            <a:picLocks noChangeAspect="1"/>
          </p:cNvPicPr>
          <p:nvPr/>
        </p:nvPicPr>
        <p:blipFill>
          <a:blip r:embed="rId3"/>
          <a:srcRect l="4929" t="10391" b="3959"/>
          <a:stretch/>
        </p:blipFill>
        <p:spPr>
          <a:xfrm>
            <a:off x="4625163" y="1723140"/>
            <a:ext cx="4118206" cy="3366164"/>
          </a:xfrm>
          <a:prstGeom prst="rect">
            <a:avLst/>
          </a:prstGeom>
        </p:spPr>
      </p:pic>
    </p:spTree>
    <p:extLst>
      <p:ext uri="{BB962C8B-B14F-4D97-AF65-F5344CB8AC3E}">
        <p14:creationId xmlns:p14="http://schemas.microsoft.com/office/powerpoint/2010/main" val="107212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ep 85">
            <a:extLst>
              <a:ext uri="{FF2B5EF4-FFF2-40B4-BE49-F238E27FC236}">
                <a16:creationId xmlns:a16="http://schemas.microsoft.com/office/drawing/2014/main" id="{15C99FDB-6F0F-6B48-A806-2CBFFD3A4B9B}"/>
              </a:ext>
            </a:extLst>
          </p:cNvPr>
          <p:cNvGrpSpPr/>
          <p:nvPr/>
        </p:nvGrpSpPr>
        <p:grpSpPr>
          <a:xfrm>
            <a:off x="720000" y="432000"/>
            <a:ext cx="6788245" cy="2076923"/>
            <a:chOff x="716368" y="896045"/>
            <a:chExt cx="6788245" cy="2076923"/>
          </a:xfrm>
        </p:grpSpPr>
        <p:sp>
          <p:nvSpPr>
            <p:cNvPr id="24" name="Rechthoek 23">
              <a:extLst>
                <a:ext uri="{FF2B5EF4-FFF2-40B4-BE49-F238E27FC236}">
                  <a16:creationId xmlns:a16="http://schemas.microsoft.com/office/drawing/2014/main" id="{7F163849-7B68-8437-FD52-7BD167A069C1}"/>
                </a:ext>
              </a:extLst>
            </p:cNvPr>
            <p:cNvSpPr/>
            <p:nvPr/>
          </p:nvSpPr>
          <p:spPr>
            <a:xfrm>
              <a:off x="716369" y="896045"/>
              <a:ext cx="6784614" cy="41538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36" name="Rechthoek 35">
              <a:extLst>
                <a:ext uri="{FF2B5EF4-FFF2-40B4-BE49-F238E27FC236}">
                  <a16:creationId xmlns:a16="http://schemas.microsoft.com/office/drawing/2014/main" id="{B064D942-6F10-1889-8652-103E6586C448}"/>
                </a:ext>
              </a:extLst>
            </p:cNvPr>
            <p:cNvSpPr/>
            <p:nvPr/>
          </p:nvSpPr>
          <p:spPr>
            <a:xfrm>
              <a:off x="716369" y="2280660"/>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37" name="Rechthoek 36">
              <a:extLst>
                <a:ext uri="{FF2B5EF4-FFF2-40B4-BE49-F238E27FC236}">
                  <a16:creationId xmlns:a16="http://schemas.microsoft.com/office/drawing/2014/main" id="{3CB49672-B7A7-ABC4-198C-46AF4790C040}"/>
                </a:ext>
              </a:extLst>
            </p:cNvPr>
            <p:cNvSpPr/>
            <p:nvPr/>
          </p:nvSpPr>
          <p:spPr>
            <a:xfrm>
              <a:off x="2100984" y="2280660"/>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38" name="Rechthoek 37">
              <a:extLst>
                <a:ext uri="{FF2B5EF4-FFF2-40B4-BE49-F238E27FC236}">
                  <a16:creationId xmlns:a16="http://schemas.microsoft.com/office/drawing/2014/main" id="{92012F83-9CA1-2965-370C-E54AD1D1198D}"/>
                </a:ext>
              </a:extLst>
            </p:cNvPr>
            <p:cNvSpPr/>
            <p:nvPr/>
          </p:nvSpPr>
          <p:spPr>
            <a:xfrm>
              <a:off x="3485599" y="2280660"/>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39" name="Rechthoek 38">
              <a:extLst>
                <a:ext uri="{FF2B5EF4-FFF2-40B4-BE49-F238E27FC236}">
                  <a16:creationId xmlns:a16="http://schemas.microsoft.com/office/drawing/2014/main" id="{F213B373-4D4D-3F6E-5012-812F5C7E4CE7}"/>
                </a:ext>
              </a:extLst>
            </p:cNvPr>
            <p:cNvSpPr/>
            <p:nvPr/>
          </p:nvSpPr>
          <p:spPr>
            <a:xfrm>
              <a:off x="4870214" y="2280660"/>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40" name="Rechthoek 39">
              <a:extLst>
                <a:ext uri="{FF2B5EF4-FFF2-40B4-BE49-F238E27FC236}">
                  <a16:creationId xmlns:a16="http://schemas.microsoft.com/office/drawing/2014/main" id="{B3634B7F-57A8-6911-3916-0F886BE5B42F}"/>
                </a:ext>
              </a:extLst>
            </p:cNvPr>
            <p:cNvSpPr/>
            <p:nvPr/>
          </p:nvSpPr>
          <p:spPr>
            <a:xfrm>
              <a:off x="6254829" y="2280660"/>
              <a:ext cx="1246154" cy="692308"/>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26" name="Rechthoek 25">
              <a:extLst>
                <a:ext uri="{FF2B5EF4-FFF2-40B4-BE49-F238E27FC236}">
                  <a16:creationId xmlns:a16="http://schemas.microsoft.com/office/drawing/2014/main" id="{8EDABDAB-5982-8081-69EE-8F6CEE36AE02}"/>
                </a:ext>
              </a:extLst>
            </p:cNvPr>
            <p:cNvSpPr/>
            <p:nvPr/>
          </p:nvSpPr>
          <p:spPr>
            <a:xfrm>
              <a:off x="716369" y="1449891"/>
              <a:ext cx="1246154" cy="6923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28" name="Rechthoek 27">
              <a:extLst>
                <a:ext uri="{FF2B5EF4-FFF2-40B4-BE49-F238E27FC236}">
                  <a16:creationId xmlns:a16="http://schemas.microsoft.com/office/drawing/2014/main" id="{2CF5AE1B-64CD-4CBA-3757-647B1EDA346C}"/>
                </a:ext>
              </a:extLst>
            </p:cNvPr>
            <p:cNvSpPr/>
            <p:nvPr/>
          </p:nvSpPr>
          <p:spPr>
            <a:xfrm>
              <a:off x="2100984" y="1449891"/>
              <a:ext cx="1246154" cy="6923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30" name="Rechthoek 29">
              <a:extLst>
                <a:ext uri="{FF2B5EF4-FFF2-40B4-BE49-F238E27FC236}">
                  <a16:creationId xmlns:a16="http://schemas.microsoft.com/office/drawing/2014/main" id="{DB0B05C4-56E0-846F-E31C-1AF9648E8EF5}"/>
                </a:ext>
              </a:extLst>
            </p:cNvPr>
            <p:cNvSpPr/>
            <p:nvPr/>
          </p:nvSpPr>
          <p:spPr>
            <a:xfrm>
              <a:off x="3485599" y="1449891"/>
              <a:ext cx="1246154" cy="6923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31" name="Rechthoek 30">
              <a:extLst>
                <a:ext uri="{FF2B5EF4-FFF2-40B4-BE49-F238E27FC236}">
                  <a16:creationId xmlns:a16="http://schemas.microsoft.com/office/drawing/2014/main" id="{1AD5AA68-4BE7-4AAC-C8E5-FC8071A31CD4}"/>
                </a:ext>
              </a:extLst>
            </p:cNvPr>
            <p:cNvSpPr/>
            <p:nvPr/>
          </p:nvSpPr>
          <p:spPr>
            <a:xfrm>
              <a:off x="4870214" y="1449891"/>
              <a:ext cx="1246154" cy="6923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33" name="Rechthoek 32">
              <a:extLst>
                <a:ext uri="{FF2B5EF4-FFF2-40B4-BE49-F238E27FC236}">
                  <a16:creationId xmlns:a16="http://schemas.microsoft.com/office/drawing/2014/main" id="{B20919AF-1BCA-FFB8-60E7-2DE4C77D4D81}"/>
                </a:ext>
              </a:extLst>
            </p:cNvPr>
            <p:cNvSpPr/>
            <p:nvPr/>
          </p:nvSpPr>
          <p:spPr>
            <a:xfrm>
              <a:off x="6254829" y="1449891"/>
              <a:ext cx="1246154" cy="6923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Aptos" panose="020B0004020202020204" pitchFamily="34" charset="0"/>
              </a:endParaRPr>
            </a:p>
          </p:txBody>
        </p:sp>
        <p:sp>
          <p:nvSpPr>
            <p:cNvPr id="25" name="Tekstvak 24">
              <a:extLst>
                <a:ext uri="{FF2B5EF4-FFF2-40B4-BE49-F238E27FC236}">
                  <a16:creationId xmlns:a16="http://schemas.microsoft.com/office/drawing/2014/main" id="{7D93FEC1-025F-C6EC-CBA4-9B53C38771F8}"/>
                </a:ext>
              </a:extLst>
            </p:cNvPr>
            <p:cNvSpPr txBox="1"/>
            <p:nvPr/>
          </p:nvSpPr>
          <p:spPr>
            <a:xfrm>
              <a:off x="716368" y="900000"/>
              <a:ext cx="6784614" cy="405560"/>
            </a:xfrm>
            <a:prstGeom prst="rect">
              <a:avLst/>
            </a:prstGeom>
            <a:noFill/>
          </p:spPr>
          <p:txBody>
            <a:bodyPr wrap="square" rtlCol="0">
              <a:spAutoFit/>
            </a:bodyPr>
            <a:lstStyle/>
            <a:p>
              <a:pPr algn="ctr">
                <a:lnSpc>
                  <a:spcPct val="120000"/>
                </a:lnSpc>
              </a:pPr>
              <a:r>
                <a:rPr lang="nl-NL" b="1" dirty="0">
                  <a:solidFill>
                    <a:schemeClr val="bg1"/>
                  </a:solidFill>
                  <a:latin typeface="Aptos" panose="020B0004020202020204" pitchFamily="34" charset="0"/>
                </a:rPr>
                <a:t>Versnelde verouderingsproeven</a:t>
              </a:r>
              <a:endParaRPr lang="nl-NL" dirty="0">
                <a:solidFill>
                  <a:schemeClr val="bg1"/>
                </a:solidFill>
                <a:latin typeface="Aptos" panose="020B0004020202020204" pitchFamily="34" charset="0"/>
                <a:ea typeface="Times New Roman" panose="02020603050405020304" pitchFamily="18" charset="0"/>
              </a:endParaRPr>
            </a:p>
          </p:txBody>
        </p:sp>
        <p:sp>
          <p:nvSpPr>
            <p:cNvPr id="27" name="Tekstvak 26">
              <a:extLst>
                <a:ext uri="{FF2B5EF4-FFF2-40B4-BE49-F238E27FC236}">
                  <a16:creationId xmlns:a16="http://schemas.microsoft.com/office/drawing/2014/main" id="{9774DA64-A9A6-6AA2-7610-BC7BF6B46E28}"/>
                </a:ext>
              </a:extLst>
            </p:cNvPr>
            <p:cNvSpPr txBox="1"/>
            <p:nvPr/>
          </p:nvSpPr>
          <p:spPr>
            <a:xfrm>
              <a:off x="719999" y="1563178"/>
              <a:ext cx="1246154" cy="461665"/>
            </a:xfrm>
            <a:prstGeom prst="rect">
              <a:avLst/>
            </a:prstGeom>
            <a:noFill/>
          </p:spPr>
          <p:txBody>
            <a:bodyPr wrap="square" rtlCol="0">
              <a:spAutoFit/>
            </a:bodyPr>
            <a:lstStyle/>
            <a:p>
              <a:pPr algn="ctr"/>
              <a:r>
                <a:rPr lang="nl-NL" sz="1200" dirty="0">
                  <a:latin typeface="Aptos" panose="020B0004020202020204" pitchFamily="34" charset="0"/>
                </a:rPr>
                <a:t>Verhoogde temperatuur</a:t>
              </a:r>
            </a:p>
          </p:txBody>
        </p:sp>
        <p:sp>
          <p:nvSpPr>
            <p:cNvPr id="29" name="Tekstvak 28">
              <a:extLst>
                <a:ext uri="{FF2B5EF4-FFF2-40B4-BE49-F238E27FC236}">
                  <a16:creationId xmlns:a16="http://schemas.microsoft.com/office/drawing/2014/main" id="{88D8A1B2-A548-C21D-8518-64D85BF99E97}"/>
                </a:ext>
              </a:extLst>
            </p:cNvPr>
            <p:cNvSpPr txBox="1"/>
            <p:nvPr/>
          </p:nvSpPr>
          <p:spPr>
            <a:xfrm>
              <a:off x="2104614" y="1646255"/>
              <a:ext cx="1246154" cy="276999"/>
            </a:xfrm>
            <a:prstGeom prst="rect">
              <a:avLst/>
            </a:prstGeom>
            <a:noFill/>
          </p:spPr>
          <p:txBody>
            <a:bodyPr wrap="square" rtlCol="0">
              <a:spAutoFit/>
            </a:bodyPr>
            <a:lstStyle/>
            <a:p>
              <a:pPr algn="ctr"/>
              <a:r>
                <a:rPr lang="nl-NL" sz="1200" dirty="0">
                  <a:latin typeface="Aptos" panose="020B0004020202020204" pitchFamily="34" charset="0"/>
                </a:rPr>
                <a:t>Waterabsorptie</a:t>
              </a:r>
            </a:p>
          </p:txBody>
        </p:sp>
        <p:sp>
          <p:nvSpPr>
            <p:cNvPr id="32" name="Tekstvak 31">
              <a:extLst>
                <a:ext uri="{FF2B5EF4-FFF2-40B4-BE49-F238E27FC236}">
                  <a16:creationId xmlns:a16="http://schemas.microsoft.com/office/drawing/2014/main" id="{A59CAE47-A115-99A0-74FF-BF265E7497F6}"/>
                </a:ext>
              </a:extLst>
            </p:cNvPr>
            <p:cNvSpPr txBox="1"/>
            <p:nvPr/>
          </p:nvSpPr>
          <p:spPr>
            <a:xfrm>
              <a:off x="4873844" y="1563178"/>
              <a:ext cx="1246154" cy="461665"/>
            </a:xfrm>
            <a:prstGeom prst="rect">
              <a:avLst/>
            </a:prstGeom>
            <a:noFill/>
          </p:spPr>
          <p:txBody>
            <a:bodyPr wrap="square" rtlCol="0">
              <a:spAutoFit/>
            </a:bodyPr>
            <a:lstStyle/>
            <a:p>
              <a:pPr algn="ctr"/>
              <a:r>
                <a:rPr lang="nl-NL" sz="1200" dirty="0" err="1">
                  <a:latin typeface="Aptos" panose="020B0004020202020204" pitchFamily="34" charset="0"/>
                </a:rPr>
                <a:t>UV-straling</a:t>
              </a:r>
              <a:r>
                <a:rPr lang="nl-NL" sz="1200" dirty="0">
                  <a:latin typeface="Aptos" panose="020B0004020202020204" pitchFamily="34" charset="0"/>
                </a:rPr>
                <a:t> – vocht (sprayen)</a:t>
              </a:r>
            </a:p>
          </p:txBody>
        </p:sp>
        <p:sp>
          <p:nvSpPr>
            <p:cNvPr id="34" name="Tekstvak 33">
              <a:extLst>
                <a:ext uri="{FF2B5EF4-FFF2-40B4-BE49-F238E27FC236}">
                  <a16:creationId xmlns:a16="http://schemas.microsoft.com/office/drawing/2014/main" id="{C6369EB2-E3FC-26B0-A8BD-ED6BF65CDE5D}"/>
                </a:ext>
              </a:extLst>
            </p:cNvPr>
            <p:cNvSpPr txBox="1"/>
            <p:nvPr/>
          </p:nvSpPr>
          <p:spPr>
            <a:xfrm>
              <a:off x="6254829" y="1470341"/>
              <a:ext cx="1246154" cy="646331"/>
            </a:xfrm>
            <a:prstGeom prst="rect">
              <a:avLst/>
            </a:prstGeom>
            <a:noFill/>
          </p:spPr>
          <p:txBody>
            <a:bodyPr wrap="square" rtlCol="0">
              <a:spAutoFit/>
            </a:bodyPr>
            <a:lstStyle/>
            <a:p>
              <a:pPr algn="ctr"/>
              <a:r>
                <a:rPr lang="nl-NL" sz="1200" dirty="0" err="1">
                  <a:latin typeface="Aptos" panose="020B0004020202020204" pitchFamily="34" charset="0"/>
                </a:rPr>
                <a:t>UV-straling</a:t>
              </a:r>
              <a:r>
                <a:rPr lang="nl-NL" sz="1200" dirty="0">
                  <a:latin typeface="Aptos" panose="020B0004020202020204" pitchFamily="34" charset="0"/>
                </a:rPr>
                <a:t> – vocht (sprayen) - vriezen</a:t>
              </a:r>
            </a:p>
          </p:txBody>
        </p:sp>
        <p:sp>
          <p:nvSpPr>
            <p:cNvPr id="35" name="Tekstvak 34">
              <a:extLst>
                <a:ext uri="{FF2B5EF4-FFF2-40B4-BE49-F238E27FC236}">
                  <a16:creationId xmlns:a16="http://schemas.microsoft.com/office/drawing/2014/main" id="{1B3378D0-FE45-20CE-029B-858D03AD6850}"/>
                </a:ext>
              </a:extLst>
            </p:cNvPr>
            <p:cNvSpPr txBox="1"/>
            <p:nvPr/>
          </p:nvSpPr>
          <p:spPr>
            <a:xfrm>
              <a:off x="3485599" y="1646255"/>
              <a:ext cx="1246154" cy="276999"/>
            </a:xfrm>
            <a:prstGeom prst="rect">
              <a:avLst/>
            </a:prstGeom>
            <a:noFill/>
          </p:spPr>
          <p:txBody>
            <a:bodyPr wrap="square" rtlCol="0">
              <a:spAutoFit/>
            </a:bodyPr>
            <a:lstStyle/>
            <a:p>
              <a:pPr algn="ctr"/>
              <a:r>
                <a:rPr lang="nl-NL" sz="1200" dirty="0">
                  <a:latin typeface="Aptos" panose="020B0004020202020204" pitchFamily="34" charset="0"/>
                </a:rPr>
                <a:t>Vocht - vriezen</a:t>
              </a:r>
            </a:p>
          </p:txBody>
        </p:sp>
        <p:sp>
          <p:nvSpPr>
            <p:cNvPr id="69" name="Tekstvak 68">
              <a:extLst>
                <a:ext uri="{FF2B5EF4-FFF2-40B4-BE49-F238E27FC236}">
                  <a16:creationId xmlns:a16="http://schemas.microsoft.com/office/drawing/2014/main" id="{E60C3AD7-2046-BA0B-FA68-195349A88E4E}"/>
                </a:ext>
              </a:extLst>
            </p:cNvPr>
            <p:cNvSpPr txBox="1"/>
            <p:nvPr/>
          </p:nvSpPr>
          <p:spPr>
            <a:xfrm>
              <a:off x="6258459" y="2308352"/>
              <a:ext cx="1246154" cy="646331"/>
            </a:xfrm>
            <a:prstGeom prst="rect">
              <a:avLst/>
            </a:prstGeom>
            <a:noFill/>
          </p:spPr>
          <p:txBody>
            <a:bodyPr wrap="square" rtlCol="0">
              <a:spAutoFit/>
            </a:bodyPr>
            <a:lstStyle/>
            <a:p>
              <a:pPr algn="ctr"/>
              <a:r>
                <a:rPr lang="nl-NL" sz="1200" dirty="0">
                  <a:latin typeface="Aptos" panose="020B0004020202020204" pitchFamily="34" charset="0"/>
                </a:rPr>
                <a:t>Volgens</a:t>
              </a:r>
            </a:p>
            <a:p>
              <a:pPr algn="ctr"/>
              <a:r>
                <a:rPr lang="nl-NL" sz="1200" dirty="0">
                  <a:latin typeface="Aptos" panose="020B0004020202020204" pitchFamily="34" charset="0"/>
                </a:rPr>
                <a:t>ISO 4892-3 en NEN-EN 1338  </a:t>
              </a:r>
            </a:p>
          </p:txBody>
        </p:sp>
        <p:sp>
          <p:nvSpPr>
            <p:cNvPr id="70" name="Tekstvak 69">
              <a:extLst>
                <a:ext uri="{FF2B5EF4-FFF2-40B4-BE49-F238E27FC236}">
                  <a16:creationId xmlns:a16="http://schemas.microsoft.com/office/drawing/2014/main" id="{95FAD642-F1C2-BB3F-1CA9-55D91A4FA725}"/>
                </a:ext>
              </a:extLst>
            </p:cNvPr>
            <p:cNvSpPr txBox="1"/>
            <p:nvPr/>
          </p:nvSpPr>
          <p:spPr>
            <a:xfrm>
              <a:off x="4873844" y="2363737"/>
              <a:ext cx="1246154" cy="461665"/>
            </a:xfrm>
            <a:prstGeom prst="rect">
              <a:avLst/>
            </a:prstGeom>
            <a:noFill/>
          </p:spPr>
          <p:txBody>
            <a:bodyPr wrap="square" rtlCol="0">
              <a:spAutoFit/>
            </a:bodyPr>
            <a:lstStyle/>
            <a:p>
              <a:pPr algn="ctr"/>
              <a:r>
                <a:rPr lang="nl-NL" sz="1200" dirty="0">
                  <a:latin typeface="Aptos" panose="020B0004020202020204" pitchFamily="34" charset="0"/>
                </a:rPr>
                <a:t>Volgens</a:t>
              </a:r>
            </a:p>
            <a:p>
              <a:pPr algn="ctr"/>
              <a:r>
                <a:rPr lang="nl-NL" sz="1200" dirty="0">
                  <a:latin typeface="Aptos" panose="020B0004020202020204" pitchFamily="34" charset="0"/>
                </a:rPr>
                <a:t>ISO 4892-3 </a:t>
              </a:r>
            </a:p>
          </p:txBody>
        </p:sp>
        <p:sp>
          <p:nvSpPr>
            <p:cNvPr id="71" name="Tekstvak 70">
              <a:extLst>
                <a:ext uri="{FF2B5EF4-FFF2-40B4-BE49-F238E27FC236}">
                  <a16:creationId xmlns:a16="http://schemas.microsoft.com/office/drawing/2014/main" id="{F74CD3D2-9EDC-E07A-61F1-E87096D7791C}"/>
                </a:ext>
              </a:extLst>
            </p:cNvPr>
            <p:cNvSpPr txBox="1"/>
            <p:nvPr/>
          </p:nvSpPr>
          <p:spPr>
            <a:xfrm>
              <a:off x="3489229" y="2363737"/>
              <a:ext cx="1246154" cy="461665"/>
            </a:xfrm>
            <a:prstGeom prst="rect">
              <a:avLst/>
            </a:prstGeom>
            <a:noFill/>
          </p:spPr>
          <p:txBody>
            <a:bodyPr wrap="square" rtlCol="0">
              <a:spAutoFit/>
            </a:bodyPr>
            <a:lstStyle/>
            <a:p>
              <a:pPr algn="ctr"/>
              <a:r>
                <a:rPr lang="nl-NL" sz="1200" dirty="0">
                  <a:latin typeface="Aptos" panose="020B0004020202020204" pitchFamily="34" charset="0"/>
                </a:rPr>
                <a:t>Afgeleid van </a:t>
              </a:r>
            </a:p>
            <a:p>
              <a:pPr algn="ctr"/>
              <a:r>
                <a:rPr lang="nl-NL" sz="1200" dirty="0">
                  <a:latin typeface="Aptos" panose="020B0004020202020204" pitchFamily="34" charset="0"/>
                </a:rPr>
                <a:t>EN 321:2001</a:t>
              </a:r>
            </a:p>
          </p:txBody>
        </p:sp>
        <p:sp>
          <p:nvSpPr>
            <p:cNvPr id="72" name="Tekstvak 71">
              <a:extLst>
                <a:ext uri="{FF2B5EF4-FFF2-40B4-BE49-F238E27FC236}">
                  <a16:creationId xmlns:a16="http://schemas.microsoft.com/office/drawing/2014/main" id="{95E4735D-32C8-9DDA-F8AC-C99E0A009610}"/>
                </a:ext>
              </a:extLst>
            </p:cNvPr>
            <p:cNvSpPr txBox="1"/>
            <p:nvPr/>
          </p:nvSpPr>
          <p:spPr>
            <a:xfrm>
              <a:off x="2104614" y="2363737"/>
              <a:ext cx="1246154" cy="461665"/>
            </a:xfrm>
            <a:prstGeom prst="rect">
              <a:avLst/>
            </a:prstGeom>
            <a:noFill/>
          </p:spPr>
          <p:txBody>
            <a:bodyPr wrap="square" rtlCol="0">
              <a:spAutoFit/>
            </a:bodyPr>
            <a:lstStyle/>
            <a:p>
              <a:pPr algn="ctr"/>
              <a:r>
                <a:rPr lang="nl-NL" sz="1200" dirty="0">
                  <a:latin typeface="Aptos" panose="020B0004020202020204" pitchFamily="34" charset="0"/>
                </a:rPr>
                <a:t>Afgeleid van </a:t>
              </a:r>
            </a:p>
            <a:p>
              <a:pPr algn="ctr"/>
              <a:r>
                <a:rPr lang="nl-NL" sz="1200" dirty="0">
                  <a:latin typeface="Aptos" panose="020B0004020202020204" pitchFamily="34" charset="0"/>
                </a:rPr>
                <a:t>ASTM D570 -98</a:t>
              </a:r>
            </a:p>
          </p:txBody>
        </p:sp>
        <p:sp>
          <p:nvSpPr>
            <p:cNvPr id="73" name="Tekstvak 72">
              <a:extLst>
                <a:ext uri="{FF2B5EF4-FFF2-40B4-BE49-F238E27FC236}">
                  <a16:creationId xmlns:a16="http://schemas.microsoft.com/office/drawing/2014/main" id="{210EAD85-E92D-74A9-EFDE-0707A41A8E4B}"/>
                </a:ext>
              </a:extLst>
            </p:cNvPr>
            <p:cNvSpPr txBox="1"/>
            <p:nvPr/>
          </p:nvSpPr>
          <p:spPr>
            <a:xfrm>
              <a:off x="719999" y="2477024"/>
              <a:ext cx="1246154" cy="276999"/>
            </a:xfrm>
            <a:prstGeom prst="rect">
              <a:avLst/>
            </a:prstGeom>
            <a:noFill/>
          </p:spPr>
          <p:txBody>
            <a:bodyPr wrap="square" rtlCol="0">
              <a:spAutoFit/>
            </a:bodyPr>
            <a:lstStyle/>
            <a:p>
              <a:pPr algn="ctr"/>
              <a:r>
                <a:rPr lang="nl-NL" sz="1200" dirty="0">
                  <a:latin typeface="Aptos" panose="020B0004020202020204" pitchFamily="34" charset="0"/>
                </a:rPr>
                <a:t>Geen standaard</a:t>
              </a:r>
            </a:p>
          </p:txBody>
        </p:sp>
      </p:grpSp>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grpSp>
        <p:nvGrpSpPr>
          <p:cNvPr id="85" name="Groep 84">
            <a:extLst>
              <a:ext uri="{FF2B5EF4-FFF2-40B4-BE49-F238E27FC236}">
                <a16:creationId xmlns:a16="http://schemas.microsoft.com/office/drawing/2014/main" id="{BF7ECCCB-8527-D595-90D0-1025656FCA55}"/>
              </a:ext>
            </a:extLst>
          </p:cNvPr>
          <p:cNvGrpSpPr/>
          <p:nvPr/>
        </p:nvGrpSpPr>
        <p:grpSpPr>
          <a:xfrm>
            <a:off x="719999" y="2736000"/>
            <a:ext cx="6784615" cy="2218053"/>
            <a:chOff x="719999" y="3384000"/>
            <a:chExt cx="6784615" cy="2218053"/>
          </a:xfrm>
        </p:grpSpPr>
        <p:sp>
          <p:nvSpPr>
            <p:cNvPr id="52" name="Rechthoek 51">
              <a:extLst>
                <a:ext uri="{FF2B5EF4-FFF2-40B4-BE49-F238E27FC236}">
                  <a16:creationId xmlns:a16="http://schemas.microsoft.com/office/drawing/2014/main" id="{CE80F990-42F6-BFDF-3025-D496CE3F1D30}"/>
                </a:ext>
              </a:extLst>
            </p:cNvPr>
            <p:cNvSpPr/>
            <p:nvPr/>
          </p:nvSpPr>
          <p:spPr>
            <a:xfrm>
              <a:off x="720000" y="3386669"/>
              <a:ext cx="6784614" cy="41538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56" name="Rechthoek 55">
              <a:extLst>
                <a:ext uri="{FF2B5EF4-FFF2-40B4-BE49-F238E27FC236}">
                  <a16:creationId xmlns:a16="http://schemas.microsoft.com/office/drawing/2014/main" id="{0FEA2FCE-2E8C-C0DA-DB87-EC97E0E176F8}"/>
                </a:ext>
              </a:extLst>
            </p:cNvPr>
            <p:cNvSpPr/>
            <p:nvPr/>
          </p:nvSpPr>
          <p:spPr>
            <a:xfrm>
              <a:off x="720000" y="4489688"/>
              <a:ext cx="1024615"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59" name="Rechthoek 58">
              <a:extLst>
                <a:ext uri="{FF2B5EF4-FFF2-40B4-BE49-F238E27FC236}">
                  <a16:creationId xmlns:a16="http://schemas.microsoft.com/office/drawing/2014/main" id="{14A9426A-A1F9-9A63-E81A-400827E5277B}"/>
                </a:ext>
              </a:extLst>
            </p:cNvPr>
            <p:cNvSpPr/>
            <p:nvPr/>
          </p:nvSpPr>
          <p:spPr>
            <a:xfrm>
              <a:off x="1883075" y="4489688"/>
              <a:ext cx="1024615"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60" name="Rechthoek 59">
              <a:extLst>
                <a:ext uri="{FF2B5EF4-FFF2-40B4-BE49-F238E27FC236}">
                  <a16:creationId xmlns:a16="http://schemas.microsoft.com/office/drawing/2014/main" id="{AEF342CD-9419-43B5-749D-35A9C8859DA4}"/>
                </a:ext>
              </a:extLst>
            </p:cNvPr>
            <p:cNvSpPr/>
            <p:nvPr/>
          </p:nvSpPr>
          <p:spPr>
            <a:xfrm>
              <a:off x="3046152" y="4489688"/>
              <a:ext cx="996923"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74" name="Rechthoek 73">
              <a:extLst>
                <a:ext uri="{FF2B5EF4-FFF2-40B4-BE49-F238E27FC236}">
                  <a16:creationId xmlns:a16="http://schemas.microsoft.com/office/drawing/2014/main" id="{BC4C3655-2B20-DC58-D01B-310B776F23B1}"/>
                </a:ext>
              </a:extLst>
            </p:cNvPr>
            <p:cNvSpPr/>
            <p:nvPr/>
          </p:nvSpPr>
          <p:spPr>
            <a:xfrm>
              <a:off x="4191749" y="4489688"/>
              <a:ext cx="1578461"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80" name="Rechthoek 79">
              <a:extLst>
                <a:ext uri="{FF2B5EF4-FFF2-40B4-BE49-F238E27FC236}">
                  <a16:creationId xmlns:a16="http://schemas.microsoft.com/office/drawing/2014/main" id="{9A57D965-D96D-49FE-8189-D3B79930319F}"/>
                </a:ext>
              </a:extLst>
            </p:cNvPr>
            <p:cNvSpPr/>
            <p:nvPr/>
          </p:nvSpPr>
          <p:spPr>
            <a:xfrm>
              <a:off x="5926151" y="4494361"/>
              <a:ext cx="1578461" cy="55384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54" name="Rechthoek 53">
              <a:extLst>
                <a:ext uri="{FF2B5EF4-FFF2-40B4-BE49-F238E27FC236}">
                  <a16:creationId xmlns:a16="http://schemas.microsoft.com/office/drawing/2014/main" id="{14C98D45-6B45-51EC-228B-7897C98AB2C6}"/>
                </a:ext>
              </a:extLst>
            </p:cNvPr>
            <p:cNvSpPr/>
            <p:nvPr/>
          </p:nvSpPr>
          <p:spPr>
            <a:xfrm>
              <a:off x="720000" y="3940515"/>
              <a:ext cx="3323076"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57" name="Rechthoek 56">
              <a:extLst>
                <a:ext uri="{FF2B5EF4-FFF2-40B4-BE49-F238E27FC236}">
                  <a16:creationId xmlns:a16="http://schemas.microsoft.com/office/drawing/2014/main" id="{14C514CD-59D4-D627-0CDB-175D178E79C5}"/>
                </a:ext>
              </a:extLst>
            </p:cNvPr>
            <p:cNvSpPr/>
            <p:nvPr/>
          </p:nvSpPr>
          <p:spPr>
            <a:xfrm>
              <a:off x="4181536" y="3940515"/>
              <a:ext cx="3323076" cy="41538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53" name="Tekstvak 52">
              <a:extLst>
                <a:ext uri="{FF2B5EF4-FFF2-40B4-BE49-F238E27FC236}">
                  <a16:creationId xmlns:a16="http://schemas.microsoft.com/office/drawing/2014/main" id="{D6B8110D-948B-79F9-AAC6-DD24E9B54F29}"/>
                </a:ext>
              </a:extLst>
            </p:cNvPr>
            <p:cNvSpPr txBox="1"/>
            <p:nvPr/>
          </p:nvSpPr>
          <p:spPr>
            <a:xfrm>
              <a:off x="720000" y="3384000"/>
              <a:ext cx="6784614" cy="405560"/>
            </a:xfrm>
            <a:prstGeom prst="rect">
              <a:avLst/>
            </a:prstGeom>
            <a:noFill/>
          </p:spPr>
          <p:txBody>
            <a:bodyPr wrap="square" rtlCol="0">
              <a:spAutoFit/>
            </a:bodyPr>
            <a:lstStyle/>
            <a:p>
              <a:pPr algn="ctr">
                <a:lnSpc>
                  <a:spcPct val="120000"/>
                </a:lnSpc>
              </a:pPr>
              <a:r>
                <a:rPr lang="nl-NL" b="1" dirty="0">
                  <a:solidFill>
                    <a:schemeClr val="bg1"/>
                  </a:solidFill>
                  <a:latin typeface="Aptos" panose="020B0004020202020204" pitchFamily="34" charset="0"/>
                  <a:ea typeface="Times New Roman" panose="02020603050405020304" pitchFamily="18" charset="0"/>
                </a:rPr>
                <a:t>Analyses</a:t>
              </a:r>
              <a:endParaRPr lang="nl-NL" dirty="0">
                <a:solidFill>
                  <a:schemeClr val="bg1"/>
                </a:solidFill>
                <a:latin typeface="Aptos" panose="020B0004020202020204" pitchFamily="34" charset="0"/>
                <a:ea typeface="Times New Roman" panose="02020603050405020304" pitchFamily="18" charset="0"/>
              </a:endParaRPr>
            </a:p>
          </p:txBody>
        </p:sp>
        <p:sp>
          <p:nvSpPr>
            <p:cNvPr id="55" name="Tekstvak 54">
              <a:extLst>
                <a:ext uri="{FF2B5EF4-FFF2-40B4-BE49-F238E27FC236}">
                  <a16:creationId xmlns:a16="http://schemas.microsoft.com/office/drawing/2014/main" id="{1B70E7F2-F107-D72C-38B7-289598EA5FE2}"/>
                </a:ext>
              </a:extLst>
            </p:cNvPr>
            <p:cNvSpPr txBox="1"/>
            <p:nvPr/>
          </p:nvSpPr>
          <p:spPr>
            <a:xfrm>
              <a:off x="719999" y="3996000"/>
              <a:ext cx="3323076" cy="307777"/>
            </a:xfrm>
            <a:prstGeom prst="rect">
              <a:avLst/>
            </a:prstGeom>
            <a:noFill/>
          </p:spPr>
          <p:txBody>
            <a:bodyPr wrap="square" rtlCol="0">
              <a:spAutoFit/>
            </a:bodyPr>
            <a:lstStyle/>
            <a:p>
              <a:pPr algn="ctr"/>
              <a:r>
                <a:rPr lang="nl-NL" sz="1400" dirty="0">
                  <a:latin typeface="Aptos" panose="020B0004020202020204" pitchFamily="34" charset="0"/>
                </a:rPr>
                <a:t>Fysieke eigenschappen</a:t>
              </a:r>
            </a:p>
          </p:txBody>
        </p:sp>
        <p:sp>
          <p:nvSpPr>
            <p:cNvPr id="58" name="Tekstvak 57">
              <a:extLst>
                <a:ext uri="{FF2B5EF4-FFF2-40B4-BE49-F238E27FC236}">
                  <a16:creationId xmlns:a16="http://schemas.microsoft.com/office/drawing/2014/main" id="{438266C7-7B33-6039-2AB2-3D0A22B8E0D6}"/>
                </a:ext>
              </a:extLst>
            </p:cNvPr>
            <p:cNvSpPr txBox="1"/>
            <p:nvPr/>
          </p:nvSpPr>
          <p:spPr>
            <a:xfrm>
              <a:off x="4181536" y="3996000"/>
              <a:ext cx="3323076" cy="307777"/>
            </a:xfrm>
            <a:prstGeom prst="rect">
              <a:avLst/>
            </a:prstGeom>
            <a:noFill/>
          </p:spPr>
          <p:txBody>
            <a:bodyPr wrap="square" rtlCol="0">
              <a:spAutoFit/>
            </a:bodyPr>
            <a:lstStyle/>
            <a:p>
              <a:pPr algn="ctr"/>
              <a:r>
                <a:rPr lang="nl-NL" sz="1400" dirty="0">
                  <a:latin typeface="Aptos" panose="020B0004020202020204" pitchFamily="34" charset="0"/>
                </a:rPr>
                <a:t>Mechanische eigenschappen</a:t>
              </a:r>
            </a:p>
          </p:txBody>
        </p:sp>
        <p:sp>
          <p:nvSpPr>
            <p:cNvPr id="61" name="Tekstvak 60">
              <a:extLst>
                <a:ext uri="{FF2B5EF4-FFF2-40B4-BE49-F238E27FC236}">
                  <a16:creationId xmlns:a16="http://schemas.microsoft.com/office/drawing/2014/main" id="{D5E2EA3C-98F5-7AA2-50E1-60DB3995E1B6}"/>
                </a:ext>
              </a:extLst>
            </p:cNvPr>
            <p:cNvSpPr txBox="1"/>
            <p:nvPr/>
          </p:nvSpPr>
          <p:spPr>
            <a:xfrm>
              <a:off x="1883075" y="4500000"/>
              <a:ext cx="996922" cy="523220"/>
            </a:xfrm>
            <a:prstGeom prst="rect">
              <a:avLst/>
            </a:prstGeom>
            <a:noFill/>
          </p:spPr>
          <p:txBody>
            <a:bodyPr wrap="square" rtlCol="0">
              <a:spAutoFit/>
            </a:bodyPr>
            <a:lstStyle/>
            <a:p>
              <a:pPr algn="ctr"/>
              <a:r>
                <a:rPr lang="nl-NL" sz="1400" dirty="0">
                  <a:latin typeface="Aptos" panose="020B0004020202020204" pitchFamily="34" charset="0"/>
                </a:rPr>
                <a:t>Dikte (mm)</a:t>
              </a:r>
            </a:p>
          </p:txBody>
        </p:sp>
        <p:sp>
          <p:nvSpPr>
            <p:cNvPr id="62" name="Tekstvak 61">
              <a:extLst>
                <a:ext uri="{FF2B5EF4-FFF2-40B4-BE49-F238E27FC236}">
                  <a16:creationId xmlns:a16="http://schemas.microsoft.com/office/drawing/2014/main" id="{84F97FF7-A8F8-3275-2A7C-D308318B4B82}"/>
                </a:ext>
              </a:extLst>
            </p:cNvPr>
            <p:cNvSpPr txBox="1"/>
            <p:nvPr/>
          </p:nvSpPr>
          <p:spPr>
            <a:xfrm>
              <a:off x="719999" y="4632822"/>
              <a:ext cx="1024615" cy="307777"/>
            </a:xfrm>
            <a:prstGeom prst="rect">
              <a:avLst/>
            </a:prstGeom>
            <a:noFill/>
          </p:spPr>
          <p:txBody>
            <a:bodyPr wrap="square" rtlCol="0">
              <a:spAutoFit/>
            </a:bodyPr>
            <a:lstStyle/>
            <a:p>
              <a:pPr algn="ctr"/>
              <a:r>
                <a:rPr lang="nl-NL" sz="1400" dirty="0">
                  <a:latin typeface="Aptos" panose="020B0004020202020204" pitchFamily="34" charset="0"/>
                </a:rPr>
                <a:t>Massa (g)</a:t>
              </a:r>
            </a:p>
          </p:txBody>
        </p:sp>
        <p:sp>
          <p:nvSpPr>
            <p:cNvPr id="63" name="Tekstvak 62">
              <a:extLst>
                <a:ext uri="{FF2B5EF4-FFF2-40B4-BE49-F238E27FC236}">
                  <a16:creationId xmlns:a16="http://schemas.microsoft.com/office/drawing/2014/main" id="{21D8733D-9AAF-BE4A-5F23-3A909594E8AC}"/>
                </a:ext>
              </a:extLst>
            </p:cNvPr>
            <p:cNvSpPr txBox="1"/>
            <p:nvPr/>
          </p:nvSpPr>
          <p:spPr>
            <a:xfrm>
              <a:off x="3046150" y="4549746"/>
              <a:ext cx="989657" cy="461665"/>
            </a:xfrm>
            <a:prstGeom prst="rect">
              <a:avLst/>
            </a:prstGeom>
            <a:noFill/>
          </p:spPr>
          <p:txBody>
            <a:bodyPr wrap="square" rtlCol="0">
              <a:spAutoFit/>
            </a:bodyPr>
            <a:lstStyle/>
            <a:p>
              <a:pPr algn="ctr"/>
              <a:r>
                <a:rPr lang="nl-NL" sz="1200" dirty="0">
                  <a:latin typeface="Aptos" panose="020B0004020202020204" pitchFamily="34" charset="0"/>
                </a:rPr>
                <a:t>Oppervlak (visueel)</a:t>
              </a:r>
            </a:p>
          </p:txBody>
        </p:sp>
        <p:sp>
          <p:nvSpPr>
            <p:cNvPr id="75" name="Tekstvak 74">
              <a:extLst>
                <a:ext uri="{FF2B5EF4-FFF2-40B4-BE49-F238E27FC236}">
                  <a16:creationId xmlns:a16="http://schemas.microsoft.com/office/drawing/2014/main" id="{F73021BD-3149-DA15-462B-8909CDB59548}"/>
                </a:ext>
              </a:extLst>
            </p:cNvPr>
            <p:cNvSpPr txBox="1"/>
            <p:nvPr/>
          </p:nvSpPr>
          <p:spPr>
            <a:xfrm>
              <a:off x="4191750" y="4632822"/>
              <a:ext cx="1578461" cy="307777"/>
            </a:xfrm>
            <a:prstGeom prst="rect">
              <a:avLst/>
            </a:prstGeom>
            <a:noFill/>
          </p:spPr>
          <p:txBody>
            <a:bodyPr wrap="square" rtlCol="0">
              <a:spAutoFit/>
            </a:bodyPr>
            <a:lstStyle/>
            <a:p>
              <a:pPr algn="ctr"/>
              <a:r>
                <a:rPr lang="nl-NL" sz="1400" dirty="0" err="1">
                  <a:latin typeface="Aptos" panose="020B0004020202020204" pitchFamily="34" charset="0"/>
                </a:rPr>
                <a:t>Charpy</a:t>
              </a:r>
              <a:r>
                <a:rPr lang="nl-NL" sz="1400" dirty="0">
                  <a:latin typeface="Aptos" panose="020B0004020202020204" pitchFamily="34" charset="0"/>
                </a:rPr>
                <a:t> impact</a:t>
              </a:r>
            </a:p>
          </p:txBody>
        </p:sp>
        <p:sp>
          <p:nvSpPr>
            <p:cNvPr id="78" name="Tekstvak 77">
              <a:extLst>
                <a:ext uri="{FF2B5EF4-FFF2-40B4-BE49-F238E27FC236}">
                  <a16:creationId xmlns:a16="http://schemas.microsoft.com/office/drawing/2014/main" id="{10C6260F-F903-34CF-6A15-DC7427FCAF61}"/>
                </a:ext>
              </a:extLst>
            </p:cNvPr>
            <p:cNvSpPr txBox="1"/>
            <p:nvPr/>
          </p:nvSpPr>
          <p:spPr>
            <a:xfrm>
              <a:off x="4181536" y="5269745"/>
              <a:ext cx="1578460" cy="307777"/>
            </a:xfrm>
            <a:prstGeom prst="rect">
              <a:avLst/>
            </a:prstGeom>
            <a:noFill/>
          </p:spPr>
          <p:txBody>
            <a:bodyPr wrap="square" rtlCol="0">
              <a:spAutoFit/>
            </a:bodyPr>
            <a:lstStyle/>
            <a:p>
              <a:pPr algn="ctr"/>
              <a:r>
                <a:rPr lang="nl-NL" sz="1400" b="0" i="0" dirty="0">
                  <a:effectLst/>
                  <a:latin typeface="Aptos" panose="020B0004020202020204" pitchFamily="34" charset="0"/>
                </a:rPr>
                <a:t>EN ISO 179-1</a:t>
              </a:r>
              <a:endParaRPr lang="nl-NL" sz="1400" dirty="0">
                <a:latin typeface="Aptos" panose="020B0004020202020204" pitchFamily="34" charset="0"/>
              </a:endParaRPr>
            </a:p>
          </p:txBody>
        </p:sp>
        <p:sp>
          <p:nvSpPr>
            <p:cNvPr id="79" name="Tekstvak 78">
              <a:extLst>
                <a:ext uri="{FF2B5EF4-FFF2-40B4-BE49-F238E27FC236}">
                  <a16:creationId xmlns:a16="http://schemas.microsoft.com/office/drawing/2014/main" id="{2E960E30-A314-E64F-CCC4-3EB749FF4234}"/>
                </a:ext>
              </a:extLst>
            </p:cNvPr>
            <p:cNvSpPr txBox="1"/>
            <p:nvPr/>
          </p:nvSpPr>
          <p:spPr>
            <a:xfrm>
              <a:off x="5926151" y="5269745"/>
              <a:ext cx="1574830" cy="307777"/>
            </a:xfrm>
            <a:prstGeom prst="rect">
              <a:avLst/>
            </a:prstGeom>
            <a:noFill/>
          </p:spPr>
          <p:txBody>
            <a:bodyPr wrap="square" rtlCol="0">
              <a:spAutoFit/>
            </a:bodyPr>
            <a:lstStyle/>
            <a:p>
              <a:pPr algn="ctr"/>
              <a:r>
                <a:rPr lang="nl-NL" sz="1400" b="0" i="0" dirty="0">
                  <a:effectLst/>
                  <a:latin typeface="Aptos" panose="020B0004020202020204" pitchFamily="34" charset="0"/>
                </a:rPr>
                <a:t>EN ISO 178</a:t>
              </a:r>
              <a:endParaRPr lang="nl-NL" sz="1400" dirty="0">
                <a:latin typeface="Aptos" panose="020B0004020202020204" pitchFamily="34" charset="0"/>
              </a:endParaRPr>
            </a:p>
          </p:txBody>
        </p:sp>
        <p:sp>
          <p:nvSpPr>
            <p:cNvPr id="81" name="Tekstvak 80">
              <a:extLst>
                <a:ext uri="{FF2B5EF4-FFF2-40B4-BE49-F238E27FC236}">
                  <a16:creationId xmlns:a16="http://schemas.microsoft.com/office/drawing/2014/main" id="{2311234D-D37D-9348-8591-844B14C1678F}"/>
                </a:ext>
              </a:extLst>
            </p:cNvPr>
            <p:cNvSpPr txBox="1"/>
            <p:nvPr/>
          </p:nvSpPr>
          <p:spPr>
            <a:xfrm>
              <a:off x="5926151" y="4632822"/>
              <a:ext cx="1578461" cy="307777"/>
            </a:xfrm>
            <a:prstGeom prst="rect">
              <a:avLst/>
            </a:prstGeom>
            <a:noFill/>
          </p:spPr>
          <p:txBody>
            <a:bodyPr wrap="square" rtlCol="0">
              <a:spAutoFit/>
            </a:bodyPr>
            <a:lstStyle/>
            <a:p>
              <a:pPr algn="ctr"/>
              <a:r>
                <a:rPr lang="nl-NL" sz="1400" dirty="0">
                  <a:latin typeface="Aptos" panose="020B0004020202020204" pitchFamily="34" charset="0"/>
                </a:rPr>
                <a:t>Buigproef</a:t>
              </a:r>
            </a:p>
          </p:txBody>
        </p:sp>
        <p:sp>
          <p:nvSpPr>
            <p:cNvPr id="76" name="Rechthoek 75">
              <a:extLst>
                <a:ext uri="{FF2B5EF4-FFF2-40B4-BE49-F238E27FC236}">
                  <a16:creationId xmlns:a16="http://schemas.microsoft.com/office/drawing/2014/main" id="{6B6A2D3F-2B5E-A04E-FED9-625B8361D966}"/>
                </a:ext>
              </a:extLst>
            </p:cNvPr>
            <p:cNvSpPr/>
            <p:nvPr/>
          </p:nvSpPr>
          <p:spPr>
            <a:xfrm>
              <a:off x="5922520" y="5186668"/>
              <a:ext cx="1578461" cy="415385"/>
            </a:xfrm>
            <a:prstGeom prst="rect">
              <a:avLst/>
            </a:prstGeom>
            <a:solidFill>
              <a:schemeClr val="accent3">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sp>
          <p:nvSpPr>
            <p:cNvPr id="77" name="Rechthoek 76">
              <a:extLst>
                <a:ext uri="{FF2B5EF4-FFF2-40B4-BE49-F238E27FC236}">
                  <a16:creationId xmlns:a16="http://schemas.microsoft.com/office/drawing/2014/main" id="{CDE5D8D9-FDFF-6DB5-F46D-A2271D50FF26}"/>
                </a:ext>
              </a:extLst>
            </p:cNvPr>
            <p:cNvSpPr/>
            <p:nvPr/>
          </p:nvSpPr>
          <p:spPr>
            <a:xfrm>
              <a:off x="4181536" y="5186668"/>
              <a:ext cx="1578461" cy="415385"/>
            </a:xfrm>
            <a:prstGeom prst="rect">
              <a:avLst/>
            </a:prstGeom>
            <a:solidFill>
              <a:schemeClr val="accent3">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ptos" panose="020B0004020202020204" pitchFamily="34" charset="0"/>
              </a:endParaRPr>
            </a:p>
          </p:txBody>
        </p:sp>
      </p:grpSp>
      <p:sp>
        <p:nvSpPr>
          <p:cNvPr id="87" name="Tijdelijke aanduiding voor dianummer 7">
            <a:extLst>
              <a:ext uri="{FF2B5EF4-FFF2-40B4-BE49-F238E27FC236}">
                <a16:creationId xmlns:a16="http://schemas.microsoft.com/office/drawing/2014/main" id="{6108C7C3-E30F-E545-CE7A-5B8699CECB02}"/>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30</a:t>
            </a:fld>
            <a:endParaRPr lang="nl-NL" sz="1000" dirty="0">
              <a:latin typeface="Aptos" panose="020B0004020202020204" pitchFamily="34" charset="0"/>
            </a:endParaRPr>
          </a:p>
        </p:txBody>
      </p:sp>
    </p:spTree>
    <p:extLst>
      <p:ext uri="{BB962C8B-B14F-4D97-AF65-F5344CB8AC3E}">
        <p14:creationId xmlns:p14="http://schemas.microsoft.com/office/powerpoint/2010/main" val="1853591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2" name="Tekstvak 1">
            <a:extLst>
              <a:ext uri="{FF2B5EF4-FFF2-40B4-BE49-F238E27FC236}">
                <a16:creationId xmlns:a16="http://schemas.microsoft.com/office/drawing/2014/main" id="{2296A1BD-308A-B7DA-9E25-6ECE7328BE4C}"/>
              </a:ext>
            </a:extLst>
          </p:cNvPr>
          <p:cNvSpPr txBox="1"/>
          <p:nvPr/>
        </p:nvSpPr>
        <p:spPr>
          <a:xfrm>
            <a:off x="720000" y="288000"/>
            <a:ext cx="8401229" cy="84638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latin typeface="Aptos" panose="020B0004020202020204" pitchFamily="34" charset="0"/>
            </a:endParaRPr>
          </a:p>
          <a:p>
            <a:pPr>
              <a:spcAft>
                <a:spcPts val="600"/>
              </a:spcAft>
            </a:pPr>
            <a:r>
              <a:rPr lang="nl-NL" sz="2000" dirty="0">
                <a:latin typeface="Aptos" panose="020B0004020202020204" pitchFamily="34" charset="0"/>
              </a:rPr>
              <a:t>Proefstukken</a:t>
            </a:r>
          </a:p>
        </p:txBody>
      </p:sp>
      <p:pic>
        <p:nvPicPr>
          <p:cNvPr id="3" name="Afbeelding 2" descr="Afbeelding met borstel, gereedschap, overdekt, kunst&#10;&#10;Automatisch gegenereerde beschrijving">
            <a:extLst>
              <a:ext uri="{FF2B5EF4-FFF2-40B4-BE49-F238E27FC236}">
                <a16:creationId xmlns:a16="http://schemas.microsoft.com/office/drawing/2014/main" id="{043DCEB1-C9A8-B25B-898B-BE14B2FA5093}"/>
              </a:ext>
            </a:extLst>
          </p:cNvPr>
          <p:cNvPicPr>
            <a:picLocks noChangeAspect="1"/>
          </p:cNvPicPr>
          <p:nvPr/>
        </p:nvPicPr>
        <p:blipFill rotWithShape="1">
          <a:blip r:embed="rId3">
            <a:extLst>
              <a:ext uri="{28A0092B-C50C-407E-A947-70E740481C1C}">
                <a14:useLocalDpi xmlns:a14="http://schemas.microsoft.com/office/drawing/2010/main" val="0"/>
              </a:ext>
            </a:extLst>
          </a:blip>
          <a:srcRect l="2586" t="4750" r="2165"/>
          <a:stretch/>
        </p:blipFill>
        <p:spPr>
          <a:xfrm>
            <a:off x="792000" y="1224000"/>
            <a:ext cx="4875880" cy="3656579"/>
          </a:xfrm>
          <a:prstGeom prst="rect">
            <a:avLst/>
          </a:prstGeom>
        </p:spPr>
      </p:pic>
      <p:sp>
        <p:nvSpPr>
          <p:cNvPr id="6" name="Tekstvak 5">
            <a:extLst>
              <a:ext uri="{FF2B5EF4-FFF2-40B4-BE49-F238E27FC236}">
                <a16:creationId xmlns:a16="http://schemas.microsoft.com/office/drawing/2014/main" id="{941C250A-7D98-9943-58CA-7930E13A448E}"/>
              </a:ext>
            </a:extLst>
          </p:cNvPr>
          <p:cNvSpPr txBox="1"/>
          <p:nvPr/>
        </p:nvSpPr>
        <p:spPr>
          <a:xfrm>
            <a:off x="5667880" y="4680000"/>
            <a:ext cx="2725271" cy="230832"/>
          </a:xfrm>
          <a:prstGeom prst="rect">
            <a:avLst/>
          </a:prstGeom>
          <a:noFill/>
        </p:spPr>
        <p:txBody>
          <a:bodyPr wrap="square" rtlCol="0">
            <a:spAutoFit/>
          </a:bodyPr>
          <a:lstStyle/>
          <a:p>
            <a:r>
              <a:rPr lang="nl-NL" sz="900" dirty="0">
                <a:latin typeface="Aptos" panose="020B0004020202020204" pitchFamily="34" charset="0"/>
              </a:rPr>
              <a:t>Bron afbeelding: foto Elsbeth van Battum</a:t>
            </a:r>
          </a:p>
        </p:txBody>
      </p:sp>
      <p:sp>
        <p:nvSpPr>
          <p:cNvPr id="7" name="Tijdelijke aanduiding voor dianummer 7">
            <a:extLst>
              <a:ext uri="{FF2B5EF4-FFF2-40B4-BE49-F238E27FC236}">
                <a16:creationId xmlns:a16="http://schemas.microsoft.com/office/drawing/2014/main" id="{0A87A763-06BA-E974-2234-5F8D49BBDAB2}"/>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31</a:t>
            </a:fld>
            <a:endParaRPr lang="nl-NL" sz="1000" dirty="0">
              <a:latin typeface="Aptos" panose="020B0004020202020204" pitchFamily="34" charset="0"/>
            </a:endParaRPr>
          </a:p>
        </p:txBody>
      </p:sp>
    </p:spTree>
    <p:extLst>
      <p:ext uri="{BB962C8B-B14F-4D97-AF65-F5344CB8AC3E}">
        <p14:creationId xmlns:p14="http://schemas.microsoft.com/office/powerpoint/2010/main" val="2198419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2" name="Tekstvak 1">
            <a:extLst>
              <a:ext uri="{FF2B5EF4-FFF2-40B4-BE49-F238E27FC236}">
                <a16:creationId xmlns:a16="http://schemas.microsoft.com/office/drawing/2014/main" id="{2296A1BD-308A-B7DA-9E25-6ECE7328BE4C}"/>
              </a:ext>
            </a:extLst>
          </p:cNvPr>
          <p:cNvSpPr txBox="1"/>
          <p:nvPr/>
        </p:nvSpPr>
        <p:spPr>
          <a:xfrm>
            <a:off x="720001" y="288000"/>
            <a:ext cx="7437882" cy="84638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solidFill>
                <a:srgbClr val="25167A"/>
              </a:solidFill>
              <a:latin typeface="Aptos" panose="020B0004020202020204" pitchFamily="34" charset="0"/>
            </a:endParaRPr>
          </a:p>
          <a:p>
            <a:pPr>
              <a:spcAft>
                <a:spcPts val="600"/>
              </a:spcAft>
            </a:pPr>
            <a:r>
              <a:rPr lang="nl-NL" sz="2000" dirty="0">
                <a:latin typeface="Aptos" panose="020B0004020202020204" pitchFamily="34" charset="0"/>
              </a:rPr>
              <a:t>Uitvoeren versnelde verouderingstesten</a:t>
            </a:r>
          </a:p>
        </p:txBody>
      </p:sp>
      <p:grpSp>
        <p:nvGrpSpPr>
          <p:cNvPr id="7" name="Groep 6">
            <a:extLst>
              <a:ext uri="{FF2B5EF4-FFF2-40B4-BE49-F238E27FC236}">
                <a16:creationId xmlns:a16="http://schemas.microsoft.com/office/drawing/2014/main" id="{E268254D-470A-CBA4-F27E-644B73065797}"/>
              </a:ext>
            </a:extLst>
          </p:cNvPr>
          <p:cNvGrpSpPr/>
          <p:nvPr/>
        </p:nvGrpSpPr>
        <p:grpSpPr>
          <a:xfrm>
            <a:off x="5688000" y="3024000"/>
            <a:ext cx="2316221" cy="1741306"/>
            <a:chOff x="1417500" y="17405264"/>
            <a:chExt cx="6120000" cy="4600938"/>
          </a:xfrm>
        </p:grpSpPr>
        <p:pic>
          <p:nvPicPr>
            <p:cNvPr id="8" name="Afbeelding 7" descr="Afbeelding met tekst, Rechthoek, blauw, auto&#10;&#10;Automatisch gegenereerde beschrijving">
              <a:extLst>
                <a:ext uri="{FF2B5EF4-FFF2-40B4-BE49-F238E27FC236}">
                  <a16:creationId xmlns:a16="http://schemas.microsoft.com/office/drawing/2014/main" id="{3A36F678-4948-0D80-7633-DA13D7F9D720}"/>
                </a:ext>
              </a:extLst>
            </p:cNvPr>
            <p:cNvPicPr>
              <a:picLocks noChangeAspect="1"/>
            </p:cNvPicPr>
            <p:nvPr/>
          </p:nvPicPr>
          <p:blipFill rotWithShape="1">
            <a:blip r:embed="rId3">
              <a:extLst>
                <a:ext uri="{28A0092B-C50C-407E-A947-70E740481C1C}">
                  <a14:useLocalDpi xmlns:a14="http://schemas.microsoft.com/office/drawing/2010/main" val="0"/>
                </a:ext>
              </a:extLst>
            </a:blip>
            <a:srcRect l="25616" t="43679" r="21259" b="9445"/>
            <a:stretch/>
          </p:blipFill>
          <p:spPr>
            <a:xfrm rot="5400000">
              <a:off x="653624" y="18175890"/>
              <a:ext cx="4590002" cy="3048749"/>
            </a:xfrm>
            <a:prstGeom prst="rect">
              <a:avLst/>
            </a:prstGeom>
          </p:spPr>
        </p:pic>
        <p:pic>
          <p:nvPicPr>
            <p:cNvPr id="9" name="Afbeelding 8" descr="Afbeelding met Groenblauw, tekst, auto, blauw&#10;&#10;Automatisch gegenereerde beschrijving">
              <a:extLst>
                <a:ext uri="{FF2B5EF4-FFF2-40B4-BE49-F238E27FC236}">
                  <a16:creationId xmlns:a16="http://schemas.microsoft.com/office/drawing/2014/main" id="{5349B52B-490A-3206-21B4-B7EB3A15ECAC}"/>
                </a:ext>
              </a:extLst>
            </p:cNvPr>
            <p:cNvPicPr>
              <a:picLocks noChangeAspect="1"/>
            </p:cNvPicPr>
            <p:nvPr/>
          </p:nvPicPr>
          <p:blipFill rotWithShape="1">
            <a:blip r:embed="rId4">
              <a:extLst>
                <a:ext uri="{28A0092B-C50C-407E-A947-70E740481C1C}">
                  <a14:useLocalDpi xmlns:a14="http://schemas.microsoft.com/office/drawing/2010/main" val="0"/>
                </a:ext>
              </a:extLst>
            </a:blip>
            <a:srcRect l="25790" t="45039" r="21084" b="7733"/>
            <a:stretch/>
          </p:blipFill>
          <p:spPr>
            <a:xfrm rot="5400000">
              <a:off x="3708000" y="18181201"/>
              <a:ext cx="4590000" cy="3060001"/>
            </a:xfrm>
            <a:prstGeom prst="rect">
              <a:avLst/>
            </a:prstGeom>
          </p:spPr>
        </p:pic>
        <p:sp>
          <p:nvSpPr>
            <p:cNvPr id="10" name="Rechthoek 9">
              <a:extLst>
                <a:ext uri="{FF2B5EF4-FFF2-40B4-BE49-F238E27FC236}">
                  <a16:creationId xmlns:a16="http://schemas.microsoft.com/office/drawing/2014/main" id="{1996D408-2464-FE31-E9BE-11F5B283EB1D}"/>
                </a:ext>
              </a:extLst>
            </p:cNvPr>
            <p:cNvSpPr/>
            <p:nvPr/>
          </p:nvSpPr>
          <p:spPr>
            <a:xfrm>
              <a:off x="1417500" y="17405726"/>
              <a:ext cx="6120000" cy="4590000"/>
            </a:xfrm>
            <a:prstGeom prst="rect">
              <a:avLst/>
            </a:prstGeom>
            <a:noFill/>
            <a:ln w="190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1" name="Afbeelding 10" descr="Afbeelding met apparaat, keukenapparaat, Huishoudelijk apparaat, overdekt&#10;&#10;Automatisch gegenereerde beschrijving">
            <a:extLst>
              <a:ext uri="{FF2B5EF4-FFF2-40B4-BE49-F238E27FC236}">
                <a16:creationId xmlns:a16="http://schemas.microsoft.com/office/drawing/2014/main" id="{E697A0DD-1CD2-3C82-66B5-85E95933EE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2000" y="576000"/>
            <a:ext cx="2376720" cy="1782360"/>
          </a:xfrm>
          <a:prstGeom prst="rect">
            <a:avLst/>
          </a:prstGeom>
        </p:spPr>
      </p:pic>
      <p:grpSp>
        <p:nvGrpSpPr>
          <p:cNvPr id="12" name="Groep 11">
            <a:extLst>
              <a:ext uri="{FF2B5EF4-FFF2-40B4-BE49-F238E27FC236}">
                <a16:creationId xmlns:a16="http://schemas.microsoft.com/office/drawing/2014/main" id="{EE44E819-924D-D3A2-5579-A3EA5DA16D0A}"/>
              </a:ext>
            </a:extLst>
          </p:cNvPr>
          <p:cNvGrpSpPr>
            <a:grpSpLocks noChangeAspect="1"/>
          </p:cNvGrpSpPr>
          <p:nvPr/>
        </p:nvGrpSpPr>
        <p:grpSpPr>
          <a:xfrm>
            <a:off x="792000" y="1223996"/>
            <a:ext cx="4401381" cy="3308507"/>
            <a:chOff x="7920000" y="11232000"/>
            <a:chExt cx="6120002" cy="4600388"/>
          </a:xfrm>
        </p:grpSpPr>
        <p:pic>
          <p:nvPicPr>
            <p:cNvPr id="13" name="Afbeelding 12" descr="Afbeelding met Huishoudelijk apparaat, overdekt, keukenapparaat, Container&#10;&#10;Automatisch gegenereerde beschrijving">
              <a:extLst>
                <a:ext uri="{FF2B5EF4-FFF2-40B4-BE49-F238E27FC236}">
                  <a16:creationId xmlns:a16="http://schemas.microsoft.com/office/drawing/2014/main" id="{9E6B4DA2-1A04-D078-32D1-3EED347AE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0000" y="13536000"/>
              <a:ext cx="3060000" cy="2295000"/>
            </a:xfrm>
            <a:prstGeom prst="rect">
              <a:avLst/>
            </a:prstGeom>
          </p:spPr>
        </p:pic>
        <p:pic>
          <p:nvPicPr>
            <p:cNvPr id="14" name="Afbeelding 13" descr="Afbeelding met gebouw, raam, Rechthoek, muur&#10;&#10;Automatisch gegenereerde beschrijving">
              <a:extLst>
                <a:ext uri="{FF2B5EF4-FFF2-40B4-BE49-F238E27FC236}">
                  <a16:creationId xmlns:a16="http://schemas.microsoft.com/office/drawing/2014/main" id="{C4326C13-8FB0-DC2D-6AA0-5ABA9E3D2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000" y="11239815"/>
              <a:ext cx="3060000" cy="2295000"/>
            </a:xfrm>
            <a:prstGeom prst="rect">
              <a:avLst/>
            </a:prstGeom>
          </p:spPr>
        </p:pic>
        <p:pic>
          <p:nvPicPr>
            <p:cNvPr id="15" name="Afbeelding 14" descr="Afbeelding met tekst, overdekt, Huishoudelijk apparaat, muur&#10;&#10;Automatisch gegenereerde beschrijving">
              <a:extLst>
                <a:ext uri="{FF2B5EF4-FFF2-40B4-BE49-F238E27FC236}">
                  <a16:creationId xmlns:a16="http://schemas.microsoft.com/office/drawing/2014/main" id="{26C9BB2F-EA6A-6277-D133-21351FC43E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0001" y="13537388"/>
              <a:ext cx="3060001" cy="2295000"/>
            </a:xfrm>
            <a:prstGeom prst="rect">
              <a:avLst/>
            </a:prstGeom>
          </p:spPr>
        </p:pic>
        <p:pic>
          <p:nvPicPr>
            <p:cNvPr id="16" name="Afbeelding 15" descr="Afbeelding met kast, keukenapparaat, overdekt, Huishoudelijk apparaat&#10;&#10;Automatisch gegenereerde beschrijving">
              <a:extLst>
                <a:ext uri="{FF2B5EF4-FFF2-40B4-BE49-F238E27FC236}">
                  <a16:creationId xmlns:a16="http://schemas.microsoft.com/office/drawing/2014/main" id="{A6E0F463-0BCC-5ECC-1280-33212E8A3F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0000" y="11239815"/>
              <a:ext cx="3060000" cy="2295000"/>
            </a:xfrm>
            <a:prstGeom prst="rect">
              <a:avLst/>
            </a:prstGeom>
          </p:spPr>
        </p:pic>
        <p:sp>
          <p:nvSpPr>
            <p:cNvPr id="17" name="Rechthoek 16">
              <a:extLst>
                <a:ext uri="{FF2B5EF4-FFF2-40B4-BE49-F238E27FC236}">
                  <a16:creationId xmlns:a16="http://schemas.microsoft.com/office/drawing/2014/main" id="{BF1CAF81-615B-6183-0B06-C930519589FA}"/>
                </a:ext>
              </a:extLst>
            </p:cNvPr>
            <p:cNvSpPr/>
            <p:nvPr/>
          </p:nvSpPr>
          <p:spPr>
            <a:xfrm>
              <a:off x="7920000" y="11232000"/>
              <a:ext cx="6120000" cy="4590000"/>
            </a:xfrm>
            <a:prstGeom prst="rect">
              <a:avLst/>
            </a:prstGeom>
            <a:noFill/>
            <a:ln w="190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9" name="Tekstvak 18">
            <a:extLst>
              <a:ext uri="{FF2B5EF4-FFF2-40B4-BE49-F238E27FC236}">
                <a16:creationId xmlns:a16="http://schemas.microsoft.com/office/drawing/2014/main" id="{FE61E229-0B49-4162-A6D1-594FDFD0E4A8}"/>
              </a:ext>
            </a:extLst>
          </p:cNvPr>
          <p:cNvSpPr txBox="1"/>
          <p:nvPr/>
        </p:nvSpPr>
        <p:spPr>
          <a:xfrm>
            <a:off x="6120000" y="2376000"/>
            <a:ext cx="2835115" cy="523220"/>
          </a:xfrm>
          <a:prstGeom prst="rect">
            <a:avLst/>
          </a:prstGeom>
          <a:noFill/>
        </p:spPr>
        <p:txBody>
          <a:bodyPr wrap="square" rtlCol="0">
            <a:spAutoFit/>
          </a:bodyPr>
          <a:lstStyle/>
          <a:p>
            <a:r>
              <a:rPr lang="nl-NL" sz="1400" dirty="0">
                <a:latin typeface="Aptos" panose="020B0004020202020204" pitchFamily="34" charset="0"/>
              </a:rPr>
              <a:t>Waterabsorptie en temperatuurproef bij 50°C.</a:t>
            </a:r>
          </a:p>
        </p:txBody>
      </p:sp>
      <p:sp>
        <p:nvSpPr>
          <p:cNvPr id="20" name="Tekstvak 19">
            <a:extLst>
              <a:ext uri="{FF2B5EF4-FFF2-40B4-BE49-F238E27FC236}">
                <a16:creationId xmlns:a16="http://schemas.microsoft.com/office/drawing/2014/main" id="{F289C1F9-98AE-90D1-9451-CFC84DD6C081}"/>
              </a:ext>
            </a:extLst>
          </p:cNvPr>
          <p:cNvSpPr txBox="1"/>
          <p:nvPr/>
        </p:nvSpPr>
        <p:spPr>
          <a:xfrm>
            <a:off x="5580000" y="4788000"/>
            <a:ext cx="3375115" cy="307777"/>
          </a:xfrm>
          <a:prstGeom prst="rect">
            <a:avLst/>
          </a:prstGeom>
          <a:noFill/>
        </p:spPr>
        <p:txBody>
          <a:bodyPr wrap="square" rtlCol="0">
            <a:spAutoFit/>
          </a:bodyPr>
          <a:lstStyle/>
          <a:p>
            <a:r>
              <a:rPr lang="nl-NL" sz="1400" dirty="0">
                <a:latin typeface="Aptos" panose="020B0004020202020204" pitchFamily="34" charset="0"/>
              </a:rPr>
              <a:t>Documenteren visuele kenmerken</a:t>
            </a:r>
          </a:p>
        </p:txBody>
      </p:sp>
      <p:sp>
        <p:nvSpPr>
          <p:cNvPr id="21" name="Tekstvak 20">
            <a:extLst>
              <a:ext uri="{FF2B5EF4-FFF2-40B4-BE49-F238E27FC236}">
                <a16:creationId xmlns:a16="http://schemas.microsoft.com/office/drawing/2014/main" id="{CE8D20AE-84ED-A8AB-286D-5713F42311A0}"/>
              </a:ext>
            </a:extLst>
          </p:cNvPr>
          <p:cNvSpPr txBox="1"/>
          <p:nvPr/>
        </p:nvSpPr>
        <p:spPr>
          <a:xfrm>
            <a:off x="684000" y="4536000"/>
            <a:ext cx="4035770" cy="307777"/>
          </a:xfrm>
          <a:prstGeom prst="rect">
            <a:avLst/>
          </a:prstGeom>
          <a:noFill/>
        </p:spPr>
        <p:txBody>
          <a:bodyPr wrap="square" rtlCol="0">
            <a:spAutoFit/>
          </a:bodyPr>
          <a:lstStyle/>
          <a:p>
            <a:r>
              <a:rPr lang="nl-NL" sz="1400" dirty="0">
                <a:latin typeface="Aptos" panose="020B0004020202020204" pitchFamily="34" charset="0"/>
              </a:rPr>
              <a:t>Testen in de verweringstester bij TNO.</a:t>
            </a:r>
          </a:p>
        </p:txBody>
      </p:sp>
      <p:sp>
        <p:nvSpPr>
          <p:cNvPr id="23" name="Tijdelijke aanduiding voor dianummer 7">
            <a:extLst>
              <a:ext uri="{FF2B5EF4-FFF2-40B4-BE49-F238E27FC236}">
                <a16:creationId xmlns:a16="http://schemas.microsoft.com/office/drawing/2014/main" id="{D9FC6D3F-014F-8020-3087-03390CC2D57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32</a:t>
            </a:fld>
            <a:endParaRPr lang="nl-NL" sz="1000" dirty="0">
              <a:latin typeface="Aptos" panose="020B0004020202020204" pitchFamily="34" charset="0"/>
            </a:endParaRPr>
          </a:p>
        </p:txBody>
      </p:sp>
    </p:spTree>
    <p:extLst>
      <p:ext uri="{BB962C8B-B14F-4D97-AF65-F5344CB8AC3E}">
        <p14:creationId xmlns:p14="http://schemas.microsoft.com/office/powerpoint/2010/main" val="322402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2" name="Tekstvak 1">
            <a:extLst>
              <a:ext uri="{FF2B5EF4-FFF2-40B4-BE49-F238E27FC236}">
                <a16:creationId xmlns:a16="http://schemas.microsoft.com/office/drawing/2014/main" id="{2296A1BD-308A-B7DA-9E25-6ECE7328BE4C}"/>
              </a:ext>
            </a:extLst>
          </p:cNvPr>
          <p:cNvSpPr txBox="1"/>
          <p:nvPr/>
        </p:nvSpPr>
        <p:spPr>
          <a:xfrm>
            <a:off x="720001" y="288000"/>
            <a:ext cx="7437882" cy="84638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solidFill>
                <a:srgbClr val="25167A"/>
              </a:solidFill>
              <a:latin typeface="Aptos" panose="020B0004020202020204" pitchFamily="34" charset="0"/>
            </a:endParaRPr>
          </a:p>
          <a:p>
            <a:pPr>
              <a:spcAft>
                <a:spcPts val="600"/>
              </a:spcAft>
            </a:pPr>
            <a:r>
              <a:rPr lang="nl-NL" sz="2000" dirty="0">
                <a:latin typeface="Aptos" panose="020B0004020202020204" pitchFamily="34" charset="0"/>
              </a:rPr>
              <a:t>Uitvoeren mechanische testen</a:t>
            </a:r>
          </a:p>
        </p:txBody>
      </p:sp>
      <p:pic>
        <p:nvPicPr>
          <p:cNvPr id="13" name="Afbeelding 12" descr="Afbeelding met machine, gereedschap, Machinegereedschap, overdekt&#10;&#10;Automatisch gegenereerde beschrijving">
            <a:extLst>
              <a:ext uri="{FF2B5EF4-FFF2-40B4-BE49-F238E27FC236}">
                <a16:creationId xmlns:a16="http://schemas.microsoft.com/office/drawing/2014/main" id="{71EE98B6-7921-00D8-CE84-4D6433F6B71C}"/>
              </a:ext>
            </a:extLst>
          </p:cNvPr>
          <p:cNvPicPr>
            <a:picLocks noChangeAspect="1"/>
          </p:cNvPicPr>
          <p:nvPr/>
        </p:nvPicPr>
        <p:blipFill rotWithShape="1">
          <a:blip r:embed="rId3">
            <a:extLst>
              <a:ext uri="{28A0092B-C50C-407E-A947-70E740481C1C}">
                <a14:useLocalDpi xmlns:a14="http://schemas.microsoft.com/office/drawing/2010/main" val="0"/>
              </a:ext>
            </a:extLst>
          </a:blip>
          <a:srcRect l="1586" r="9936"/>
          <a:stretch/>
        </p:blipFill>
        <p:spPr>
          <a:xfrm>
            <a:off x="812150" y="1209604"/>
            <a:ext cx="4856846" cy="3645896"/>
          </a:xfrm>
          <a:prstGeom prst="rect">
            <a:avLst/>
          </a:prstGeom>
        </p:spPr>
      </p:pic>
      <p:sp>
        <p:nvSpPr>
          <p:cNvPr id="14" name="Tekstvak 13">
            <a:extLst>
              <a:ext uri="{FF2B5EF4-FFF2-40B4-BE49-F238E27FC236}">
                <a16:creationId xmlns:a16="http://schemas.microsoft.com/office/drawing/2014/main" id="{3A3E09C2-2791-D800-1783-64C30C1E19F0}"/>
              </a:ext>
            </a:extLst>
          </p:cNvPr>
          <p:cNvSpPr txBox="1"/>
          <p:nvPr/>
        </p:nvSpPr>
        <p:spPr>
          <a:xfrm>
            <a:off x="5688000" y="1080000"/>
            <a:ext cx="3244416" cy="1714380"/>
          </a:xfrm>
          <a:prstGeom prst="rect">
            <a:avLst/>
          </a:prstGeom>
          <a:noFill/>
        </p:spPr>
        <p:txBody>
          <a:bodyPr wrap="square" rtlCol="0">
            <a:spAutoFit/>
          </a:bodyPr>
          <a:lstStyle/>
          <a:p>
            <a:pPr>
              <a:lnSpc>
                <a:spcPct val="150000"/>
              </a:lnSpc>
            </a:pPr>
            <a:r>
              <a:rPr lang="nl-NL" b="1" dirty="0">
                <a:latin typeface="Aptos" panose="020B0004020202020204" pitchFamily="34" charset="0"/>
              </a:rPr>
              <a:t>De buigproef </a:t>
            </a:r>
          </a:p>
          <a:p>
            <a:pPr marL="285750" indent="-285750">
              <a:lnSpc>
                <a:spcPct val="150000"/>
              </a:lnSpc>
              <a:buFont typeface="Arial" panose="020B0604020202020204" pitchFamily="34" charset="0"/>
              <a:buChar char="•"/>
            </a:pPr>
            <a:r>
              <a:rPr lang="nl-NL" dirty="0">
                <a:latin typeface="Aptos" panose="020B0004020202020204" pitchFamily="34" charset="0"/>
              </a:rPr>
              <a:t>Ɛ-modulus </a:t>
            </a:r>
          </a:p>
          <a:p>
            <a:pPr marL="285750" indent="-285750">
              <a:lnSpc>
                <a:spcPct val="150000"/>
              </a:lnSpc>
              <a:buFont typeface="Arial" panose="020B0604020202020204" pitchFamily="34" charset="0"/>
              <a:buChar char="•"/>
            </a:pPr>
            <a:r>
              <a:rPr lang="nl-NL" dirty="0">
                <a:latin typeface="Aptos" panose="020B0004020202020204" pitchFamily="34" charset="0"/>
              </a:rPr>
              <a:t>Buigsterkte</a:t>
            </a:r>
          </a:p>
          <a:p>
            <a:pPr marL="285750" indent="-285750">
              <a:lnSpc>
                <a:spcPct val="150000"/>
              </a:lnSpc>
              <a:buFont typeface="Arial" panose="020B0604020202020204" pitchFamily="34" charset="0"/>
              <a:buChar char="•"/>
            </a:pPr>
            <a:r>
              <a:rPr lang="nl-NL" dirty="0">
                <a:latin typeface="Aptos" panose="020B0004020202020204" pitchFamily="34" charset="0"/>
              </a:rPr>
              <a:t>rek bij breuk</a:t>
            </a:r>
          </a:p>
        </p:txBody>
      </p:sp>
      <p:sp>
        <p:nvSpPr>
          <p:cNvPr id="15" name="Tekstvak 14">
            <a:extLst>
              <a:ext uri="{FF2B5EF4-FFF2-40B4-BE49-F238E27FC236}">
                <a16:creationId xmlns:a16="http://schemas.microsoft.com/office/drawing/2014/main" id="{41AE5E74-BF21-6465-5761-8DB1002C0C6D}"/>
              </a:ext>
            </a:extLst>
          </p:cNvPr>
          <p:cNvSpPr txBox="1"/>
          <p:nvPr/>
        </p:nvSpPr>
        <p:spPr>
          <a:xfrm>
            <a:off x="5667880" y="4680000"/>
            <a:ext cx="2725271" cy="230832"/>
          </a:xfrm>
          <a:prstGeom prst="rect">
            <a:avLst/>
          </a:prstGeom>
          <a:noFill/>
        </p:spPr>
        <p:txBody>
          <a:bodyPr wrap="square" rtlCol="0">
            <a:spAutoFit/>
          </a:bodyPr>
          <a:lstStyle/>
          <a:p>
            <a:r>
              <a:rPr lang="nl-NL" sz="900" dirty="0">
                <a:latin typeface="Aptos" panose="020B0004020202020204" pitchFamily="34" charset="0"/>
              </a:rPr>
              <a:t>Bron afbeelding: foto Elsbeth van Battum</a:t>
            </a:r>
          </a:p>
        </p:txBody>
      </p:sp>
      <p:sp>
        <p:nvSpPr>
          <p:cNvPr id="16" name="Tijdelijke aanduiding voor dianummer 7">
            <a:extLst>
              <a:ext uri="{FF2B5EF4-FFF2-40B4-BE49-F238E27FC236}">
                <a16:creationId xmlns:a16="http://schemas.microsoft.com/office/drawing/2014/main" id="{9E3AFE75-FAB6-61FD-B053-1536A4C4F5AB}"/>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33</a:t>
            </a:fld>
            <a:endParaRPr lang="nl-NL" sz="1000" dirty="0">
              <a:latin typeface="Aptos" panose="020B0004020202020204" pitchFamily="34" charset="0"/>
            </a:endParaRPr>
          </a:p>
        </p:txBody>
      </p:sp>
    </p:spTree>
    <p:extLst>
      <p:ext uri="{BB962C8B-B14F-4D97-AF65-F5344CB8AC3E}">
        <p14:creationId xmlns:p14="http://schemas.microsoft.com/office/powerpoint/2010/main" val="393140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2" name="Tekstvak 1">
            <a:extLst>
              <a:ext uri="{FF2B5EF4-FFF2-40B4-BE49-F238E27FC236}">
                <a16:creationId xmlns:a16="http://schemas.microsoft.com/office/drawing/2014/main" id="{2296A1BD-308A-B7DA-9E25-6ECE7328BE4C}"/>
              </a:ext>
            </a:extLst>
          </p:cNvPr>
          <p:cNvSpPr txBox="1"/>
          <p:nvPr/>
        </p:nvSpPr>
        <p:spPr>
          <a:xfrm>
            <a:off x="720001" y="288000"/>
            <a:ext cx="7437882" cy="123110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solidFill>
                <a:srgbClr val="25167A"/>
              </a:solidFill>
              <a:latin typeface="Aptos" panose="020B0004020202020204" pitchFamily="34" charset="0"/>
            </a:endParaRPr>
          </a:p>
          <a:p>
            <a:pPr>
              <a:spcAft>
                <a:spcPts val="600"/>
              </a:spcAft>
            </a:pPr>
            <a:r>
              <a:rPr lang="nl-NL" sz="2000" dirty="0">
                <a:latin typeface="Aptos" panose="020B0004020202020204" pitchFamily="34" charset="0"/>
              </a:rPr>
              <a:t>Voorlopige resultaten</a:t>
            </a:r>
          </a:p>
          <a:p>
            <a:pPr marL="342900" indent="-342900">
              <a:spcAft>
                <a:spcPts val="600"/>
              </a:spcAft>
              <a:buFont typeface="Arial" panose="020B0604020202020204" pitchFamily="34" charset="0"/>
              <a:buChar char="•"/>
            </a:pPr>
            <a:r>
              <a:rPr lang="nl-NL" dirty="0">
                <a:latin typeface="Aptos" panose="020B0004020202020204" pitchFamily="34" charset="0"/>
              </a:rPr>
              <a:t>Na 12 weken </a:t>
            </a:r>
            <a:r>
              <a:rPr lang="nl-NL" dirty="0" err="1">
                <a:latin typeface="Aptos" panose="020B0004020202020204" pitchFamily="34" charset="0"/>
              </a:rPr>
              <a:t>UV-straling</a:t>
            </a:r>
            <a:r>
              <a:rPr lang="nl-NL" dirty="0">
                <a:latin typeface="Aptos" panose="020B0004020202020204" pitchFamily="34" charset="0"/>
              </a:rPr>
              <a:t> -  vocht - vriezen</a:t>
            </a:r>
          </a:p>
        </p:txBody>
      </p:sp>
      <p:pic>
        <p:nvPicPr>
          <p:cNvPr id="3" name="Afbeelding 2" descr="Afbeelding met tekst, menu, overdekt&#10;&#10;Automatisch gegenereerde beschrijving">
            <a:extLst>
              <a:ext uri="{FF2B5EF4-FFF2-40B4-BE49-F238E27FC236}">
                <a16:creationId xmlns:a16="http://schemas.microsoft.com/office/drawing/2014/main" id="{4B8F3541-DEBE-0F49-05DC-7137467F3859}"/>
              </a:ext>
            </a:extLst>
          </p:cNvPr>
          <p:cNvPicPr>
            <a:picLocks noChangeAspect="1"/>
          </p:cNvPicPr>
          <p:nvPr/>
        </p:nvPicPr>
        <p:blipFill rotWithShape="1">
          <a:blip r:embed="rId3">
            <a:extLst>
              <a:ext uri="{28A0092B-C50C-407E-A947-70E740481C1C}">
                <a14:useLocalDpi xmlns:a14="http://schemas.microsoft.com/office/drawing/2010/main" val="0"/>
              </a:ext>
            </a:extLst>
          </a:blip>
          <a:srcRect t="6825" b="4286"/>
          <a:stretch/>
        </p:blipFill>
        <p:spPr>
          <a:xfrm>
            <a:off x="432000" y="1800000"/>
            <a:ext cx="3960000" cy="2640000"/>
          </a:xfrm>
          <a:prstGeom prst="rect">
            <a:avLst/>
          </a:prstGeom>
          <a:ln w="19050">
            <a:noFill/>
          </a:ln>
        </p:spPr>
      </p:pic>
      <p:pic>
        <p:nvPicPr>
          <p:cNvPr id="6" name="Afbeelding 5" descr="Afbeelding met tekst, overdekt&#10;&#10;Automatisch gegenereerde beschrijving">
            <a:extLst>
              <a:ext uri="{FF2B5EF4-FFF2-40B4-BE49-F238E27FC236}">
                <a16:creationId xmlns:a16="http://schemas.microsoft.com/office/drawing/2014/main" id="{F5497EC0-994A-0872-F13D-4B84205DC686}"/>
              </a:ext>
            </a:extLst>
          </p:cNvPr>
          <p:cNvPicPr>
            <a:picLocks noChangeAspect="1"/>
          </p:cNvPicPr>
          <p:nvPr/>
        </p:nvPicPr>
        <p:blipFill rotWithShape="1">
          <a:blip r:embed="rId4">
            <a:extLst>
              <a:ext uri="{28A0092B-C50C-407E-A947-70E740481C1C}">
                <a14:useLocalDpi xmlns:a14="http://schemas.microsoft.com/office/drawing/2010/main" val="0"/>
              </a:ext>
            </a:extLst>
          </a:blip>
          <a:srcRect t="3724" b="7387"/>
          <a:stretch/>
        </p:blipFill>
        <p:spPr>
          <a:xfrm>
            <a:off x="4752000" y="1800000"/>
            <a:ext cx="3960000" cy="2640000"/>
          </a:xfrm>
          <a:prstGeom prst="rect">
            <a:avLst/>
          </a:prstGeom>
          <a:ln w="19050">
            <a:noFill/>
          </a:ln>
        </p:spPr>
      </p:pic>
      <p:sp>
        <p:nvSpPr>
          <p:cNvPr id="10" name="Tekstvak 9">
            <a:extLst>
              <a:ext uri="{FF2B5EF4-FFF2-40B4-BE49-F238E27FC236}">
                <a16:creationId xmlns:a16="http://schemas.microsoft.com/office/drawing/2014/main" id="{62B59776-2F92-D7D4-8DE2-F1986B8CFFD9}"/>
              </a:ext>
            </a:extLst>
          </p:cNvPr>
          <p:cNvSpPr txBox="1"/>
          <p:nvPr/>
        </p:nvSpPr>
        <p:spPr>
          <a:xfrm>
            <a:off x="432000" y="4464000"/>
            <a:ext cx="3113958" cy="369332"/>
          </a:xfrm>
          <a:prstGeom prst="rect">
            <a:avLst/>
          </a:prstGeom>
          <a:noFill/>
        </p:spPr>
        <p:txBody>
          <a:bodyPr wrap="square" rtlCol="0">
            <a:spAutoFit/>
          </a:bodyPr>
          <a:lstStyle/>
          <a:p>
            <a:r>
              <a:rPr lang="nl-NL" dirty="0">
                <a:latin typeface="Aptos" panose="020B0004020202020204" pitchFamily="34" charset="0"/>
              </a:rPr>
              <a:t>Niet geteste zijde</a:t>
            </a:r>
          </a:p>
        </p:txBody>
      </p:sp>
      <p:sp>
        <p:nvSpPr>
          <p:cNvPr id="11" name="Tekstvak 10">
            <a:extLst>
              <a:ext uri="{FF2B5EF4-FFF2-40B4-BE49-F238E27FC236}">
                <a16:creationId xmlns:a16="http://schemas.microsoft.com/office/drawing/2014/main" id="{2CB3D4EE-3AF2-4A96-3445-01AED85BFD3B}"/>
              </a:ext>
            </a:extLst>
          </p:cNvPr>
          <p:cNvSpPr txBox="1"/>
          <p:nvPr/>
        </p:nvSpPr>
        <p:spPr>
          <a:xfrm>
            <a:off x="4680000" y="4464000"/>
            <a:ext cx="3113958" cy="369332"/>
          </a:xfrm>
          <a:prstGeom prst="rect">
            <a:avLst/>
          </a:prstGeom>
          <a:noFill/>
        </p:spPr>
        <p:txBody>
          <a:bodyPr wrap="square" rtlCol="0">
            <a:spAutoFit/>
          </a:bodyPr>
          <a:lstStyle/>
          <a:p>
            <a:r>
              <a:rPr lang="nl-NL" dirty="0">
                <a:latin typeface="Aptos" panose="020B0004020202020204" pitchFamily="34" charset="0"/>
              </a:rPr>
              <a:t>Geteste zijde</a:t>
            </a:r>
          </a:p>
        </p:txBody>
      </p:sp>
      <p:sp>
        <p:nvSpPr>
          <p:cNvPr id="12" name="Tekstvak 11">
            <a:extLst>
              <a:ext uri="{FF2B5EF4-FFF2-40B4-BE49-F238E27FC236}">
                <a16:creationId xmlns:a16="http://schemas.microsoft.com/office/drawing/2014/main" id="{05FB9F18-341E-0D47-AF16-2CFE494E6554}"/>
              </a:ext>
            </a:extLst>
          </p:cNvPr>
          <p:cNvSpPr txBox="1"/>
          <p:nvPr/>
        </p:nvSpPr>
        <p:spPr>
          <a:xfrm>
            <a:off x="6089042" y="1584000"/>
            <a:ext cx="2725271" cy="230832"/>
          </a:xfrm>
          <a:prstGeom prst="rect">
            <a:avLst/>
          </a:prstGeom>
          <a:noFill/>
        </p:spPr>
        <p:txBody>
          <a:bodyPr wrap="square" rtlCol="0">
            <a:spAutoFit/>
          </a:bodyPr>
          <a:lstStyle/>
          <a:p>
            <a:pPr algn="r"/>
            <a:r>
              <a:rPr lang="nl-NL" sz="900" dirty="0">
                <a:latin typeface="Aptos" panose="020B0004020202020204" pitchFamily="34" charset="0"/>
              </a:rPr>
              <a:t>Bron afbeeldingen: Elsbeth van Battum</a:t>
            </a:r>
          </a:p>
        </p:txBody>
      </p:sp>
      <p:sp>
        <p:nvSpPr>
          <p:cNvPr id="16" name="Tijdelijke aanduiding voor dianummer 7">
            <a:extLst>
              <a:ext uri="{FF2B5EF4-FFF2-40B4-BE49-F238E27FC236}">
                <a16:creationId xmlns:a16="http://schemas.microsoft.com/office/drawing/2014/main" id="{4E20C4A6-2CB8-4ABE-0385-A6A200EF96B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34</a:t>
            </a:fld>
            <a:endParaRPr lang="nl-NL" sz="1000" dirty="0">
              <a:latin typeface="Aptos" panose="020B0004020202020204" pitchFamily="34" charset="0"/>
            </a:endParaRPr>
          </a:p>
        </p:txBody>
      </p:sp>
    </p:spTree>
    <p:extLst>
      <p:ext uri="{BB962C8B-B14F-4D97-AF65-F5344CB8AC3E}">
        <p14:creationId xmlns:p14="http://schemas.microsoft.com/office/powerpoint/2010/main" val="4111821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2" name="Tekstvak 1">
            <a:extLst>
              <a:ext uri="{FF2B5EF4-FFF2-40B4-BE49-F238E27FC236}">
                <a16:creationId xmlns:a16="http://schemas.microsoft.com/office/drawing/2014/main" id="{2296A1BD-308A-B7DA-9E25-6ECE7328BE4C}"/>
              </a:ext>
            </a:extLst>
          </p:cNvPr>
          <p:cNvSpPr txBox="1"/>
          <p:nvPr/>
        </p:nvSpPr>
        <p:spPr>
          <a:xfrm>
            <a:off x="720001" y="288000"/>
            <a:ext cx="4919822" cy="1554272"/>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solidFill>
                <a:srgbClr val="25167A"/>
              </a:solidFill>
              <a:latin typeface="Aptos" panose="020B0004020202020204" pitchFamily="34" charset="0"/>
            </a:endParaRPr>
          </a:p>
          <a:p>
            <a:pPr>
              <a:spcAft>
                <a:spcPts val="600"/>
              </a:spcAft>
            </a:pPr>
            <a:r>
              <a:rPr lang="nl-NL" sz="2000" dirty="0">
                <a:latin typeface="Aptos" panose="020B0004020202020204" pitchFamily="34" charset="0"/>
              </a:rPr>
              <a:t>Tweede onderzoek uitgevoerd</a:t>
            </a:r>
          </a:p>
          <a:p>
            <a:pPr marL="342900" indent="-342900">
              <a:spcAft>
                <a:spcPts val="600"/>
              </a:spcAft>
              <a:buFont typeface="Arial" panose="020B0604020202020204" pitchFamily="34" charset="0"/>
              <a:buChar char="•"/>
            </a:pPr>
            <a:r>
              <a:rPr lang="nl-NL" dirty="0" err="1">
                <a:latin typeface="Aptos" panose="020B0004020202020204" pitchFamily="34" charset="0"/>
              </a:rPr>
              <a:t>Nabasco</a:t>
            </a:r>
            <a:r>
              <a:rPr lang="nl-NL" dirty="0">
                <a:latin typeface="Aptos" panose="020B0004020202020204" pitchFamily="34" charset="0"/>
              </a:rPr>
              <a:t> </a:t>
            </a:r>
          </a:p>
          <a:p>
            <a:pPr marL="342900" indent="-342900">
              <a:spcAft>
                <a:spcPts val="600"/>
              </a:spcAft>
              <a:buFont typeface="Arial" panose="020B0604020202020204" pitchFamily="34" charset="0"/>
              <a:buChar char="•"/>
            </a:pPr>
            <a:r>
              <a:rPr lang="nl-NL" dirty="0" err="1">
                <a:latin typeface="Aptos" panose="020B0004020202020204" pitchFamily="34" charset="0"/>
              </a:rPr>
              <a:t>Myco</a:t>
            </a:r>
            <a:r>
              <a:rPr lang="nl-NL" dirty="0">
                <a:latin typeface="Aptos" panose="020B0004020202020204" pitchFamily="34" charset="0"/>
              </a:rPr>
              <a:t> </a:t>
            </a:r>
            <a:r>
              <a:rPr lang="nl-NL" dirty="0" err="1">
                <a:latin typeface="Aptos" panose="020B0004020202020204" pitchFamily="34" charset="0"/>
              </a:rPr>
              <a:t>composite</a:t>
            </a:r>
            <a:endParaRPr lang="nl-NL" dirty="0">
              <a:latin typeface="Aptos" panose="020B0004020202020204" pitchFamily="34" charset="0"/>
            </a:endParaRPr>
          </a:p>
        </p:txBody>
      </p:sp>
      <p:sp>
        <p:nvSpPr>
          <p:cNvPr id="16" name="Tijdelijke aanduiding voor dianummer 7">
            <a:extLst>
              <a:ext uri="{FF2B5EF4-FFF2-40B4-BE49-F238E27FC236}">
                <a16:creationId xmlns:a16="http://schemas.microsoft.com/office/drawing/2014/main" id="{4E20C4A6-2CB8-4ABE-0385-A6A200EF96B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35</a:t>
            </a:fld>
            <a:endParaRPr lang="nl-NL" sz="1000" dirty="0">
              <a:latin typeface="Aptos" panose="020B0004020202020204" pitchFamily="34" charset="0"/>
            </a:endParaRPr>
          </a:p>
        </p:txBody>
      </p:sp>
      <p:pic>
        <p:nvPicPr>
          <p:cNvPr id="8" name="Afbeelding 7">
            <a:extLst>
              <a:ext uri="{FF2B5EF4-FFF2-40B4-BE49-F238E27FC236}">
                <a16:creationId xmlns:a16="http://schemas.microsoft.com/office/drawing/2014/main" id="{467DCFF8-04BB-8D4A-5F91-E53C1D48D3B5}"/>
              </a:ext>
            </a:extLst>
          </p:cNvPr>
          <p:cNvPicPr>
            <a:picLocks noChangeAspect="1"/>
          </p:cNvPicPr>
          <p:nvPr/>
        </p:nvPicPr>
        <p:blipFill rotWithShape="1">
          <a:blip r:embed="rId3">
            <a:extLst>
              <a:ext uri="{28A0092B-C50C-407E-A947-70E740481C1C}">
                <a14:useLocalDpi xmlns:a14="http://schemas.microsoft.com/office/drawing/2010/main" val="0"/>
              </a:ext>
            </a:extLst>
          </a:blip>
          <a:srcRect l="20983" t="24469" r="20326" b="19005"/>
          <a:stretch/>
        </p:blipFill>
        <p:spPr>
          <a:xfrm>
            <a:off x="5976000" y="2808000"/>
            <a:ext cx="2747753" cy="1984795"/>
          </a:xfrm>
          <a:prstGeom prst="rect">
            <a:avLst/>
          </a:prstGeom>
        </p:spPr>
      </p:pic>
      <p:pic>
        <p:nvPicPr>
          <p:cNvPr id="9" name="Afbeelding 8">
            <a:extLst>
              <a:ext uri="{FF2B5EF4-FFF2-40B4-BE49-F238E27FC236}">
                <a16:creationId xmlns:a16="http://schemas.microsoft.com/office/drawing/2014/main" id="{59B88971-A882-C19D-73A2-9C852CCFC084}"/>
              </a:ext>
            </a:extLst>
          </p:cNvPr>
          <p:cNvPicPr>
            <a:picLocks noChangeAspect="1"/>
          </p:cNvPicPr>
          <p:nvPr/>
        </p:nvPicPr>
        <p:blipFill rotWithShape="1">
          <a:blip r:embed="rId4">
            <a:extLst>
              <a:ext uri="{28A0092B-C50C-407E-A947-70E740481C1C}">
                <a14:useLocalDpi xmlns:a14="http://schemas.microsoft.com/office/drawing/2010/main" val="0"/>
              </a:ext>
            </a:extLst>
          </a:blip>
          <a:srcRect t="13269" b="14323"/>
          <a:stretch/>
        </p:blipFill>
        <p:spPr>
          <a:xfrm>
            <a:off x="5976000" y="1008000"/>
            <a:ext cx="2747753" cy="1492497"/>
          </a:xfrm>
          <a:prstGeom prst="rect">
            <a:avLst/>
          </a:prstGeom>
        </p:spPr>
      </p:pic>
      <p:pic>
        <p:nvPicPr>
          <p:cNvPr id="13" name="Afbeelding 12">
            <a:extLst>
              <a:ext uri="{FF2B5EF4-FFF2-40B4-BE49-F238E27FC236}">
                <a16:creationId xmlns:a16="http://schemas.microsoft.com/office/drawing/2014/main" id="{4E99E444-EE37-7F5C-B8AF-EC6848093303}"/>
              </a:ext>
            </a:extLst>
          </p:cNvPr>
          <p:cNvPicPr>
            <a:picLocks noChangeAspect="1"/>
          </p:cNvPicPr>
          <p:nvPr/>
        </p:nvPicPr>
        <p:blipFill rotWithShape="1">
          <a:blip r:embed="rId5">
            <a:extLst>
              <a:ext uri="{28A0092B-C50C-407E-A947-70E740481C1C}">
                <a14:useLocalDpi xmlns:a14="http://schemas.microsoft.com/office/drawing/2010/main" val="0"/>
              </a:ext>
            </a:extLst>
          </a:blip>
          <a:srcRect t="7841" r="14216"/>
          <a:stretch/>
        </p:blipFill>
        <p:spPr>
          <a:xfrm rot="5400000">
            <a:off x="540000" y="2392318"/>
            <a:ext cx="2681050" cy="2160000"/>
          </a:xfrm>
          <a:prstGeom prst="rect">
            <a:avLst/>
          </a:prstGeom>
        </p:spPr>
      </p:pic>
      <p:pic>
        <p:nvPicPr>
          <p:cNvPr id="18" name="Afbeelding 17">
            <a:extLst>
              <a:ext uri="{FF2B5EF4-FFF2-40B4-BE49-F238E27FC236}">
                <a16:creationId xmlns:a16="http://schemas.microsoft.com/office/drawing/2014/main" id="{92370E8F-7E09-5502-2914-0CDBEFBA20D3}"/>
              </a:ext>
            </a:extLst>
          </p:cNvPr>
          <p:cNvPicPr>
            <a:picLocks noChangeAspect="1"/>
          </p:cNvPicPr>
          <p:nvPr/>
        </p:nvPicPr>
        <p:blipFill rotWithShape="1">
          <a:blip r:embed="rId6">
            <a:extLst>
              <a:ext uri="{28A0092B-C50C-407E-A947-70E740481C1C}">
                <a14:useLocalDpi xmlns:a14="http://schemas.microsoft.com/office/drawing/2010/main" val="0"/>
              </a:ext>
            </a:extLst>
          </a:blip>
          <a:srcRect l="28773" t="15881" r="27983" b="34108"/>
          <a:stretch/>
        </p:blipFill>
        <p:spPr>
          <a:xfrm>
            <a:off x="3600000" y="2061618"/>
            <a:ext cx="1771104" cy="2730991"/>
          </a:xfrm>
          <a:prstGeom prst="rect">
            <a:avLst/>
          </a:prstGeom>
        </p:spPr>
      </p:pic>
    </p:spTree>
    <p:extLst>
      <p:ext uri="{BB962C8B-B14F-4D97-AF65-F5344CB8AC3E}">
        <p14:creationId xmlns:p14="http://schemas.microsoft.com/office/powerpoint/2010/main" val="3418977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7">
            <a:extLst>
              <a:ext uri="{FF2B5EF4-FFF2-40B4-BE49-F238E27FC236}">
                <a16:creationId xmlns:a16="http://schemas.microsoft.com/office/drawing/2014/main" id="{9C8B4E80-6DA1-CA4B-766C-F50EB9ED195E}"/>
              </a:ext>
            </a:extLst>
          </p:cNvPr>
          <p:cNvSpPr txBox="1">
            <a:spLocks/>
          </p:cNvSpPr>
          <p:nvPr/>
        </p:nvSpPr>
        <p:spPr>
          <a:xfrm>
            <a:off x="77263"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endParaRPr lang="nl-NL" sz="1000" dirty="0">
              <a:latin typeface="Aptos" panose="020B0004020202020204" pitchFamily="34" charset="0"/>
            </a:endParaRPr>
          </a:p>
        </p:txBody>
      </p:sp>
      <p:sp>
        <p:nvSpPr>
          <p:cNvPr id="5" name="Tijdelijke aanduiding voor datum 1">
            <a:extLst>
              <a:ext uri="{FF2B5EF4-FFF2-40B4-BE49-F238E27FC236}">
                <a16:creationId xmlns:a16="http://schemas.microsoft.com/office/drawing/2014/main" id="{5AFC7A99-C84B-AEB6-E4EA-0F8622A1C86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2" name="Tekstvak 1">
            <a:extLst>
              <a:ext uri="{FF2B5EF4-FFF2-40B4-BE49-F238E27FC236}">
                <a16:creationId xmlns:a16="http://schemas.microsoft.com/office/drawing/2014/main" id="{2296A1BD-308A-B7DA-9E25-6ECE7328BE4C}"/>
              </a:ext>
            </a:extLst>
          </p:cNvPr>
          <p:cNvSpPr txBox="1"/>
          <p:nvPr/>
        </p:nvSpPr>
        <p:spPr>
          <a:xfrm>
            <a:off x="720000" y="288000"/>
            <a:ext cx="7461892" cy="4451924"/>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Veroudering </a:t>
            </a:r>
            <a:r>
              <a:rPr lang="nl-NL" sz="2400" dirty="0" err="1">
                <a:solidFill>
                  <a:srgbClr val="25167A"/>
                </a:solidFill>
                <a:latin typeface="Aptos" panose="020B0004020202020204" pitchFamily="34" charset="0"/>
              </a:rPr>
              <a:t>Biocomposieten</a:t>
            </a:r>
            <a:endParaRPr lang="nl-NL" sz="2400" dirty="0">
              <a:solidFill>
                <a:srgbClr val="25167A"/>
              </a:solidFill>
              <a:latin typeface="Aptos" panose="020B0004020202020204" pitchFamily="34" charset="0"/>
            </a:endParaRPr>
          </a:p>
          <a:p>
            <a:pPr>
              <a:spcAft>
                <a:spcPts val="600"/>
              </a:spcAft>
            </a:pPr>
            <a:r>
              <a:rPr lang="nl-NL" sz="2000" dirty="0">
                <a:latin typeface="Aptos" panose="020B0004020202020204" pitchFamily="34" charset="0"/>
              </a:rPr>
              <a:t>Voorlopige resultaten</a:t>
            </a:r>
            <a:endParaRPr lang="nl-NL" dirty="0">
              <a:latin typeface="Aptos" panose="020B0004020202020204" pitchFamily="34" charset="0"/>
            </a:endParaRPr>
          </a:p>
          <a:p>
            <a:pPr marL="285750" indent="-285750">
              <a:lnSpc>
                <a:spcPct val="120000"/>
              </a:lnSpc>
              <a:buFont typeface="Arial" panose="020B0604020202020204" pitchFamily="34" charset="0"/>
              <a:buChar char="•"/>
            </a:pPr>
            <a:r>
              <a:rPr lang="nl-NL" sz="1600" dirty="0">
                <a:latin typeface="Aptos" panose="020B0004020202020204" pitchFamily="34" charset="0"/>
              </a:rPr>
              <a:t>Veroudering leidt tot afname van alle mechanische eigenschappen.</a:t>
            </a:r>
          </a:p>
          <a:p>
            <a:pPr marL="285750" indent="-285750">
              <a:lnSpc>
                <a:spcPct val="120000"/>
              </a:lnSpc>
              <a:buFont typeface="Arial" panose="020B0604020202020204" pitchFamily="34" charset="0"/>
              <a:buChar char="•"/>
            </a:pPr>
            <a:r>
              <a:rPr lang="nl-NL" sz="1600" dirty="0">
                <a:latin typeface="Aptos" panose="020B0004020202020204" pitchFamily="34" charset="0"/>
              </a:rPr>
              <a:t>De buigsterkte en kerfweerstand nemen na 12 weken versnelde veroudering af met ca. 30-40%.</a:t>
            </a:r>
          </a:p>
          <a:p>
            <a:pPr marL="285750" indent="-285750">
              <a:lnSpc>
                <a:spcPct val="120000"/>
              </a:lnSpc>
              <a:buFont typeface="Arial" panose="020B0604020202020204" pitchFamily="34" charset="0"/>
              <a:buChar char="•"/>
            </a:pPr>
            <a:r>
              <a:rPr lang="nl-NL" sz="1600" dirty="0">
                <a:latin typeface="Aptos" panose="020B0004020202020204" pitchFamily="34" charset="0"/>
              </a:rPr>
              <a:t>Het bevriezen van enigszins vochtige materialen heeft een sterker effect op deze mechanische eigenschappen dan </a:t>
            </a:r>
            <a:r>
              <a:rPr lang="nl-NL" sz="1600" dirty="0" err="1">
                <a:latin typeface="Aptos" panose="020B0004020202020204" pitchFamily="34" charset="0"/>
              </a:rPr>
              <a:t>UV-straling</a:t>
            </a:r>
            <a:r>
              <a:rPr lang="nl-NL" sz="1600" dirty="0">
                <a:latin typeface="Aptos" panose="020B0004020202020204" pitchFamily="34" charset="0"/>
              </a:rPr>
              <a:t>. </a:t>
            </a:r>
          </a:p>
          <a:p>
            <a:pPr marL="285750" indent="-285750">
              <a:lnSpc>
                <a:spcPct val="120000"/>
              </a:lnSpc>
              <a:buFont typeface="Arial" panose="020B0604020202020204" pitchFamily="34" charset="0"/>
              <a:buChar char="•"/>
            </a:pPr>
            <a:r>
              <a:rPr lang="nl-NL" sz="1600" dirty="0">
                <a:latin typeface="Aptos" panose="020B0004020202020204" pitchFamily="34" charset="0"/>
              </a:rPr>
              <a:t>De modulus en breukrek nemen na 12 weken versnelde veroudering af met circa 15 -25%.</a:t>
            </a:r>
          </a:p>
          <a:p>
            <a:pPr marL="285750" indent="-285750">
              <a:lnSpc>
                <a:spcPct val="120000"/>
              </a:lnSpc>
              <a:buFont typeface="Arial" panose="020B0604020202020204" pitchFamily="34" charset="0"/>
              <a:buChar char="•"/>
            </a:pPr>
            <a:r>
              <a:rPr lang="nl-NL" sz="1600" dirty="0">
                <a:latin typeface="Aptos" panose="020B0004020202020204" pitchFamily="34" charset="0"/>
              </a:rPr>
              <a:t>Hoe deze 12 weken versnelde veroudering correspondeert met natuurlijke veroudering is onderwerp van verdere studie.</a:t>
            </a:r>
          </a:p>
          <a:p>
            <a:pPr marL="285750" indent="-285750">
              <a:lnSpc>
                <a:spcPct val="120000"/>
              </a:lnSpc>
              <a:buFont typeface="Arial" panose="020B0604020202020204" pitchFamily="34" charset="0"/>
              <a:buChar char="•"/>
            </a:pPr>
            <a:r>
              <a:rPr lang="nl-NL" sz="1600" dirty="0">
                <a:latin typeface="Aptos" panose="020B0004020202020204" pitchFamily="34" charset="0"/>
              </a:rPr>
              <a:t>Vezeltype kan flinke invloed hebben op de mechanische eigenschappen.</a:t>
            </a:r>
          </a:p>
          <a:p>
            <a:pPr marL="285750" indent="-285750">
              <a:lnSpc>
                <a:spcPct val="120000"/>
              </a:lnSpc>
              <a:buFont typeface="Arial" panose="020B0604020202020204" pitchFamily="34" charset="0"/>
              <a:buChar char="•"/>
            </a:pPr>
            <a:r>
              <a:rPr lang="nl-NL" sz="1600" dirty="0">
                <a:latin typeface="Aptos" panose="020B0004020202020204" pitchFamily="34" charset="0"/>
              </a:rPr>
              <a:t>De proefstukken verkleuren hevig, de gekozen UV-stabilisator leidt niet tot minder verkleuring.</a:t>
            </a:r>
          </a:p>
        </p:txBody>
      </p:sp>
      <p:sp>
        <p:nvSpPr>
          <p:cNvPr id="8" name="Tijdelijke aanduiding voor dianummer 7">
            <a:extLst>
              <a:ext uri="{FF2B5EF4-FFF2-40B4-BE49-F238E27FC236}">
                <a16:creationId xmlns:a16="http://schemas.microsoft.com/office/drawing/2014/main" id="{7855BED2-6CA6-F5E0-F703-D8B0507FD5A2}"/>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36</a:t>
            </a:fld>
            <a:endParaRPr lang="nl-NL" sz="1000" dirty="0">
              <a:latin typeface="Aptos" panose="020B0004020202020204" pitchFamily="34" charset="0"/>
            </a:endParaRPr>
          </a:p>
        </p:txBody>
      </p:sp>
    </p:spTree>
    <p:extLst>
      <p:ext uri="{BB962C8B-B14F-4D97-AF65-F5344CB8AC3E}">
        <p14:creationId xmlns:p14="http://schemas.microsoft.com/office/powerpoint/2010/main" val="1695684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91F7D174-241C-8EFF-9D1A-A47AFCEC997F}"/>
              </a:ext>
            </a:extLst>
          </p:cNvPr>
          <p:cNvSpPr txBox="1"/>
          <p:nvPr/>
        </p:nvSpPr>
        <p:spPr>
          <a:xfrm>
            <a:off x="720000" y="288000"/>
            <a:ext cx="8401229" cy="955903"/>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100% Biobased Gevelmateriaal</a:t>
            </a:r>
          </a:p>
          <a:p>
            <a:pPr>
              <a:lnSpc>
                <a:spcPct val="150000"/>
              </a:lnSpc>
            </a:pPr>
            <a:r>
              <a:rPr lang="nl-NL" sz="2000" dirty="0">
                <a:latin typeface="Aptos" panose="020B0004020202020204" pitchFamily="34" charset="0"/>
              </a:rPr>
              <a:t>Ontwerpen en produceren innovatieve biobased bouwmaterialen</a:t>
            </a:r>
          </a:p>
        </p:txBody>
      </p:sp>
      <p:pic>
        <p:nvPicPr>
          <p:cNvPr id="6146" name="Picture 2">
            <a:extLst>
              <a:ext uri="{FF2B5EF4-FFF2-40B4-BE49-F238E27FC236}">
                <a16:creationId xmlns:a16="http://schemas.microsoft.com/office/drawing/2014/main" id="{B53655C4-1B8F-A918-0029-2D8B2D1C0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440000"/>
            <a:ext cx="4655912" cy="298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7">
            <a:extLst>
              <a:ext uri="{FF2B5EF4-FFF2-40B4-BE49-F238E27FC236}">
                <a16:creationId xmlns:a16="http://schemas.microsoft.com/office/drawing/2014/main" id="{386CA08D-638D-9100-BC81-4B19C30D184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37</a:t>
            </a:fld>
            <a:endParaRPr lang="nl-NL" sz="1000" dirty="0">
              <a:latin typeface="Aptos" panose="020B0004020202020204" pitchFamily="34" charset="0"/>
            </a:endParaRPr>
          </a:p>
        </p:txBody>
      </p:sp>
      <p:sp>
        <p:nvSpPr>
          <p:cNvPr id="3" name="Tijdelijke aanduiding voor datum 1">
            <a:extLst>
              <a:ext uri="{FF2B5EF4-FFF2-40B4-BE49-F238E27FC236}">
                <a16:creationId xmlns:a16="http://schemas.microsoft.com/office/drawing/2014/main" id="{A89693AC-F190-D771-D4B0-22973A177002}"/>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4" name="Tekstvak 3">
            <a:extLst>
              <a:ext uri="{FF2B5EF4-FFF2-40B4-BE49-F238E27FC236}">
                <a16:creationId xmlns:a16="http://schemas.microsoft.com/office/drawing/2014/main" id="{DC4E1643-14F8-C310-3F51-C725683B1700}"/>
              </a:ext>
            </a:extLst>
          </p:cNvPr>
          <p:cNvSpPr txBox="1"/>
          <p:nvPr/>
        </p:nvSpPr>
        <p:spPr>
          <a:xfrm>
            <a:off x="611966" y="4464000"/>
            <a:ext cx="3327397" cy="369332"/>
          </a:xfrm>
          <a:prstGeom prst="rect">
            <a:avLst/>
          </a:prstGeom>
          <a:noFill/>
        </p:spPr>
        <p:txBody>
          <a:bodyPr wrap="square" rtlCol="0">
            <a:spAutoFit/>
          </a:bodyPr>
          <a:lstStyle/>
          <a:p>
            <a:r>
              <a:rPr lang="nl-NL" dirty="0">
                <a:latin typeface="Aptos" panose="020B0004020202020204" pitchFamily="34" charset="0"/>
              </a:rPr>
              <a:t>Zeewierpanelen (Wierwaar) </a:t>
            </a:r>
          </a:p>
        </p:txBody>
      </p:sp>
      <p:pic>
        <p:nvPicPr>
          <p:cNvPr id="6150" name="Picture 6" descr="Nabasco Facade – De circulaire bouwcatalogus">
            <a:extLst>
              <a:ext uri="{FF2B5EF4-FFF2-40B4-BE49-F238E27FC236}">
                <a16:creationId xmlns:a16="http://schemas.microsoft.com/office/drawing/2014/main" id="{FD01024D-F1F6-AA41-C948-AD7E52630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000" y="1440000"/>
            <a:ext cx="2982468" cy="298246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F1F2622-1BEE-608E-9DB8-20F5D24EED8A}"/>
              </a:ext>
            </a:extLst>
          </p:cNvPr>
          <p:cNvSpPr txBox="1"/>
          <p:nvPr/>
        </p:nvSpPr>
        <p:spPr>
          <a:xfrm>
            <a:off x="5688000" y="4464000"/>
            <a:ext cx="2702682" cy="369332"/>
          </a:xfrm>
          <a:prstGeom prst="rect">
            <a:avLst/>
          </a:prstGeom>
          <a:noFill/>
        </p:spPr>
        <p:txBody>
          <a:bodyPr wrap="square" rtlCol="0">
            <a:spAutoFit/>
          </a:bodyPr>
          <a:lstStyle/>
          <a:p>
            <a:r>
              <a:rPr lang="nl-NL" dirty="0" err="1">
                <a:latin typeface="Aptos" panose="020B0004020202020204" pitchFamily="34" charset="0"/>
              </a:rPr>
              <a:t>Nabasco</a:t>
            </a:r>
            <a:r>
              <a:rPr lang="nl-NL" dirty="0">
                <a:latin typeface="Aptos" panose="020B0004020202020204" pitchFamily="34" charset="0"/>
              </a:rPr>
              <a:t> (NPSP)</a:t>
            </a:r>
          </a:p>
        </p:txBody>
      </p:sp>
    </p:spTree>
    <p:extLst>
      <p:ext uri="{BB962C8B-B14F-4D97-AF65-F5344CB8AC3E}">
        <p14:creationId xmlns:p14="http://schemas.microsoft.com/office/powerpoint/2010/main" val="1122729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91F7D174-241C-8EFF-9D1A-A47AFCEC997F}"/>
              </a:ext>
            </a:extLst>
          </p:cNvPr>
          <p:cNvSpPr txBox="1"/>
          <p:nvPr/>
        </p:nvSpPr>
        <p:spPr>
          <a:xfrm>
            <a:off x="720001" y="288000"/>
            <a:ext cx="7312376" cy="1791324"/>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100% Biobased Gevelmateriaal</a:t>
            </a:r>
          </a:p>
          <a:p>
            <a:pPr>
              <a:lnSpc>
                <a:spcPct val="150000"/>
              </a:lnSpc>
            </a:pPr>
            <a:r>
              <a:rPr lang="nl-NL" sz="2000" dirty="0">
                <a:latin typeface="Aptos" panose="020B0004020202020204" pitchFamily="34" charset="0"/>
              </a:rPr>
              <a:t>Stap van materiaal naar gevelelement</a:t>
            </a:r>
          </a:p>
          <a:p>
            <a:pPr marL="285750" indent="-285750">
              <a:lnSpc>
                <a:spcPct val="150000"/>
              </a:lnSpc>
              <a:buFont typeface="Arial" panose="020B0604020202020204" pitchFamily="34" charset="0"/>
              <a:buChar char="•"/>
            </a:pPr>
            <a:r>
              <a:rPr lang="nl-NL" dirty="0" err="1">
                <a:latin typeface="Aptos" panose="020B0004020202020204" pitchFamily="34" charset="0"/>
              </a:rPr>
              <a:t>Materiaalgedreven</a:t>
            </a:r>
            <a:r>
              <a:rPr lang="nl-NL" dirty="0">
                <a:latin typeface="Aptos" panose="020B0004020202020204" pitchFamily="34" charset="0"/>
              </a:rPr>
              <a:t> onderzoek </a:t>
            </a:r>
          </a:p>
          <a:p>
            <a:pPr marL="285750" indent="-285750">
              <a:lnSpc>
                <a:spcPct val="150000"/>
              </a:lnSpc>
              <a:buFont typeface="Arial" panose="020B0604020202020204" pitchFamily="34" charset="0"/>
              <a:buChar char="•"/>
            </a:pPr>
            <a:r>
              <a:rPr lang="nl-NL" dirty="0">
                <a:latin typeface="Aptos" panose="020B0004020202020204" pitchFamily="34" charset="0"/>
              </a:rPr>
              <a:t>Parametrisch ontwerpen</a:t>
            </a:r>
          </a:p>
        </p:txBody>
      </p:sp>
      <p:sp>
        <p:nvSpPr>
          <p:cNvPr id="2" name="Tijdelijke aanduiding voor dianummer 7">
            <a:extLst>
              <a:ext uri="{FF2B5EF4-FFF2-40B4-BE49-F238E27FC236}">
                <a16:creationId xmlns:a16="http://schemas.microsoft.com/office/drawing/2014/main" id="{386CA08D-638D-9100-BC81-4B19C30D184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38</a:t>
            </a:fld>
            <a:endParaRPr lang="nl-NL" sz="1000" dirty="0">
              <a:latin typeface="Aptos" panose="020B0004020202020204" pitchFamily="34" charset="0"/>
            </a:endParaRPr>
          </a:p>
        </p:txBody>
      </p:sp>
      <p:sp>
        <p:nvSpPr>
          <p:cNvPr id="3" name="Tijdelijke aanduiding voor datum 1">
            <a:extLst>
              <a:ext uri="{FF2B5EF4-FFF2-40B4-BE49-F238E27FC236}">
                <a16:creationId xmlns:a16="http://schemas.microsoft.com/office/drawing/2014/main" id="{A89693AC-F190-D771-D4B0-22973A177002}"/>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4" name="Picture 4">
            <a:extLst>
              <a:ext uri="{FF2B5EF4-FFF2-40B4-BE49-F238E27FC236}">
                <a16:creationId xmlns:a16="http://schemas.microsoft.com/office/drawing/2014/main" id="{4717DF3E-1A1C-28C2-3E13-05BA9AE50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0" y="2124000"/>
            <a:ext cx="4318000" cy="27711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3C50BA1-6263-075E-3828-F324D6E63D51}"/>
              </a:ext>
            </a:extLst>
          </p:cNvPr>
          <p:cNvSpPr txBox="1"/>
          <p:nvPr/>
        </p:nvSpPr>
        <p:spPr>
          <a:xfrm>
            <a:off x="5112000" y="4680000"/>
            <a:ext cx="2311953" cy="246221"/>
          </a:xfrm>
          <a:prstGeom prst="rect">
            <a:avLst/>
          </a:prstGeom>
          <a:noFill/>
        </p:spPr>
        <p:txBody>
          <a:bodyPr wrap="square" rtlCol="0">
            <a:spAutoFit/>
          </a:bodyPr>
          <a:lstStyle/>
          <a:p>
            <a:r>
              <a:rPr lang="nl-NL" sz="1000" dirty="0">
                <a:latin typeface="Aptos" panose="020B0004020202020204" pitchFamily="34" charset="0"/>
              </a:rPr>
              <a:t>Bron afbeelding: Wierwaar</a:t>
            </a:r>
          </a:p>
        </p:txBody>
      </p:sp>
    </p:spTree>
    <p:extLst>
      <p:ext uri="{BB962C8B-B14F-4D97-AF65-F5344CB8AC3E}">
        <p14:creationId xmlns:p14="http://schemas.microsoft.com/office/powerpoint/2010/main" val="2287752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91F7D174-241C-8EFF-9D1A-A47AFCEC997F}"/>
              </a:ext>
            </a:extLst>
          </p:cNvPr>
          <p:cNvSpPr txBox="1"/>
          <p:nvPr/>
        </p:nvSpPr>
        <p:spPr>
          <a:xfrm>
            <a:off x="720000" y="288000"/>
            <a:ext cx="8401229" cy="2054473"/>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100% Biobased Gevelmateriaal</a:t>
            </a:r>
          </a:p>
          <a:p>
            <a:pPr>
              <a:lnSpc>
                <a:spcPct val="150000"/>
              </a:lnSpc>
            </a:pPr>
            <a:r>
              <a:rPr lang="nl-NL" sz="2000" dirty="0">
                <a:latin typeface="Aptos" panose="020B0004020202020204" pitchFamily="34" charset="0"/>
              </a:rPr>
              <a:t>Innovatiepaviljoen </a:t>
            </a:r>
            <a:r>
              <a:rPr lang="nl-NL" sz="2000" dirty="0" err="1">
                <a:latin typeface="Aptos" panose="020B0004020202020204" pitchFamily="34" charset="0"/>
              </a:rPr>
              <a:t>Marineterrein</a:t>
            </a:r>
            <a:r>
              <a:rPr lang="nl-NL" sz="2000" dirty="0">
                <a:latin typeface="Aptos" panose="020B0004020202020204" pitchFamily="34" charset="0"/>
              </a:rPr>
              <a:t> Amsterdam</a:t>
            </a:r>
          </a:p>
          <a:p>
            <a:pPr marL="285750" indent="-285750">
              <a:lnSpc>
                <a:spcPct val="130000"/>
              </a:lnSpc>
              <a:buFont typeface="Arial" panose="020B0604020202020204" pitchFamily="34" charset="0"/>
              <a:buChar char="•"/>
            </a:pPr>
            <a:r>
              <a:rPr lang="nl-NL" dirty="0">
                <a:latin typeface="Aptos" panose="020B0004020202020204" pitchFamily="34" charset="0"/>
              </a:rPr>
              <a:t>Plaatsing nieuwe panelen januari 2025. </a:t>
            </a:r>
          </a:p>
          <a:p>
            <a:pPr marL="285750" indent="-285750">
              <a:lnSpc>
                <a:spcPct val="130000"/>
              </a:lnSpc>
              <a:buFont typeface="Arial" panose="020B0604020202020204" pitchFamily="34" charset="0"/>
              <a:buChar char="•"/>
            </a:pPr>
            <a:r>
              <a:rPr lang="nl-NL" dirty="0">
                <a:latin typeface="Aptos" panose="020B0004020202020204" pitchFamily="34" charset="0"/>
              </a:rPr>
              <a:t>Invloed van weerfactoren (vocht, temperatuur, straling) op de mechanische en oppervlakte-eigenschappen.</a:t>
            </a:r>
          </a:p>
        </p:txBody>
      </p:sp>
      <p:sp>
        <p:nvSpPr>
          <p:cNvPr id="2" name="Tijdelijke aanduiding voor dianummer 7">
            <a:extLst>
              <a:ext uri="{FF2B5EF4-FFF2-40B4-BE49-F238E27FC236}">
                <a16:creationId xmlns:a16="http://schemas.microsoft.com/office/drawing/2014/main" id="{8323486C-0448-1FAC-269C-4CBD2E06DC71}"/>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39</a:t>
            </a:fld>
            <a:endParaRPr lang="nl-NL" sz="1000" dirty="0">
              <a:latin typeface="Aptos" panose="020B0004020202020204" pitchFamily="34" charset="0"/>
            </a:endParaRPr>
          </a:p>
        </p:txBody>
      </p:sp>
      <p:sp>
        <p:nvSpPr>
          <p:cNvPr id="3" name="Tijdelijke aanduiding voor datum 1">
            <a:extLst>
              <a:ext uri="{FF2B5EF4-FFF2-40B4-BE49-F238E27FC236}">
                <a16:creationId xmlns:a16="http://schemas.microsoft.com/office/drawing/2014/main" id="{41CA4FEC-8047-4F9B-8E00-A2C12E0D3ED4}"/>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pic>
        <p:nvPicPr>
          <p:cNvPr id="7170" name="Picture 2" descr="Testpaviljoen voor duurzame bouwinnovaties geopend op Marineterrein -  architectenweb.nl">
            <a:extLst>
              <a:ext uri="{FF2B5EF4-FFF2-40B4-BE49-F238E27FC236}">
                <a16:creationId xmlns:a16="http://schemas.microsoft.com/office/drawing/2014/main" id="{405A1CD3-B32D-45A7-64FF-B1F25C405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1" t="15918" r="15918" b="23311"/>
          <a:stretch/>
        </p:blipFill>
        <p:spPr bwMode="auto">
          <a:xfrm>
            <a:off x="792000" y="2592000"/>
            <a:ext cx="3914052" cy="222276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FD62616-2758-DC8B-A910-351867076B36}"/>
              </a:ext>
            </a:extLst>
          </p:cNvPr>
          <p:cNvSpPr txBox="1"/>
          <p:nvPr/>
        </p:nvSpPr>
        <p:spPr>
          <a:xfrm>
            <a:off x="4706052" y="2571750"/>
            <a:ext cx="2815338" cy="369332"/>
          </a:xfrm>
          <a:prstGeom prst="rect">
            <a:avLst/>
          </a:prstGeom>
          <a:noFill/>
        </p:spPr>
        <p:txBody>
          <a:bodyPr wrap="square">
            <a:spAutoFit/>
          </a:bodyPr>
          <a:lstStyle/>
          <a:p>
            <a:r>
              <a:rPr lang="nl-NL" sz="900" dirty="0">
                <a:latin typeface="Aptos" panose="020B0004020202020204" pitchFamily="34" charset="0"/>
                <a:hlinkClick r:id="rId4"/>
              </a:rPr>
              <a:t>Testpaviljoen voor duurzame bouwinnovaties geopend op </a:t>
            </a:r>
            <a:r>
              <a:rPr lang="nl-NL" sz="900" dirty="0" err="1">
                <a:latin typeface="Aptos" panose="020B0004020202020204" pitchFamily="34" charset="0"/>
                <a:hlinkClick r:id="rId4"/>
              </a:rPr>
              <a:t>Marineterrein</a:t>
            </a:r>
            <a:r>
              <a:rPr lang="nl-NL" sz="900" dirty="0">
                <a:latin typeface="Aptos" panose="020B0004020202020204" pitchFamily="34" charset="0"/>
                <a:hlinkClick r:id="rId4"/>
              </a:rPr>
              <a:t> - architectenweb.nl</a:t>
            </a:r>
            <a:endParaRPr lang="nl-NL" sz="900" dirty="0">
              <a:latin typeface="Aptos" panose="020B0004020202020204" pitchFamily="34" charset="0"/>
            </a:endParaRPr>
          </a:p>
        </p:txBody>
      </p:sp>
    </p:spTree>
    <p:extLst>
      <p:ext uri="{BB962C8B-B14F-4D97-AF65-F5344CB8AC3E}">
        <p14:creationId xmlns:p14="http://schemas.microsoft.com/office/powerpoint/2010/main" val="504178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4D9908E-7398-A0B0-0B54-82F38CF12474}"/>
              </a:ext>
            </a:extLst>
          </p:cNvPr>
          <p:cNvSpPr/>
          <p:nvPr/>
        </p:nvSpPr>
        <p:spPr>
          <a:xfrm>
            <a:off x="3365205" y="0"/>
            <a:ext cx="5778795"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26" name="Picture 2" descr="2024 country overshoot days. Earth in the middle with dates positioned outside of the circle corresponding to country overshoot day">
            <a:extLst>
              <a:ext uri="{FF2B5EF4-FFF2-40B4-BE49-F238E27FC236}">
                <a16:creationId xmlns:a16="http://schemas.microsoft.com/office/drawing/2014/main" id="{521DB6E8-F97F-DAAB-146A-8AE125CC6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000" y="72000"/>
            <a:ext cx="6096000" cy="50231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3FDDB58-4C41-694D-81DD-D2E5C0083D38}"/>
              </a:ext>
            </a:extLst>
          </p:cNvPr>
          <p:cNvSpPr txBox="1"/>
          <p:nvPr/>
        </p:nvSpPr>
        <p:spPr>
          <a:xfrm>
            <a:off x="432000" y="288000"/>
            <a:ext cx="3065191" cy="216065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Maatschappelijke opgaven</a:t>
            </a:r>
            <a:endParaRPr lang="nl-NL" sz="2000" dirty="0">
              <a:latin typeface="Aptos" panose="020B0004020202020204" pitchFamily="34" charset="0"/>
            </a:endParaRPr>
          </a:p>
          <a:p>
            <a:pPr>
              <a:lnSpc>
                <a:spcPct val="150000"/>
              </a:lnSpc>
              <a:spcAft>
                <a:spcPts val="0"/>
              </a:spcAft>
            </a:pPr>
            <a:r>
              <a:rPr lang="nl-NL" sz="2000" dirty="0">
                <a:latin typeface="Aptos" panose="020B0004020202020204" pitchFamily="34" charset="0"/>
              </a:rPr>
              <a:t>Earth </a:t>
            </a:r>
            <a:r>
              <a:rPr lang="nl-NL" sz="2000" dirty="0" err="1">
                <a:latin typeface="Aptos" panose="020B0004020202020204" pitchFamily="34" charset="0"/>
              </a:rPr>
              <a:t>overshoot</a:t>
            </a:r>
            <a:r>
              <a:rPr lang="nl-NL" sz="2000" dirty="0">
                <a:latin typeface="Aptos" panose="020B0004020202020204" pitchFamily="34" charset="0"/>
              </a:rPr>
              <a:t> </a:t>
            </a:r>
            <a:r>
              <a:rPr lang="nl-NL" sz="2000" dirty="0" err="1">
                <a:latin typeface="Aptos" panose="020B0004020202020204" pitchFamily="34" charset="0"/>
              </a:rPr>
              <a:t>day</a:t>
            </a:r>
            <a:endParaRPr lang="nl-NL" sz="2000" dirty="0">
              <a:latin typeface="Aptos" panose="020B0004020202020204" pitchFamily="34" charset="0"/>
            </a:endParaRPr>
          </a:p>
          <a:p>
            <a:pPr marL="285750" indent="-285750">
              <a:lnSpc>
                <a:spcPct val="150000"/>
              </a:lnSpc>
              <a:spcAft>
                <a:spcPts val="0"/>
              </a:spcAft>
              <a:buFont typeface="Arial" panose="020B0604020202020204" pitchFamily="34" charset="0"/>
              <a:buChar char="•"/>
            </a:pPr>
            <a:r>
              <a:rPr lang="nl-NL" dirty="0">
                <a:latin typeface="Aptos" panose="020B0004020202020204" pitchFamily="34" charset="0"/>
              </a:rPr>
              <a:t>Wereldwijd: 1 augustus</a:t>
            </a:r>
          </a:p>
          <a:p>
            <a:pPr marL="285750" indent="-285750">
              <a:lnSpc>
                <a:spcPct val="150000"/>
              </a:lnSpc>
              <a:spcAft>
                <a:spcPts val="0"/>
              </a:spcAft>
              <a:buFont typeface="Arial" panose="020B0604020202020204" pitchFamily="34" charset="0"/>
              <a:buChar char="•"/>
            </a:pPr>
            <a:r>
              <a:rPr lang="nl-NL" dirty="0">
                <a:latin typeface="Aptos" panose="020B0004020202020204" pitchFamily="34" charset="0"/>
              </a:rPr>
              <a:t>Nederland: 1 april</a:t>
            </a:r>
          </a:p>
        </p:txBody>
      </p:sp>
      <p:sp>
        <p:nvSpPr>
          <p:cNvPr id="6" name="Tijdelijke aanduiding voor dianummer 7">
            <a:extLst>
              <a:ext uri="{FF2B5EF4-FFF2-40B4-BE49-F238E27FC236}">
                <a16:creationId xmlns:a16="http://schemas.microsoft.com/office/drawing/2014/main" id="{BA2FD9BE-1B4A-F70B-EA26-E12978DFC9C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4</a:t>
            </a:fld>
            <a:endParaRPr lang="nl-NL" sz="1000" dirty="0">
              <a:latin typeface="Aptos" panose="020B0004020202020204" pitchFamily="34" charset="0"/>
            </a:endParaRPr>
          </a:p>
        </p:txBody>
      </p:sp>
      <p:sp>
        <p:nvSpPr>
          <p:cNvPr id="7" name="Tijdelijke aanduiding voor datum 1">
            <a:extLst>
              <a:ext uri="{FF2B5EF4-FFF2-40B4-BE49-F238E27FC236}">
                <a16:creationId xmlns:a16="http://schemas.microsoft.com/office/drawing/2014/main" id="{1DCB8C1C-3F65-B3E1-698E-8FE63DA0E0B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5" name="Tekstvak 4">
            <a:extLst>
              <a:ext uri="{FF2B5EF4-FFF2-40B4-BE49-F238E27FC236}">
                <a16:creationId xmlns:a16="http://schemas.microsoft.com/office/drawing/2014/main" id="{2D1FCABC-CFCD-62AF-30C2-84E3E654B94D}"/>
              </a:ext>
            </a:extLst>
          </p:cNvPr>
          <p:cNvSpPr txBox="1"/>
          <p:nvPr/>
        </p:nvSpPr>
        <p:spPr>
          <a:xfrm>
            <a:off x="432000" y="4032000"/>
            <a:ext cx="2498651" cy="369332"/>
          </a:xfrm>
          <a:prstGeom prst="rect">
            <a:avLst/>
          </a:prstGeom>
          <a:noFill/>
        </p:spPr>
        <p:txBody>
          <a:bodyPr wrap="square" rtlCol="0">
            <a:spAutoFit/>
          </a:bodyPr>
          <a:lstStyle/>
          <a:p>
            <a:r>
              <a:rPr lang="nl-NL" sz="900" dirty="0">
                <a:latin typeface="Aptos" panose="020B0004020202020204" pitchFamily="34" charset="0"/>
              </a:rPr>
              <a:t>Bron afbeelding: </a:t>
            </a:r>
            <a:r>
              <a:rPr lang="en-US" sz="900" dirty="0">
                <a:latin typeface="Aptos" panose="020B0004020202020204" pitchFamily="34" charset="0"/>
                <a:hlinkClick r:id="rId4"/>
              </a:rPr>
              <a:t>Country Overshoot Days 2024 - Earth Overshoot Day (footprintnetwork.org)</a:t>
            </a:r>
            <a:r>
              <a:rPr lang="nl-NL" sz="900" dirty="0">
                <a:latin typeface="Aptos" panose="020B0004020202020204" pitchFamily="34" charset="0"/>
              </a:rPr>
              <a:t> </a:t>
            </a:r>
          </a:p>
        </p:txBody>
      </p:sp>
      <p:cxnSp>
        <p:nvCxnSpPr>
          <p:cNvPr id="10" name="Rechte verbindingslijn met pijl 9">
            <a:extLst>
              <a:ext uri="{FF2B5EF4-FFF2-40B4-BE49-F238E27FC236}">
                <a16:creationId xmlns:a16="http://schemas.microsoft.com/office/drawing/2014/main" id="{575FF190-1F10-1CA4-3DF7-05A6BCCAC40C}"/>
              </a:ext>
            </a:extLst>
          </p:cNvPr>
          <p:cNvCxnSpPr/>
          <p:nvPr/>
        </p:nvCxnSpPr>
        <p:spPr>
          <a:xfrm flipH="1">
            <a:off x="8460000" y="2268000"/>
            <a:ext cx="503813" cy="0"/>
          </a:xfrm>
          <a:prstGeom prst="straightConnector1">
            <a:avLst/>
          </a:prstGeom>
          <a:ln w="38100">
            <a:solidFill>
              <a:srgbClr val="C00000"/>
            </a:solidFill>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19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91F7D174-241C-8EFF-9D1A-A47AFCEC997F}"/>
              </a:ext>
            </a:extLst>
          </p:cNvPr>
          <p:cNvSpPr txBox="1"/>
          <p:nvPr/>
        </p:nvSpPr>
        <p:spPr>
          <a:xfrm>
            <a:off x="720001" y="288000"/>
            <a:ext cx="7312376" cy="3453318"/>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Volgende stap</a:t>
            </a:r>
          </a:p>
          <a:p>
            <a:pPr>
              <a:lnSpc>
                <a:spcPct val="150000"/>
              </a:lnSpc>
            </a:pPr>
            <a:r>
              <a:rPr lang="nl-NL" sz="2000" dirty="0">
                <a:latin typeface="Aptos" panose="020B0004020202020204" pitchFamily="34" charset="0"/>
              </a:rPr>
              <a:t>Kijken naar het gehele gevelpakket</a:t>
            </a:r>
          </a:p>
          <a:p>
            <a:pPr marL="342900" indent="-342900">
              <a:lnSpc>
                <a:spcPct val="150000"/>
              </a:lnSpc>
              <a:buFont typeface="Arial" panose="020B0604020202020204" pitchFamily="34" charset="0"/>
              <a:buChar char="•"/>
            </a:pPr>
            <a:r>
              <a:rPr lang="nl-NL" dirty="0">
                <a:latin typeface="Aptos" panose="020B0004020202020204" pitchFamily="34" charset="0"/>
              </a:rPr>
              <a:t>Nieuwbouw</a:t>
            </a:r>
          </a:p>
          <a:p>
            <a:pPr marL="342900" indent="-342900">
              <a:lnSpc>
                <a:spcPct val="150000"/>
              </a:lnSpc>
              <a:buFont typeface="Arial" panose="020B0604020202020204" pitchFamily="34" charset="0"/>
              <a:buChar char="•"/>
            </a:pPr>
            <a:r>
              <a:rPr lang="nl-NL" dirty="0">
                <a:latin typeface="Aptos" panose="020B0004020202020204" pitchFamily="34" charset="0"/>
              </a:rPr>
              <a:t>Renovatie</a:t>
            </a:r>
          </a:p>
          <a:p>
            <a:pPr marL="342900" indent="-342900">
              <a:lnSpc>
                <a:spcPct val="150000"/>
              </a:lnSpc>
              <a:buFont typeface="Arial" panose="020B0604020202020204" pitchFamily="34" charset="0"/>
              <a:buChar char="•"/>
            </a:pPr>
            <a:endParaRPr lang="nl-NL" dirty="0">
              <a:latin typeface="Aptos" panose="020B0004020202020204" pitchFamily="34" charset="0"/>
            </a:endParaRPr>
          </a:p>
          <a:p>
            <a:pPr>
              <a:lnSpc>
                <a:spcPct val="150000"/>
              </a:lnSpc>
            </a:pPr>
            <a:r>
              <a:rPr lang="nl-NL" dirty="0">
                <a:latin typeface="Aptos" panose="020B0004020202020204" pitchFamily="34" charset="0"/>
              </a:rPr>
              <a:t>Nieuwe gevelsamenstellingen</a:t>
            </a:r>
          </a:p>
          <a:p>
            <a:pPr>
              <a:lnSpc>
                <a:spcPct val="150000"/>
              </a:lnSpc>
            </a:pPr>
            <a:r>
              <a:rPr lang="nl-NL" dirty="0">
                <a:latin typeface="Aptos" panose="020B0004020202020204" pitchFamily="34" charset="0"/>
              </a:rPr>
              <a:t>Dampopen bouwen</a:t>
            </a:r>
          </a:p>
          <a:p>
            <a:pPr>
              <a:lnSpc>
                <a:spcPct val="150000"/>
              </a:lnSpc>
            </a:pPr>
            <a:r>
              <a:rPr lang="nl-NL" dirty="0">
                <a:latin typeface="Aptos" panose="020B0004020202020204" pitchFamily="34" charset="0"/>
              </a:rPr>
              <a:t>Mogelijke bijdrage aan klimaatadaptiviteit en natuurinclusiviteit</a:t>
            </a:r>
          </a:p>
        </p:txBody>
      </p:sp>
      <p:sp>
        <p:nvSpPr>
          <p:cNvPr id="2" name="Tijdelijke aanduiding voor dianummer 7">
            <a:extLst>
              <a:ext uri="{FF2B5EF4-FFF2-40B4-BE49-F238E27FC236}">
                <a16:creationId xmlns:a16="http://schemas.microsoft.com/office/drawing/2014/main" id="{386CA08D-638D-9100-BC81-4B19C30D184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40</a:t>
            </a:fld>
            <a:endParaRPr lang="nl-NL" sz="1000" dirty="0">
              <a:latin typeface="Aptos" panose="020B0004020202020204" pitchFamily="34" charset="0"/>
            </a:endParaRPr>
          </a:p>
        </p:txBody>
      </p:sp>
      <p:sp>
        <p:nvSpPr>
          <p:cNvPr id="3" name="Tijdelijke aanduiding voor datum 1">
            <a:extLst>
              <a:ext uri="{FF2B5EF4-FFF2-40B4-BE49-F238E27FC236}">
                <a16:creationId xmlns:a16="http://schemas.microsoft.com/office/drawing/2014/main" id="{A89693AC-F190-D771-D4B0-22973A177002}"/>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135201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322" y="3913164"/>
            <a:ext cx="834338" cy="1218482"/>
          </a:xfrm>
          <a:custGeom>
            <a:avLst/>
            <a:gdLst/>
            <a:ahLst/>
            <a:cxnLst/>
            <a:rect l="l" t="t" r="r" b="b"/>
            <a:pathLst>
              <a:path w="3669029" h="4236084">
                <a:moveTo>
                  <a:pt x="0" y="0"/>
                </a:moveTo>
                <a:lnTo>
                  <a:pt x="0" y="4235473"/>
                </a:lnTo>
                <a:lnTo>
                  <a:pt x="3668893" y="2117736"/>
                </a:lnTo>
                <a:lnTo>
                  <a:pt x="0" y="0"/>
                </a:lnTo>
                <a:close/>
              </a:path>
            </a:pathLst>
          </a:custGeom>
          <a:solidFill>
            <a:srgbClr val="F35279"/>
          </a:solidFill>
        </p:spPr>
        <p:txBody>
          <a:bodyPr wrap="square" lIns="0" tIns="0" rIns="0" bIns="0" rtlCol="0"/>
          <a:lstStyle/>
          <a:p>
            <a:pPr defTabSz="415869" fontAlgn="auto">
              <a:spcBef>
                <a:spcPts val="0"/>
              </a:spcBef>
              <a:spcAft>
                <a:spcPts val="0"/>
              </a:spcAft>
              <a:defRPr/>
            </a:pPr>
            <a:endParaRPr sz="819">
              <a:solidFill>
                <a:prstClr val="black"/>
              </a:solidFill>
              <a:latin typeface="Calibri"/>
              <a:ea typeface="+mn-ea"/>
              <a:cs typeface="+mn-cs"/>
            </a:endParaRPr>
          </a:p>
        </p:txBody>
      </p:sp>
      <p:grpSp>
        <p:nvGrpSpPr>
          <p:cNvPr id="7" name="object 7"/>
          <p:cNvGrpSpPr/>
          <p:nvPr/>
        </p:nvGrpSpPr>
        <p:grpSpPr>
          <a:xfrm>
            <a:off x="834659" y="4421029"/>
            <a:ext cx="896396" cy="710617"/>
            <a:chOff x="4045834" y="7777265"/>
            <a:chExt cx="2752090" cy="2117725"/>
          </a:xfrm>
        </p:grpSpPr>
        <p:sp>
          <p:nvSpPr>
            <p:cNvPr id="8" name="object 8"/>
            <p:cNvSpPr/>
            <p:nvPr/>
          </p:nvSpPr>
          <p:spPr>
            <a:xfrm>
              <a:off x="5880275" y="7777265"/>
              <a:ext cx="917575" cy="1059180"/>
            </a:xfrm>
            <a:custGeom>
              <a:avLst/>
              <a:gdLst/>
              <a:ahLst/>
              <a:cxnLst/>
              <a:rect l="l" t="t" r="r" b="b"/>
              <a:pathLst>
                <a:path w="917575" h="1059179">
                  <a:moveTo>
                    <a:pt x="917218" y="0"/>
                  </a:moveTo>
                  <a:lnTo>
                    <a:pt x="0" y="529428"/>
                  </a:lnTo>
                  <a:lnTo>
                    <a:pt x="917218" y="1058857"/>
                  </a:lnTo>
                  <a:lnTo>
                    <a:pt x="917218" y="0"/>
                  </a:lnTo>
                  <a:close/>
                </a:path>
              </a:pathLst>
            </a:custGeom>
            <a:solidFill>
              <a:srgbClr val="25167A"/>
            </a:solidFill>
          </p:spPr>
          <p:txBody>
            <a:bodyPr wrap="square" lIns="0" tIns="0" rIns="0" bIns="0" rtlCol="0"/>
            <a:lstStyle/>
            <a:p>
              <a:pPr defTabSz="415869" fontAlgn="auto">
                <a:spcBef>
                  <a:spcPts val="0"/>
                </a:spcBef>
                <a:spcAft>
                  <a:spcPts val="0"/>
                </a:spcAft>
                <a:defRPr/>
              </a:pPr>
              <a:endParaRPr sz="819">
                <a:solidFill>
                  <a:prstClr val="black"/>
                </a:solidFill>
                <a:latin typeface="Calibri"/>
                <a:ea typeface="+mn-ea"/>
                <a:cs typeface="+mn-cs"/>
              </a:endParaRPr>
            </a:p>
          </p:txBody>
        </p:sp>
        <p:sp>
          <p:nvSpPr>
            <p:cNvPr id="9" name="object 9"/>
            <p:cNvSpPr/>
            <p:nvPr/>
          </p:nvSpPr>
          <p:spPr>
            <a:xfrm>
              <a:off x="4045834" y="7777269"/>
              <a:ext cx="1834514" cy="2117725"/>
            </a:xfrm>
            <a:custGeom>
              <a:avLst/>
              <a:gdLst/>
              <a:ahLst/>
              <a:cxnLst/>
              <a:rect l="l" t="t" r="r" b="b"/>
              <a:pathLst>
                <a:path w="1834514" h="2117725">
                  <a:moveTo>
                    <a:pt x="1834436" y="0"/>
                  </a:moveTo>
                  <a:lnTo>
                    <a:pt x="0" y="1058857"/>
                  </a:lnTo>
                  <a:lnTo>
                    <a:pt x="1834436" y="2117715"/>
                  </a:lnTo>
                  <a:lnTo>
                    <a:pt x="1834436" y="0"/>
                  </a:lnTo>
                  <a:close/>
                </a:path>
              </a:pathLst>
            </a:custGeom>
            <a:solidFill>
              <a:srgbClr val="007D68"/>
            </a:solidFill>
          </p:spPr>
          <p:txBody>
            <a:bodyPr wrap="square" lIns="0" tIns="0" rIns="0" bIns="0" rtlCol="0"/>
            <a:lstStyle/>
            <a:p>
              <a:pPr defTabSz="415869" fontAlgn="auto">
                <a:spcBef>
                  <a:spcPts val="0"/>
                </a:spcBef>
                <a:spcAft>
                  <a:spcPts val="0"/>
                </a:spcAft>
                <a:defRPr/>
              </a:pPr>
              <a:endParaRPr sz="819">
                <a:solidFill>
                  <a:prstClr val="black"/>
                </a:solidFill>
                <a:latin typeface="Calibri"/>
                <a:ea typeface="+mn-ea"/>
                <a:cs typeface="+mn-cs"/>
              </a:endParaRPr>
            </a:p>
          </p:txBody>
        </p:sp>
      </p:grpSp>
      <p:sp>
        <p:nvSpPr>
          <p:cNvPr id="28" name="object 3">
            <a:extLst>
              <a:ext uri="{FF2B5EF4-FFF2-40B4-BE49-F238E27FC236}">
                <a16:creationId xmlns:a16="http://schemas.microsoft.com/office/drawing/2014/main" id="{0CF6CB4C-9A89-4B85-864A-2D4043203DF4}"/>
              </a:ext>
            </a:extLst>
          </p:cNvPr>
          <p:cNvSpPr txBox="1">
            <a:spLocks noGrp="1"/>
          </p:cNvSpPr>
          <p:nvPr>
            <p:ph type="title"/>
          </p:nvPr>
        </p:nvSpPr>
        <p:spPr>
          <a:xfrm>
            <a:off x="714142" y="753403"/>
            <a:ext cx="8081515" cy="631122"/>
          </a:xfrm>
          <a:prstGeom prst="rect">
            <a:avLst/>
          </a:prstGeom>
        </p:spPr>
        <p:txBody>
          <a:bodyPr vert="horz" wrap="square" lIns="0" tIns="7798" rIns="0" bIns="0" rtlCol="0" anchor="t" anchorCtr="0">
            <a:spAutoFit/>
          </a:bodyPr>
          <a:lstStyle/>
          <a:p>
            <a:pPr marL="5776">
              <a:spcBef>
                <a:spcPts val="62"/>
              </a:spcBef>
            </a:pPr>
            <a:r>
              <a:rPr lang="nl-NL" sz="4000" spc="9" dirty="0">
                <a:latin typeface="Aptos" panose="020B0004020202020204" pitchFamily="34" charset="0"/>
                <a:ea typeface="Open Sans ExtraBold" panose="020B0906030804020204" pitchFamily="34" charset="0"/>
                <a:cs typeface="Open Sans ExtraBold" panose="020B0906030804020204" pitchFamily="34" charset="0"/>
              </a:rPr>
              <a:t>Stem svp op</a:t>
            </a:r>
            <a:endParaRPr sz="4000" spc="9" dirty="0">
              <a:latin typeface="Aptos" panose="020B0004020202020204" pitchFamily="34" charset="0"/>
              <a:ea typeface="Open Sans ExtraBold" panose="020B0906030804020204" pitchFamily="34" charset="0"/>
              <a:cs typeface="Open Sans ExtraBold" panose="020B0906030804020204" pitchFamily="34" charset="0"/>
            </a:endParaRPr>
          </a:p>
        </p:txBody>
      </p:sp>
      <p:sp>
        <p:nvSpPr>
          <p:cNvPr id="29" name="object 4">
            <a:extLst>
              <a:ext uri="{FF2B5EF4-FFF2-40B4-BE49-F238E27FC236}">
                <a16:creationId xmlns:a16="http://schemas.microsoft.com/office/drawing/2014/main" id="{FF0A72BD-7723-48B2-9787-3C3A4450FD5B}"/>
              </a:ext>
            </a:extLst>
          </p:cNvPr>
          <p:cNvSpPr txBox="1">
            <a:spLocks noGrp="1"/>
          </p:cNvSpPr>
          <p:nvPr>
            <p:ph type="body" idx="1"/>
          </p:nvPr>
        </p:nvSpPr>
        <p:spPr>
          <a:xfrm>
            <a:off x="730507" y="1397266"/>
            <a:ext cx="7744570" cy="408881"/>
          </a:xfrm>
          <a:prstGeom prst="rect">
            <a:avLst/>
          </a:prstGeom>
        </p:spPr>
        <p:txBody>
          <a:bodyPr vert="horz" wrap="square" lIns="0" tIns="7798" rIns="0" bIns="0" rtlCol="0">
            <a:spAutoFit/>
          </a:bodyPr>
          <a:lstStyle/>
          <a:p>
            <a:r>
              <a:rPr lang="en-US" sz="2400" dirty="0">
                <a:solidFill>
                  <a:schemeClr val="tx1"/>
                </a:solidFill>
                <a:latin typeface="Aptos" panose="020B0004020202020204" pitchFamily="34" charset="0"/>
              </a:rPr>
              <a:t>”</a:t>
            </a:r>
            <a:r>
              <a:rPr lang="en-US" sz="2400" dirty="0" err="1">
                <a:solidFill>
                  <a:schemeClr val="tx1"/>
                </a:solidFill>
                <a:latin typeface="Aptos" panose="020B0004020202020204" pitchFamily="34" charset="0"/>
              </a:rPr>
              <a:t>Hergebruikt</a:t>
            </a:r>
            <a:r>
              <a:rPr lang="en-US" sz="2400" dirty="0">
                <a:solidFill>
                  <a:schemeClr val="tx1"/>
                </a:solidFill>
                <a:latin typeface="Aptos" panose="020B0004020202020204" pitchFamily="34" charset="0"/>
              </a:rPr>
              <a:t> </a:t>
            </a:r>
            <a:r>
              <a:rPr lang="en-US" sz="2400" dirty="0" err="1">
                <a:solidFill>
                  <a:schemeClr val="tx1"/>
                </a:solidFill>
                <a:latin typeface="Aptos" panose="020B0004020202020204" pitchFamily="34" charset="0"/>
              </a:rPr>
              <a:t>isolatieglas</a:t>
            </a:r>
            <a:r>
              <a:rPr lang="en-US" sz="2400" dirty="0">
                <a:solidFill>
                  <a:schemeClr val="tx1"/>
                </a:solidFill>
                <a:latin typeface="Aptos" panose="020B0004020202020204" pitchFamily="34" charset="0"/>
              </a:rPr>
              <a:t> – </a:t>
            </a:r>
            <a:r>
              <a:rPr lang="en-US" sz="2400" dirty="0" err="1">
                <a:solidFill>
                  <a:schemeClr val="tx1"/>
                </a:solidFill>
                <a:latin typeface="Aptos" panose="020B0004020202020204" pitchFamily="34" charset="0"/>
              </a:rPr>
              <a:t>Hogeschool</a:t>
            </a:r>
            <a:r>
              <a:rPr lang="en-US" sz="2400" dirty="0">
                <a:solidFill>
                  <a:schemeClr val="tx1"/>
                </a:solidFill>
                <a:latin typeface="Aptos" panose="020B0004020202020204" pitchFamily="34" charset="0"/>
              </a:rPr>
              <a:t> van Amsterdam”</a:t>
            </a:r>
            <a:endParaRPr lang="nl-NL" sz="2400" dirty="0">
              <a:solidFill>
                <a:schemeClr val="tx1"/>
              </a:solidFill>
              <a:latin typeface="Aptos" panose="020B0004020202020204" pitchFamily="34" charset="0"/>
            </a:endParaRPr>
          </a:p>
        </p:txBody>
      </p:sp>
      <p:sp>
        <p:nvSpPr>
          <p:cNvPr id="2" name="TextBox 1">
            <a:extLst>
              <a:ext uri="{FF2B5EF4-FFF2-40B4-BE49-F238E27FC236}">
                <a16:creationId xmlns:a16="http://schemas.microsoft.com/office/drawing/2014/main" id="{5BFF123C-96E1-87A2-A23D-72054BFF2B75}"/>
              </a:ext>
            </a:extLst>
          </p:cNvPr>
          <p:cNvSpPr txBox="1"/>
          <p:nvPr/>
        </p:nvSpPr>
        <p:spPr>
          <a:xfrm>
            <a:off x="0" y="176323"/>
            <a:ext cx="2387681" cy="600164"/>
          </a:xfrm>
          <a:prstGeom prst="rect">
            <a:avLst/>
          </a:prstGeom>
          <a:noFill/>
        </p:spPr>
        <p:txBody>
          <a:bodyPr wrap="square" rtlCol="0">
            <a:spAutoFit/>
          </a:bodyPr>
          <a:lstStyle/>
          <a:p>
            <a:pPr defTabSz="685800" fontAlgn="auto">
              <a:spcBef>
                <a:spcPts val="0"/>
              </a:spcBef>
              <a:spcAft>
                <a:spcPts val="0"/>
              </a:spcAft>
              <a:defRPr/>
            </a:pPr>
            <a:r>
              <a:rPr lang="en-US" sz="3300">
                <a:solidFill>
                  <a:srgbClr val="F35279"/>
                </a:solidFill>
                <a:latin typeface="Calibri"/>
                <a:ea typeface="+mn-ea"/>
                <a:cs typeface="+mn-cs"/>
              </a:rPr>
              <a:t>. . . . . . . . . .</a:t>
            </a:r>
            <a:endParaRPr lang="nl-NL" sz="3300">
              <a:solidFill>
                <a:srgbClr val="F35279"/>
              </a:solidFill>
              <a:latin typeface="Calibri"/>
              <a:ea typeface="+mn-ea"/>
              <a:cs typeface="+mn-cs"/>
            </a:endParaRPr>
          </a:p>
        </p:txBody>
      </p:sp>
      <p:pic>
        <p:nvPicPr>
          <p:cNvPr id="3" name="Picture 2">
            <a:extLst>
              <a:ext uri="{FF2B5EF4-FFF2-40B4-BE49-F238E27FC236}">
                <a16:creationId xmlns:a16="http://schemas.microsoft.com/office/drawing/2014/main" id="{AECACF83-E16B-512E-4FF7-F34672BC8683}"/>
              </a:ext>
            </a:extLst>
          </p:cNvPr>
          <p:cNvPicPr>
            <a:picLocks noChangeAspect="1"/>
          </p:cNvPicPr>
          <p:nvPr/>
        </p:nvPicPr>
        <p:blipFill>
          <a:blip r:embed="rId3"/>
          <a:stretch>
            <a:fillRect/>
          </a:stretch>
        </p:blipFill>
        <p:spPr>
          <a:xfrm>
            <a:off x="3437477" y="2114054"/>
            <a:ext cx="2634843" cy="1068797"/>
          </a:xfrm>
          <a:prstGeom prst="rect">
            <a:avLst/>
          </a:prstGeom>
          <a:solidFill>
            <a:schemeClr val="tx1"/>
          </a:solidFill>
        </p:spPr>
      </p:pic>
      <p:sp>
        <p:nvSpPr>
          <p:cNvPr id="4" name="TextBox 3">
            <a:extLst>
              <a:ext uri="{FF2B5EF4-FFF2-40B4-BE49-F238E27FC236}">
                <a16:creationId xmlns:a16="http://schemas.microsoft.com/office/drawing/2014/main" id="{5592F85D-2C6F-B8DB-8CAC-A10CDC0E53F0}"/>
              </a:ext>
            </a:extLst>
          </p:cNvPr>
          <p:cNvSpPr txBox="1"/>
          <p:nvPr/>
        </p:nvSpPr>
        <p:spPr>
          <a:xfrm>
            <a:off x="3423159" y="3143713"/>
            <a:ext cx="3794069" cy="1061829"/>
          </a:xfrm>
          <a:prstGeom prst="rect">
            <a:avLst/>
          </a:prstGeom>
          <a:noFill/>
        </p:spPr>
        <p:txBody>
          <a:bodyPr wrap="square">
            <a:spAutoFit/>
          </a:bodyPr>
          <a:lstStyle/>
          <a:p>
            <a:r>
              <a:rPr lang="nl-NL" dirty="0">
                <a:solidFill>
                  <a:schemeClr val="bg1"/>
                </a:solidFill>
                <a:latin typeface="Arial" panose="020B0604020202020204" pitchFamily="34" charset="0"/>
                <a:ea typeface="Calibri" panose="020F0502020204030204" pitchFamily="34" charset="0"/>
                <a:cs typeface="Times New Roman" panose="02020603050405020304" pitchFamily="18" charset="0"/>
              </a:rPr>
              <a:t>Naar schatting van onze projectpartners heeft </a:t>
            </a:r>
            <a:r>
              <a:rPr lang="nl-NL" sz="1350" b="1" dirty="0">
                <a:solidFill>
                  <a:schemeClr val="bg1"/>
                </a:solidFill>
                <a:latin typeface="Arial" panose="020B0604020202020204" pitchFamily="34" charset="0"/>
                <a:ea typeface="Calibri" panose="020F0502020204030204" pitchFamily="34" charset="0"/>
                <a:cs typeface="Times New Roman" panose="02020603050405020304" pitchFamily="18" charset="0"/>
              </a:rPr>
              <a:t>70% van de gebouwen van voor 1994,</a:t>
            </a:r>
            <a:r>
              <a:rPr lang="nl-NL" sz="1350" dirty="0">
                <a:solidFill>
                  <a:schemeClr val="bg1"/>
                </a:solidFill>
                <a:latin typeface="Arial" panose="020B0604020202020204" pitchFamily="34" charset="0"/>
                <a:ea typeface="Calibri" panose="020F0502020204030204" pitchFamily="34" charset="0"/>
                <a:cs typeface="Times New Roman" panose="02020603050405020304" pitchFamily="18" charset="0"/>
              </a:rPr>
              <a:t> raambeglazing met asbesthoudende kit. </a:t>
            </a:r>
            <a:endParaRPr lang="nl-NL" dirty="0">
              <a:solidFill>
                <a:schemeClr val="bg1"/>
              </a:solidFill>
            </a:endParaRPr>
          </a:p>
        </p:txBody>
      </p:sp>
      <p:pic>
        <p:nvPicPr>
          <p:cNvPr id="14" name="Picture 13">
            <a:extLst>
              <a:ext uri="{FF2B5EF4-FFF2-40B4-BE49-F238E27FC236}">
                <a16:creationId xmlns:a16="http://schemas.microsoft.com/office/drawing/2014/main" id="{351824D5-05F5-D933-D83B-56DAC4B678F2}"/>
              </a:ext>
            </a:extLst>
          </p:cNvPr>
          <p:cNvPicPr>
            <a:picLocks noChangeAspect="1"/>
          </p:cNvPicPr>
          <p:nvPr/>
        </p:nvPicPr>
        <p:blipFill>
          <a:blip r:embed="rId4"/>
          <a:stretch>
            <a:fillRect/>
          </a:stretch>
        </p:blipFill>
        <p:spPr>
          <a:xfrm>
            <a:off x="793582" y="2114053"/>
            <a:ext cx="1874898" cy="1866869"/>
          </a:xfrm>
          <a:prstGeom prst="rect">
            <a:avLst/>
          </a:prstGeom>
        </p:spPr>
      </p:pic>
      <p:sp>
        <p:nvSpPr>
          <p:cNvPr id="10" name="Tijdelijke aanduiding voor dianummer 7">
            <a:extLst>
              <a:ext uri="{FF2B5EF4-FFF2-40B4-BE49-F238E27FC236}">
                <a16:creationId xmlns:a16="http://schemas.microsoft.com/office/drawing/2014/main" id="{98EBC0A7-463B-7661-2A02-7DFA5F611C0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41</a:t>
            </a:fld>
            <a:endParaRPr lang="nl-NL" sz="1000" dirty="0">
              <a:latin typeface="Aptos" panose="020B0004020202020204" pitchFamily="34" charset="0"/>
            </a:endParaRPr>
          </a:p>
        </p:txBody>
      </p:sp>
      <p:sp>
        <p:nvSpPr>
          <p:cNvPr id="11" name="Tijdelijke aanduiding voor datum 1">
            <a:extLst>
              <a:ext uri="{FF2B5EF4-FFF2-40B4-BE49-F238E27FC236}">
                <a16:creationId xmlns:a16="http://schemas.microsoft.com/office/drawing/2014/main" id="{2CC7D3E3-C92A-0044-BBC8-4B4C0249FDEF}"/>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773525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677C783-9456-D345-A0A2-137062C66E4B}"/>
              </a:ext>
            </a:extLst>
          </p:cNvPr>
          <p:cNvSpPr>
            <a:spLocks noGrp="1"/>
          </p:cNvSpPr>
          <p:nvPr>
            <p:ph type="body" sz="quarter" idx="12"/>
          </p:nvPr>
        </p:nvSpPr>
        <p:spPr>
          <a:xfrm>
            <a:off x="360000" y="2448000"/>
            <a:ext cx="3061487" cy="1054704"/>
          </a:xfrm>
        </p:spPr>
        <p:txBody>
          <a:bodyPr>
            <a:noAutofit/>
          </a:bodyPr>
          <a:lstStyle/>
          <a:p>
            <a:pPr>
              <a:lnSpc>
                <a:spcPct val="150000"/>
              </a:lnSpc>
            </a:pPr>
            <a:r>
              <a:rPr lang="nl-NL" sz="3200" dirty="0">
                <a:latin typeface="Aptos" panose="020B0004020202020204" pitchFamily="34" charset="0"/>
              </a:rPr>
              <a:t>Vragen?</a:t>
            </a:r>
          </a:p>
          <a:p>
            <a:pPr>
              <a:lnSpc>
                <a:spcPct val="150000"/>
              </a:lnSpc>
            </a:pPr>
            <a:endParaRPr lang="nl-NL" sz="3200" dirty="0">
              <a:latin typeface="Aptos" panose="020B0004020202020204" pitchFamily="34" charset="0"/>
            </a:endParaRPr>
          </a:p>
          <a:p>
            <a:pPr>
              <a:lnSpc>
                <a:spcPct val="150000"/>
              </a:lnSpc>
            </a:pPr>
            <a:endParaRPr lang="nl-NL" sz="3200" dirty="0">
              <a:latin typeface="Aptos" panose="020B0004020202020204" pitchFamily="34" charset="0"/>
            </a:endParaRPr>
          </a:p>
        </p:txBody>
      </p:sp>
      <p:sp>
        <p:nvSpPr>
          <p:cNvPr id="2" name="Titel 1">
            <a:extLst>
              <a:ext uri="{FF2B5EF4-FFF2-40B4-BE49-F238E27FC236}">
                <a16:creationId xmlns:a16="http://schemas.microsoft.com/office/drawing/2014/main" id="{A1942A81-DBF7-EB41-8C43-EC07BB3A3F40}"/>
              </a:ext>
            </a:extLst>
          </p:cNvPr>
          <p:cNvSpPr>
            <a:spLocks noGrp="1"/>
          </p:cNvSpPr>
          <p:nvPr>
            <p:ph type="title"/>
          </p:nvPr>
        </p:nvSpPr>
        <p:spPr>
          <a:xfrm>
            <a:off x="359999" y="1008000"/>
            <a:ext cx="6523791" cy="1196176"/>
          </a:xfrm>
        </p:spPr>
        <p:txBody>
          <a:bodyPr>
            <a:noAutofit/>
          </a:bodyPr>
          <a:lstStyle/>
          <a:p>
            <a:pPr>
              <a:lnSpc>
                <a:spcPct val="120000"/>
              </a:lnSpc>
            </a:pPr>
            <a:r>
              <a:rPr lang="nl-NL" sz="3200" b="0" dirty="0">
                <a:latin typeface="Aptos" panose="020B0004020202020204" pitchFamily="34" charset="0"/>
              </a:rPr>
              <a:t>Presentatie jaarevent C-creators</a:t>
            </a:r>
            <a:br>
              <a:rPr lang="nl-NL" sz="3200" b="0" dirty="0">
                <a:latin typeface="Aptos" panose="020B0004020202020204" pitchFamily="34" charset="0"/>
              </a:rPr>
            </a:br>
            <a:r>
              <a:rPr lang="nl-NL" sz="2400" b="0" dirty="0">
                <a:latin typeface="Aptos" panose="020B0004020202020204" pitchFamily="34" charset="0"/>
              </a:rPr>
              <a:t>Stakeholder café Transformatie</a:t>
            </a:r>
          </a:p>
        </p:txBody>
      </p:sp>
    </p:spTree>
    <p:extLst>
      <p:ext uri="{BB962C8B-B14F-4D97-AF65-F5344CB8AC3E}">
        <p14:creationId xmlns:p14="http://schemas.microsoft.com/office/powerpoint/2010/main" val="112701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FDDB58-4C41-694D-81DD-D2E5C0083D38}"/>
              </a:ext>
            </a:extLst>
          </p:cNvPr>
          <p:cNvSpPr txBox="1"/>
          <p:nvPr/>
        </p:nvSpPr>
        <p:spPr>
          <a:xfrm>
            <a:off x="720000" y="288000"/>
            <a:ext cx="7202637" cy="1375826"/>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Maatschappelijke opgaven</a:t>
            </a:r>
            <a:endParaRPr lang="nl-NL" sz="2000" dirty="0">
              <a:latin typeface="Aptos" panose="020B0004020202020204" pitchFamily="34" charset="0"/>
            </a:endParaRPr>
          </a:p>
          <a:p>
            <a:pPr>
              <a:lnSpc>
                <a:spcPct val="150000"/>
              </a:lnSpc>
              <a:spcAft>
                <a:spcPts val="0"/>
              </a:spcAft>
            </a:pPr>
            <a:r>
              <a:rPr lang="nl-NL" sz="2000" dirty="0">
                <a:latin typeface="Aptos" panose="020B0004020202020204" pitchFamily="34" charset="0"/>
              </a:rPr>
              <a:t>Tegelijkertijd: grote bouwopgave</a:t>
            </a:r>
          </a:p>
          <a:p>
            <a:pPr marL="285750" indent="-285750">
              <a:lnSpc>
                <a:spcPct val="150000"/>
              </a:lnSpc>
              <a:spcAft>
                <a:spcPts val="0"/>
              </a:spcAft>
              <a:buFont typeface="Arial" panose="020B0604020202020204" pitchFamily="34" charset="0"/>
              <a:buChar char="•"/>
            </a:pPr>
            <a:r>
              <a:rPr lang="nl-NL" dirty="0">
                <a:latin typeface="Aptos" panose="020B0004020202020204" pitchFamily="34" charset="0"/>
              </a:rPr>
              <a:t>Wereldwijd 230 biljoen m</a:t>
            </a:r>
            <a:r>
              <a:rPr lang="nl-NL" baseline="30000" dirty="0">
                <a:latin typeface="Aptos" panose="020B0004020202020204" pitchFamily="34" charset="0"/>
              </a:rPr>
              <a:t>2</a:t>
            </a:r>
            <a:r>
              <a:rPr lang="nl-NL" dirty="0">
                <a:latin typeface="Aptos" panose="020B0004020202020204" pitchFamily="34" charset="0"/>
              </a:rPr>
              <a:t> bijbouwen</a:t>
            </a:r>
          </a:p>
        </p:txBody>
      </p:sp>
      <p:sp>
        <p:nvSpPr>
          <p:cNvPr id="6" name="Tijdelijke aanduiding voor dianummer 7">
            <a:extLst>
              <a:ext uri="{FF2B5EF4-FFF2-40B4-BE49-F238E27FC236}">
                <a16:creationId xmlns:a16="http://schemas.microsoft.com/office/drawing/2014/main" id="{BA2FD9BE-1B4A-F70B-EA26-E12978DFC9CE}"/>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5</a:t>
            </a:fld>
            <a:endParaRPr lang="nl-NL" sz="1000" dirty="0">
              <a:latin typeface="Aptos" panose="020B0004020202020204" pitchFamily="34" charset="0"/>
            </a:endParaRPr>
          </a:p>
        </p:txBody>
      </p:sp>
      <p:sp>
        <p:nvSpPr>
          <p:cNvPr id="7" name="Tijdelijke aanduiding voor datum 1">
            <a:extLst>
              <a:ext uri="{FF2B5EF4-FFF2-40B4-BE49-F238E27FC236}">
                <a16:creationId xmlns:a16="http://schemas.microsoft.com/office/drawing/2014/main" id="{1DCB8C1C-3F65-B3E1-698E-8FE63DA0E0B8}"/>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5" name="Tekstvak 4">
            <a:extLst>
              <a:ext uri="{FF2B5EF4-FFF2-40B4-BE49-F238E27FC236}">
                <a16:creationId xmlns:a16="http://schemas.microsoft.com/office/drawing/2014/main" id="{29E3F2AD-09B1-32E4-8388-C1A97DAA7572}"/>
              </a:ext>
            </a:extLst>
          </p:cNvPr>
          <p:cNvSpPr txBox="1"/>
          <p:nvPr/>
        </p:nvSpPr>
        <p:spPr>
          <a:xfrm>
            <a:off x="985495" y="4788000"/>
            <a:ext cx="7191560" cy="338554"/>
          </a:xfrm>
          <a:prstGeom prst="rect">
            <a:avLst/>
          </a:prstGeom>
          <a:noFill/>
        </p:spPr>
        <p:txBody>
          <a:bodyPr wrap="square">
            <a:spAutoFit/>
          </a:bodyPr>
          <a:lstStyle/>
          <a:p>
            <a:pPr lvl="0">
              <a:tabLst>
                <a:tab pos="215900" algn="l"/>
                <a:tab pos="431800" algn="l"/>
                <a:tab pos="648335" algn="l"/>
                <a:tab pos="864235" algn="l"/>
                <a:tab pos="449580" algn="l"/>
              </a:tabLst>
            </a:pPr>
            <a:r>
              <a:rPr lang="en-GB" sz="800" dirty="0">
                <a:solidFill>
                  <a:srgbClr val="262626"/>
                </a:solidFill>
                <a:effectLst/>
                <a:latin typeface="Aptos" panose="020B0004020202020204" pitchFamily="34" charset="0"/>
                <a:ea typeface="Calibri" panose="020F0502020204030204" pitchFamily="34" charset="0"/>
              </a:rPr>
              <a:t>UN Environment and International Energy Agency (2017): Towards a zero-emission, efficient, and resilient buildings and construction sector. Global Status Report 2017. </a:t>
            </a:r>
            <a:r>
              <a:rPr lang="en-GB" sz="800" u="sng" dirty="0">
                <a:solidFill>
                  <a:srgbClr val="262626"/>
                </a:solidFill>
                <a:effectLst/>
                <a:uFill>
                  <a:solidFill>
                    <a:srgbClr val="18657C"/>
                  </a:solidFill>
                </a:uFill>
                <a:latin typeface="Aptos" panose="020B0004020202020204" pitchFamily="34" charset="0"/>
                <a:ea typeface="Calibri" panose="020F0502020204030204" pitchFamily="34" charset="0"/>
                <a:hlinkClick r:id="rId3"/>
              </a:rPr>
              <a:t>https://worldgbc.org/wp-content/uploads/2022/03/UNEP-188_GABC_en-web.pdf</a:t>
            </a:r>
            <a:endParaRPr lang="nl-NL" sz="800" dirty="0">
              <a:solidFill>
                <a:srgbClr val="262626"/>
              </a:solidFill>
              <a:effectLst/>
              <a:latin typeface="Aptos" panose="020B0004020202020204" pitchFamily="34" charset="0"/>
              <a:ea typeface="Calibri" panose="020F0502020204030204" pitchFamily="34" charset="0"/>
            </a:endParaRPr>
          </a:p>
        </p:txBody>
      </p:sp>
      <p:sp>
        <p:nvSpPr>
          <p:cNvPr id="9" name="Tekstvak 8">
            <a:extLst>
              <a:ext uri="{FF2B5EF4-FFF2-40B4-BE49-F238E27FC236}">
                <a16:creationId xmlns:a16="http://schemas.microsoft.com/office/drawing/2014/main" id="{C9E32453-7B4E-654C-5B25-738E8DAAB553}"/>
              </a:ext>
            </a:extLst>
          </p:cNvPr>
          <p:cNvSpPr txBox="1"/>
          <p:nvPr/>
        </p:nvSpPr>
        <p:spPr>
          <a:xfrm>
            <a:off x="4682314" y="1294494"/>
            <a:ext cx="3457529" cy="369332"/>
          </a:xfrm>
          <a:prstGeom prst="rect">
            <a:avLst/>
          </a:prstGeom>
          <a:noFill/>
        </p:spPr>
        <p:txBody>
          <a:bodyPr wrap="square">
            <a:spAutoFit/>
          </a:bodyPr>
          <a:lstStyle/>
          <a:p>
            <a:r>
              <a:rPr lang="nl-NL" dirty="0">
                <a:latin typeface="Aptos" panose="020B0004020202020204" pitchFamily="34" charset="0"/>
                <a:sym typeface="Wingdings" panose="05000000000000000000" pitchFamily="2" charset="2"/>
              </a:rPr>
              <a:t> 230.000.000.000.000 </a:t>
            </a:r>
            <a:r>
              <a:rPr lang="nl-NL" dirty="0">
                <a:latin typeface="Aptos" panose="020B0004020202020204" pitchFamily="34" charset="0"/>
              </a:rPr>
              <a:t>m</a:t>
            </a:r>
            <a:r>
              <a:rPr lang="nl-NL" baseline="30000" dirty="0">
                <a:latin typeface="Aptos" panose="020B0004020202020204" pitchFamily="34" charset="0"/>
              </a:rPr>
              <a:t>2</a:t>
            </a:r>
            <a:endParaRPr lang="nl-NL" dirty="0"/>
          </a:p>
        </p:txBody>
      </p:sp>
      <p:pic>
        <p:nvPicPr>
          <p:cNvPr id="2050" name="Picture 2" descr="10 Praktische tips voor een weekend stedentrip Parijs - REISJUNK">
            <a:extLst>
              <a:ext uri="{FF2B5EF4-FFF2-40B4-BE49-F238E27FC236}">
                <a16:creationId xmlns:a16="http://schemas.microsoft.com/office/drawing/2014/main" id="{3A1D2AF6-2F64-91AE-FAEB-E05E26E20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00" y="1727620"/>
            <a:ext cx="3352800" cy="223464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15C93232-DCD5-8FE4-6D1E-0014EC987A10}"/>
              </a:ext>
            </a:extLst>
          </p:cNvPr>
          <p:cNvSpPr txBox="1"/>
          <p:nvPr/>
        </p:nvSpPr>
        <p:spPr>
          <a:xfrm>
            <a:off x="720000" y="4104000"/>
            <a:ext cx="5925349" cy="646331"/>
          </a:xfrm>
          <a:prstGeom prst="rect">
            <a:avLst/>
          </a:prstGeom>
          <a:noFill/>
        </p:spPr>
        <p:txBody>
          <a:bodyPr wrap="square">
            <a:spAutoFit/>
          </a:bodyPr>
          <a:lstStyle/>
          <a:p>
            <a:pPr marL="285750" indent="-285750">
              <a:buFont typeface="Arial" panose="020B0604020202020204" pitchFamily="34" charset="0"/>
              <a:buChar char="•"/>
            </a:pPr>
            <a:r>
              <a:rPr lang="nl-NL" dirty="0">
                <a:latin typeface="Aptos" panose="020B0004020202020204" pitchFamily="34" charset="0"/>
                <a:sym typeface="Wingdings" panose="05000000000000000000" pitchFamily="2" charset="2"/>
              </a:rPr>
              <a:t>In Nederland alleen al 900.000 woningen voor 2030 en circa 7 miljoen woningen energetisch renoveren</a:t>
            </a:r>
          </a:p>
        </p:txBody>
      </p:sp>
      <p:sp>
        <p:nvSpPr>
          <p:cNvPr id="13" name="Tekstvak 12">
            <a:extLst>
              <a:ext uri="{FF2B5EF4-FFF2-40B4-BE49-F238E27FC236}">
                <a16:creationId xmlns:a16="http://schemas.microsoft.com/office/drawing/2014/main" id="{4EB8E89F-FB9C-C766-0147-F11335391256}"/>
              </a:ext>
            </a:extLst>
          </p:cNvPr>
          <p:cNvSpPr txBox="1"/>
          <p:nvPr/>
        </p:nvSpPr>
        <p:spPr>
          <a:xfrm>
            <a:off x="4242392" y="3672000"/>
            <a:ext cx="2876105" cy="338554"/>
          </a:xfrm>
          <a:prstGeom prst="rect">
            <a:avLst/>
          </a:prstGeom>
          <a:noFill/>
        </p:spPr>
        <p:txBody>
          <a:bodyPr wrap="square" rtlCol="0">
            <a:spAutoFit/>
          </a:bodyPr>
          <a:lstStyle/>
          <a:p>
            <a:r>
              <a:rPr lang="nl-NL" sz="1600" dirty="0">
                <a:latin typeface="Aptos" panose="020B0004020202020204" pitchFamily="34" charset="0"/>
              </a:rPr>
              <a:t>Elke week de stad Parijs</a:t>
            </a:r>
          </a:p>
        </p:txBody>
      </p:sp>
    </p:spTree>
    <p:extLst>
      <p:ext uri="{BB962C8B-B14F-4D97-AF65-F5344CB8AC3E}">
        <p14:creationId xmlns:p14="http://schemas.microsoft.com/office/powerpoint/2010/main" val="21276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e circuleren materialen in een circulaire economie? – Kenniskaarten – het  Groene Brein">
            <a:extLst>
              <a:ext uri="{FF2B5EF4-FFF2-40B4-BE49-F238E27FC236}">
                <a16:creationId xmlns:a16="http://schemas.microsoft.com/office/drawing/2014/main" id="{4E8871E9-682F-AC59-57C9-CC111BFEFF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84"/>
          <a:stretch/>
        </p:blipFill>
        <p:spPr bwMode="auto">
          <a:xfrm>
            <a:off x="144000" y="720001"/>
            <a:ext cx="5852160" cy="423565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9ECBF8EC-F31A-9BB4-554D-472677FC3CCA}"/>
              </a:ext>
            </a:extLst>
          </p:cNvPr>
          <p:cNvSpPr txBox="1"/>
          <p:nvPr/>
        </p:nvSpPr>
        <p:spPr>
          <a:xfrm>
            <a:off x="720001" y="288000"/>
            <a:ext cx="5704706"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Onderzoeksgroep Circulair Bouwen</a:t>
            </a:r>
          </a:p>
        </p:txBody>
      </p:sp>
      <p:sp>
        <p:nvSpPr>
          <p:cNvPr id="2" name="Tijdelijke aanduiding voor dianummer 7">
            <a:extLst>
              <a:ext uri="{FF2B5EF4-FFF2-40B4-BE49-F238E27FC236}">
                <a16:creationId xmlns:a16="http://schemas.microsoft.com/office/drawing/2014/main" id="{73AAE969-F93C-D5B2-979E-17984DEB8369}"/>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6</a:t>
            </a:fld>
            <a:endParaRPr lang="nl-NL" sz="1000" dirty="0">
              <a:latin typeface="Aptos" panose="020B0004020202020204" pitchFamily="34" charset="0"/>
            </a:endParaRPr>
          </a:p>
        </p:txBody>
      </p:sp>
      <p:sp>
        <p:nvSpPr>
          <p:cNvPr id="6" name="Tijdelijke aanduiding voor datum 1">
            <a:extLst>
              <a:ext uri="{FF2B5EF4-FFF2-40B4-BE49-F238E27FC236}">
                <a16:creationId xmlns:a16="http://schemas.microsoft.com/office/drawing/2014/main" id="{9B7D7900-92F6-2E0B-E252-C1B7FE7B926A}"/>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
        <p:nvSpPr>
          <p:cNvPr id="5" name="Tekstvak 4">
            <a:extLst>
              <a:ext uri="{FF2B5EF4-FFF2-40B4-BE49-F238E27FC236}">
                <a16:creationId xmlns:a16="http://schemas.microsoft.com/office/drawing/2014/main" id="{FEFB988E-0DF5-AEAC-CD94-8D61C3BB622F}"/>
              </a:ext>
            </a:extLst>
          </p:cNvPr>
          <p:cNvSpPr txBox="1"/>
          <p:nvPr/>
        </p:nvSpPr>
        <p:spPr>
          <a:xfrm>
            <a:off x="288000" y="4536000"/>
            <a:ext cx="2664000" cy="360000"/>
          </a:xfrm>
          <a:prstGeom prst="rect">
            <a:avLst/>
          </a:prstGeom>
          <a:solidFill>
            <a:schemeClr val="bg1"/>
          </a:solidFill>
        </p:spPr>
        <p:txBody>
          <a:bodyPr wrap="square" rtlCol="0">
            <a:spAutoFit/>
          </a:bodyPr>
          <a:lstStyle/>
          <a:p>
            <a:r>
              <a:rPr lang="nl-NL" sz="800" dirty="0">
                <a:latin typeface="Aptos" panose="020B0004020202020204" pitchFamily="34" charset="0"/>
              </a:rPr>
              <a:t>Bron afbeelding: </a:t>
            </a:r>
            <a:r>
              <a:rPr lang="nl-NL" sz="800" dirty="0">
                <a:latin typeface="Aptos" panose="020B0004020202020204" pitchFamily="34" charset="0"/>
                <a:hlinkClick r:id="rId4"/>
              </a:rPr>
              <a:t>Hoe circuleren materialen in een circulaire economie? – Kenniskaarten – het Groene Brein</a:t>
            </a:r>
            <a:endParaRPr lang="nl-NL" sz="800" dirty="0">
              <a:latin typeface="Aptos" panose="020B0004020202020204" pitchFamily="34" charset="0"/>
            </a:endParaRPr>
          </a:p>
        </p:txBody>
      </p:sp>
      <p:pic>
        <p:nvPicPr>
          <p:cNvPr id="4" name="Picture 2">
            <a:extLst>
              <a:ext uri="{FF2B5EF4-FFF2-40B4-BE49-F238E27FC236}">
                <a16:creationId xmlns:a16="http://schemas.microsoft.com/office/drawing/2014/main" id="{FB210C67-6364-034D-DFE9-6A4EBF7F8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000" y="864000"/>
            <a:ext cx="2710588" cy="315953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4725F76-3D50-9BB9-FB73-73DCF6237368}"/>
              </a:ext>
            </a:extLst>
          </p:cNvPr>
          <p:cNvSpPr txBox="1"/>
          <p:nvPr/>
        </p:nvSpPr>
        <p:spPr>
          <a:xfrm>
            <a:off x="6192000" y="4104000"/>
            <a:ext cx="2512723" cy="461665"/>
          </a:xfrm>
          <a:prstGeom prst="rect">
            <a:avLst/>
          </a:prstGeom>
          <a:noFill/>
        </p:spPr>
        <p:txBody>
          <a:bodyPr wrap="square" rtlCol="0">
            <a:spAutoFit/>
          </a:bodyPr>
          <a:lstStyle/>
          <a:p>
            <a:r>
              <a:rPr lang="nl-NL" sz="800" dirty="0" err="1">
                <a:latin typeface="Aptos" panose="020B0004020202020204" pitchFamily="34" charset="0"/>
              </a:rPr>
              <a:t>Bocken</a:t>
            </a:r>
            <a:r>
              <a:rPr lang="nl-NL" sz="800" dirty="0">
                <a:latin typeface="Aptos" panose="020B0004020202020204" pitchFamily="34" charset="0"/>
              </a:rPr>
              <a:t> et al., 2016.  </a:t>
            </a:r>
            <a:r>
              <a:rPr lang="en-US" sz="800" b="0" i="0" dirty="0">
                <a:solidFill>
                  <a:srgbClr val="39393A"/>
                </a:solidFill>
                <a:effectLst/>
                <a:latin typeface="Aptos" panose="020B0004020202020204" pitchFamily="34" charset="0"/>
              </a:rPr>
              <a:t>Conference "New Business Models" - Exploring a changing view on organizing value creation - Toulouse, France , 16-17 June 2016</a:t>
            </a:r>
            <a:r>
              <a:rPr lang="nl-NL" sz="800" b="0" i="0" dirty="0">
                <a:solidFill>
                  <a:srgbClr val="39393A"/>
                </a:solidFill>
                <a:effectLst/>
                <a:latin typeface="Aptos" panose="020B0004020202020204" pitchFamily="34" charset="0"/>
              </a:rPr>
              <a:t>.</a:t>
            </a:r>
            <a:endParaRPr lang="en-US" sz="800" b="0" i="0" dirty="0">
              <a:solidFill>
                <a:srgbClr val="39393A"/>
              </a:solidFill>
              <a:effectLst/>
              <a:latin typeface="Aptos" panose="020B0004020202020204" pitchFamily="34" charset="0"/>
            </a:endParaRPr>
          </a:p>
        </p:txBody>
      </p:sp>
    </p:spTree>
    <p:extLst>
      <p:ext uri="{BB962C8B-B14F-4D97-AF65-F5344CB8AC3E}">
        <p14:creationId xmlns:p14="http://schemas.microsoft.com/office/powerpoint/2010/main" val="33666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398429-073C-F580-F916-E8694C24AACB}"/>
              </a:ext>
            </a:extLst>
          </p:cNvPr>
          <p:cNvSpPr>
            <a:spLocks noGrp="1"/>
          </p:cNvSpPr>
          <p:nvPr>
            <p:ph type="sldNum" sz="quarter" idx="17"/>
          </p:nvPr>
        </p:nvSpPr>
        <p:spPr/>
        <p:txBody>
          <a:bodyPr/>
          <a:lstStyle/>
          <a:p>
            <a:pPr defTabSz="457189">
              <a:defRPr/>
            </a:pPr>
            <a:r>
              <a:rPr lang="en-US" dirty="0">
                <a:solidFill>
                  <a:srgbClr val="000000"/>
                </a:solidFill>
                <a:ea typeface="+mn-ea"/>
              </a:rPr>
              <a:t> </a:t>
            </a:r>
            <a:endParaRPr lang="nl-NL" dirty="0">
              <a:solidFill>
                <a:srgbClr val="000000"/>
              </a:solidFill>
              <a:ea typeface="+mn-ea"/>
            </a:endParaRPr>
          </a:p>
        </p:txBody>
      </p:sp>
      <p:pic>
        <p:nvPicPr>
          <p:cNvPr id="7" name="Picture 6" descr="Birds flying over a city&#10;&#10;Description automatically generated">
            <a:extLst>
              <a:ext uri="{FF2B5EF4-FFF2-40B4-BE49-F238E27FC236}">
                <a16:creationId xmlns:a16="http://schemas.microsoft.com/office/drawing/2014/main" id="{3DDD6B73-B266-0884-F21C-9E7550DBEDBE}"/>
              </a:ext>
            </a:extLst>
          </p:cNvPr>
          <p:cNvPicPr>
            <a:picLocks noChangeAspect="1"/>
          </p:cNvPicPr>
          <p:nvPr/>
        </p:nvPicPr>
        <p:blipFill>
          <a:blip r:embed="rId3"/>
          <a:stretch>
            <a:fillRect/>
          </a:stretch>
        </p:blipFill>
        <p:spPr>
          <a:xfrm>
            <a:off x="1921588" y="2671623"/>
            <a:ext cx="1461752" cy="1398222"/>
          </a:xfrm>
          <a:prstGeom prst="rect">
            <a:avLst/>
          </a:prstGeom>
        </p:spPr>
      </p:pic>
      <p:pic>
        <p:nvPicPr>
          <p:cNvPr id="10" name="Picture 9" descr="A group of people standing outside a building&#10;&#10;Description automatically generated">
            <a:extLst>
              <a:ext uri="{FF2B5EF4-FFF2-40B4-BE49-F238E27FC236}">
                <a16:creationId xmlns:a16="http://schemas.microsoft.com/office/drawing/2014/main" id="{1DDEF6F7-411A-3A55-B79D-8022E64E7DB8}"/>
              </a:ext>
            </a:extLst>
          </p:cNvPr>
          <p:cNvPicPr>
            <a:picLocks noChangeAspect="1"/>
          </p:cNvPicPr>
          <p:nvPr/>
        </p:nvPicPr>
        <p:blipFill>
          <a:blip r:embed="rId4"/>
          <a:stretch>
            <a:fillRect/>
          </a:stretch>
        </p:blipFill>
        <p:spPr>
          <a:xfrm>
            <a:off x="1021069" y="1712386"/>
            <a:ext cx="1645662" cy="1234247"/>
          </a:xfrm>
          <a:prstGeom prst="rect">
            <a:avLst/>
          </a:prstGeom>
        </p:spPr>
      </p:pic>
      <p:pic>
        <p:nvPicPr>
          <p:cNvPr id="12" name="Picture 11" descr="A building with many windows&#10;&#10;Description automatically generated">
            <a:extLst>
              <a:ext uri="{FF2B5EF4-FFF2-40B4-BE49-F238E27FC236}">
                <a16:creationId xmlns:a16="http://schemas.microsoft.com/office/drawing/2014/main" id="{64396BFF-9DA8-49D6-E448-2FC83908F3DE}"/>
              </a:ext>
            </a:extLst>
          </p:cNvPr>
          <p:cNvPicPr>
            <a:picLocks noChangeAspect="1"/>
          </p:cNvPicPr>
          <p:nvPr/>
        </p:nvPicPr>
        <p:blipFill>
          <a:blip r:embed="rId5"/>
          <a:stretch>
            <a:fillRect/>
          </a:stretch>
        </p:blipFill>
        <p:spPr>
          <a:xfrm>
            <a:off x="4493703" y="3519676"/>
            <a:ext cx="1461752" cy="1100339"/>
          </a:xfrm>
          <a:prstGeom prst="rect">
            <a:avLst/>
          </a:prstGeom>
        </p:spPr>
      </p:pic>
      <p:sp>
        <p:nvSpPr>
          <p:cNvPr id="2" name="TextBox 1">
            <a:extLst>
              <a:ext uri="{FF2B5EF4-FFF2-40B4-BE49-F238E27FC236}">
                <a16:creationId xmlns:a16="http://schemas.microsoft.com/office/drawing/2014/main" id="{E0146F3A-23EB-1042-031C-385D39D5126D}"/>
              </a:ext>
            </a:extLst>
          </p:cNvPr>
          <p:cNvSpPr txBox="1"/>
          <p:nvPr/>
        </p:nvSpPr>
        <p:spPr>
          <a:xfrm>
            <a:off x="997783" y="2931896"/>
            <a:ext cx="1692233" cy="1615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600" dirty="0">
                <a:solidFill>
                  <a:prstClr val="black"/>
                </a:solidFill>
                <a:latin typeface="Calibri" panose="020F0502020204030204"/>
                <a:ea typeface="+mn-ea"/>
                <a:cs typeface="Calibri"/>
              </a:rPr>
              <a:t>Nieuwe </a:t>
            </a:r>
            <a:r>
              <a:rPr lang="en-US" sz="600" dirty="0" err="1">
                <a:solidFill>
                  <a:prstClr val="black"/>
                </a:solidFill>
                <a:latin typeface="Calibri" panose="020F0502020204030204"/>
                <a:ea typeface="+mn-ea"/>
                <a:cs typeface="Calibri"/>
              </a:rPr>
              <a:t>helden</a:t>
            </a:r>
            <a:endParaRPr lang="en-US" sz="600" dirty="0">
              <a:solidFill>
                <a:prstClr val="black"/>
              </a:solidFill>
              <a:latin typeface="Calibri" panose="020F0502020204030204"/>
              <a:ea typeface="+mn-ea"/>
              <a:cs typeface="Calibri"/>
            </a:endParaRPr>
          </a:p>
        </p:txBody>
      </p:sp>
      <p:sp>
        <p:nvSpPr>
          <p:cNvPr id="6" name="TextBox 5">
            <a:extLst>
              <a:ext uri="{FF2B5EF4-FFF2-40B4-BE49-F238E27FC236}">
                <a16:creationId xmlns:a16="http://schemas.microsoft.com/office/drawing/2014/main" id="{1305F016-0903-90BC-80E6-6C4442C93AF6}"/>
              </a:ext>
            </a:extLst>
          </p:cNvPr>
          <p:cNvSpPr txBox="1"/>
          <p:nvPr/>
        </p:nvSpPr>
        <p:spPr>
          <a:xfrm>
            <a:off x="2379928" y="4026517"/>
            <a:ext cx="1692233" cy="1615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600" dirty="0">
                <a:solidFill>
                  <a:prstClr val="black"/>
                </a:solidFill>
                <a:latin typeface="Calibri" panose="020F0502020204030204"/>
                <a:ea typeface="+mn-ea"/>
                <a:cs typeface="Calibri"/>
              </a:rPr>
              <a:t>Arnhem </a:t>
            </a:r>
            <a:r>
              <a:rPr lang="en-US" sz="600" dirty="0" err="1">
                <a:solidFill>
                  <a:prstClr val="black"/>
                </a:solidFill>
                <a:latin typeface="Calibri" panose="020F0502020204030204"/>
                <a:ea typeface="+mn-ea"/>
                <a:cs typeface="Calibri"/>
              </a:rPr>
              <a:t>klimaatbestendig</a:t>
            </a:r>
            <a:endParaRPr lang="en-US" sz="1350" dirty="0" err="1">
              <a:solidFill>
                <a:prstClr val="black"/>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EC9C96D6-ACB4-8013-9B64-DA26DCAF6AF4}"/>
              </a:ext>
            </a:extLst>
          </p:cNvPr>
          <p:cNvSpPr txBox="1"/>
          <p:nvPr/>
        </p:nvSpPr>
        <p:spPr>
          <a:xfrm>
            <a:off x="4463051" y="4620015"/>
            <a:ext cx="1692233" cy="1615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600" dirty="0">
                <a:solidFill>
                  <a:prstClr val="black"/>
                </a:solidFill>
                <a:latin typeface="Calibri" panose="020F0502020204030204"/>
                <a:ea typeface="+mn-ea"/>
                <a:cs typeface="Calibri"/>
              </a:rPr>
              <a:t>Klaas Schoof</a:t>
            </a:r>
            <a:endParaRPr lang="en-US" sz="1350" dirty="0">
              <a:solidFill>
                <a:prstClr val="black"/>
              </a:solidFill>
              <a:latin typeface="Calibri" panose="020F0502020204030204"/>
              <a:ea typeface="+mn-ea"/>
              <a:cs typeface="+mn-cs"/>
            </a:endParaRPr>
          </a:p>
        </p:txBody>
      </p:sp>
      <p:pic>
        <p:nvPicPr>
          <p:cNvPr id="16" name="Graphic 15" descr="Recycle with solid fill">
            <a:extLst>
              <a:ext uri="{FF2B5EF4-FFF2-40B4-BE49-F238E27FC236}">
                <a16:creationId xmlns:a16="http://schemas.microsoft.com/office/drawing/2014/main" id="{CD150FB4-CED5-9F2C-FBEF-2EAF5772DD3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67538" y="2098911"/>
            <a:ext cx="1390036" cy="1390036"/>
          </a:xfrm>
          <a:prstGeom prst="rect">
            <a:avLst/>
          </a:prstGeom>
        </p:spPr>
      </p:pic>
      <p:pic>
        <p:nvPicPr>
          <p:cNvPr id="19" name="Afbeelding 9" descr="Afbeelding met bouwmateriaal, baksteen, steen&#10;&#10;Automatisch gegenereerde beschrijving">
            <a:extLst>
              <a:ext uri="{FF2B5EF4-FFF2-40B4-BE49-F238E27FC236}">
                <a16:creationId xmlns:a16="http://schemas.microsoft.com/office/drawing/2014/main" id="{3A91D771-EBB9-49B8-6B0F-F96470CCC86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422931" y="1424666"/>
            <a:ext cx="1054420" cy="960718"/>
          </a:xfrm>
          <a:prstGeom prst="rect">
            <a:avLst/>
          </a:prstGeom>
        </p:spPr>
      </p:pic>
      <p:sp>
        <p:nvSpPr>
          <p:cNvPr id="20" name="Content Placeholder 2">
            <a:extLst>
              <a:ext uri="{FF2B5EF4-FFF2-40B4-BE49-F238E27FC236}">
                <a16:creationId xmlns:a16="http://schemas.microsoft.com/office/drawing/2014/main" id="{C9872996-4EA3-89DD-D2A4-D7504F3D9CBF}"/>
              </a:ext>
            </a:extLst>
          </p:cNvPr>
          <p:cNvSpPr txBox="1">
            <a:spLocks/>
          </p:cNvSpPr>
          <p:nvPr/>
        </p:nvSpPr>
        <p:spPr>
          <a:xfrm>
            <a:off x="216000" y="3166862"/>
            <a:ext cx="1820186" cy="1309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16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167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167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167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167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nl-NL" sz="1800" b="1" dirty="0">
                <a:latin typeface="Aptos" panose="020B0004020202020204" pitchFamily="34" charset="0"/>
              </a:rPr>
              <a:t>Biobased &amp; Regeneratief Bouwen</a:t>
            </a:r>
          </a:p>
          <a:p>
            <a:pPr marL="0" indent="0" defTabSz="685800" fontAlgn="auto">
              <a:spcBef>
                <a:spcPts val="750"/>
              </a:spcBef>
              <a:spcAft>
                <a:spcPts val="0"/>
              </a:spcAft>
              <a:buNone/>
              <a:defRPr/>
            </a:pPr>
            <a:r>
              <a:rPr lang="nl-NL" sz="1600" dirty="0">
                <a:latin typeface="Aptos" panose="020B0004020202020204" pitchFamily="34" charset="0"/>
              </a:rPr>
              <a:t>100% biobased gevels</a:t>
            </a:r>
          </a:p>
        </p:txBody>
      </p:sp>
      <p:sp>
        <p:nvSpPr>
          <p:cNvPr id="21" name="Content Placeholder 2">
            <a:extLst>
              <a:ext uri="{FF2B5EF4-FFF2-40B4-BE49-F238E27FC236}">
                <a16:creationId xmlns:a16="http://schemas.microsoft.com/office/drawing/2014/main" id="{D23E6665-C956-D0FD-234A-C53BC4263359}"/>
              </a:ext>
            </a:extLst>
          </p:cNvPr>
          <p:cNvSpPr txBox="1">
            <a:spLocks/>
          </p:cNvSpPr>
          <p:nvPr/>
        </p:nvSpPr>
        <p:spPr>
          <a:xfrm>
            <a:off x="5976000" y="3456000"/>
            <a:ext cx="2396419" cy="1494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16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167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167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167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167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nl-NL" sz="1800" b="1" dirty="0">
                <a:latin typeface="Aptos" panose="020B0004020202020204" pitchFamily="34" charset="0"/>
              </a:rPr>
              <a:t>Circulaire Waarden van Architectuur</a:t>
            </a:r>
          </a:p>
          <a:p>
            <a:pPr marL="0" indent="0" defTabSz="685800" fontAlgn="auto">
              <a:spcBef>
                <a:spcPts val="750"/>
              </a:spcBef>
              <a:spcAft>
                <a:spcPts val="0"/>
              </a:spcAft>
              <a:buNone/>
              <a:defRPr/>
            </a:pPr>
            <a:r>
              <a:rPr lang="nl-NL" sz="1600" dirty="0">
                <a:latin typeface="Aptos" panose="020B0004020202020204" pitchFamily="34" charset="0"/>
              </a:rPr>
              <a:t>Levensduurverlenging en aanpasbaarheid van gebouwen </a:t>
            </a:r>
            <a:endParaRPr lang="en-US" sz="1600" dirty="0">
              <a:latin typeface="Aptos" panose="020B0004020202020204" pitchFamily="34" charset="0"/>
            </a:endParaRPr>
          </a:p>
        </p:txBody>
      </p:sp>
      <p:pic>
        <p:nvPicPr>
          <p:cNvPr id="22" name="Picture 21" descr="A picture containing dirty, step&#10;&#10;Description automatically generated">
            <a:extLst>
              <a:ext uri="{FF2B5EF4-FFF2-40B4-BE49-F238E27FC236}">
                <a16:creationId xmlns:a16="http://schemas.microsoft.com/office/drawing/2014/main" id="{1A106919-0663-54D4-E79B-9BFA99D00A5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5400000">
            <a:off x="4781805" y="1310290"/>
            <a:ext cx="1608701" cy="1413887"/>
          </a:xfrm>
          <a:prstGeom prst="rect">
            <a:avLst/>
          </a:prstGeom>
        </p:spPr>
      </p:pic>
      <p:sp>
        <p:nvSpPr>
          <p:cNvPr id="23" name="Content Placeholder 2">
            <a:extLst>
              <a:ext uri="{FF2B5EF4-FFF2-40B4-BE49-F238E27FC236}">
                <a16:creationId xmlns:a16="http://schemas.microsoft.com/office/drawing/2014/main" id="{51EA94DE-6CB8-E494-05B4-90FF55AA5B45}"/>
              </a:ext>
            </a:extLst>
          </p:cNvPr>
          <p:cNvSpPr txBox="1">
            <a:spLocks/>
          </p:cNvSpPr>
          <p:nvPr/>
        </p:nvSpPr>
        <p:spPr>
          <a:xfrm>
            <a:off x="6336000" y="1152000"/>
            <a:ext cx="1721114" cy="1372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16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167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167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167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167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nl-NL" sz="1800" b="1" dirty="0">
                <a:latin typeface="Aptos" panose="020B0004020202020204" pitchFamily="34" charset="0"/>
              </a:rPr>
              <a:t>Hoogwaardig hergebruik</a:t>
            </a:r>
          </a:p>
          <a:p>
            <a:pPr marL="0" indent="0" defTabSz="685800" fontAlgn="auto">
              <a:spcBef>
                <a:spcPts val="750"/>
              </a:spcBef>
              <a:spcAft>
                <a:spcPts val="0"/>
              </a:spcAft>
              <a:buNone/>
              <a:defRPr/>
            </a:pPr>
            <a:r>
              <a:rPr lang="nl-NL" sz="1600" dirty="0">
                <a:latin typeface="Aptos" panose="020B0004020202020204" pitchFamily="34" charset="0"/>
              </a:rPr>
              <a:t>Hergebruikt isolatieglas</a:t>
            </a:r>
            <a:endParaRPr lang="en-US" sz="1600" dirty="0">
              <a:latin typeface="Aptos" panose="020B0004020202020204" pitchFamily="34" charset="0"/>
            </a:endParaRPr>
          </a:p>
        </p:txBody>
      </p:sp>
      <p:sp>
        <p:nvSpPr>
          <p:cNvPr id="25" name="Text Placeholder 2">
            <a:extLst>
              <a:ext uri="{FF2B5EF4-FFF2-40B4-BE49-F238E27FC236}">
                <a16:creationId xmlns:a16="http://schemas.microsoft.com/office/drawing/2014/main" id="{62230C07-648A-F706-0D5F-7EEE02F856A4}"/>
              </a:ext>
            </a:extLst>
          </p:cNvPr>
          <p:cNvSpPr txBox="1">
            <a:spLocks/>
          </p:cNvSpPr>
          <p:nvPr/>
        </p:nvSpPr>
        <p:spPr>
          <a:xfrm>
            <a:off x="4857573" y="2811950"/>
            <a:ext cx="181989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nl-NL"/>
            </a:defPPr>
            <a:lvl1pPr>
              <a:defRPr sz="800">
                <a:cs typeface="Calibri"/>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685800" fontAlgn="auto">
              <a:spcBef>
                <a:spcPts val="0"/>
              </a:spcBef>
              <a:spcAft>
                <a:spcPts val="0"/>
              </a:spcAft>
              <a:defRPr/>
            </a:pPr>
            <a:r>
              <a:rPr lang="nl-NL" sz="600" dirty="0">
                <a:solidFill>
                  <a:prstClr val="black"/>
                </a:solidFill>
                <a:latin typeface="Calibri" panose="020F0502020204030204"/>
                <a:ea typeface="+mn-ea"/>
              </a:rPr>
              <a:t>Steven Koolman</a:t>
            </a:r>
          </a:p>
          <a:p>
            <a:pPr defTabSz="685800" fontAlgn="auto">
              <a:spcBef>
                <a:spcPts val="0"/>
              </a:spcBef>
              <a:spcAft>
                <a:spcPts val="0"/>
              </a:spcAft>
              <a:defRPr/>
            </a:pPr>
            <a:endParaRPr lang="en-US" sz="600" dirty="0">
              <a:solidFill>
                <a:prstClr val="black"/>
              </a:solidFill>
              <a:latin typeface="Calibri" panose="020F0502020204030204"/>
              <a:ea typeface="+mn-ea"/>
            </a:endParaRPr>
          </a:p>
          <a:p>
            <a:pPr defTabSz="685800" fontAlgn="auto">
              <a:spcBef>
                <a:spcPts val="0"/>
              </a:spcBef>
              <a:spcAft>
                <a:spcPts val="0"/>
              </a:spcAft>
              <a:defRPr/>
            </a:pPr>
            <a:endParaRPr lang="en-US" sz="600" dirty="0">
              <a:solidFill>
                <a:prstClr val="black"/>
              </a:solidFill>
              <a:latin typeface="Calibri" panose="020F0502020204030204"/>
              <a:ea typeface="+mn-ea"/>
            </a:endParaRPr>
          </a:p>
        </p:txBody>
      </p:sp>
      <p:sp>
        <p:nvSpPr>
          <p:cNvPr id="3" name="TextBox 2">
            <a:extLst>
              <a:ext uri="{FF2B5EF4-FFF2-40B4-BE49-F238E27FC236}">
                <a16:creationId xmlns:a16="http://schemas.microsoft.com/office/drawing/2014/main" id="{EC1FA08C-DC3C-3F4B-0778-BE616BA19A12}"/>
              </a:ext>
            </a:extLst>
          </p:cNvPr>
          <p:cNvSpPr txBox="1"/>
          <p:nvPr/>
        </p:nvSpPr>
        <p:spPr>
          <a:xfrm>
            <a:off x="2642053" y="2363194"/>
            <a:ext cx="1692233" cy="1615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600" dirty="0">
                <a:solidFill>
                  <a:prstClr val="black"/>
                </a:solidFill>
                <a:latin typeface="Calibri" panose="020F0502020204030204"/>
                <a:ea typeface="+mn-ea"/>
                <a:cs typeface="Calibri"/>
              </a:rPr>
              <a:t>HvA</a:t>
            </a:r>
          </a:p>
        </p:txBody>
      </p:sp>
      <p:sp>
        <p:nvSpPr>
          <p:cNvPr id="13" name="Tekstvak 12">
            <a:extLst>
              <a:ext uri="{FF2B5EF4-FFF2-40B4-BE49-F238E27FC236}">
                <a16:creationId xmlns:a16="http://schemas.microsoft.com/office/drawing/2014/main" id="{9D69648D-8669-E2A0-4E41-44B7D1DB0B1F}"/>
              </a:ext>
            </a:extLst>
          </p:cNvPr>
          <p:cNvSpPr txBox="1"/>
          <p:nvPr/>
        </p:nvSpPr>
        <p:spPr>
          <a:xfrm>
            <a:off x="720001" y="288000"/>
            <a:ext cx="5704706"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Onderzoeksgroep Circulair Bouwen</a:t>
            </a:r>
          </a:p>
        </p:txBody>
      </p:sp>
      <p:sp>
        <p:nvSpPr>
          <p:cNvPr id="15" name="Tijdelijke aanduiding voor dianummer 7">
            <a:extLst>
              <a:ext uri="{FF2B5EF4-FFF2-40B4-BE49-F238E27FC236}">
                <a16:creationId xmlns:a16="http://schemas.microsoft.com/office/drawing/2014/main" id="{5CF65E42-6603-11FD-75B9-3C639110E7CA}"/>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7</a:t>
            </a:fld>
            <a:endParaRPr lang="nl-NL" sz="1000" dirty="0">
              <a:latin typeface="Aptos" panose="020B0004020202020204" pitchFamily="34" charset="0"/>
            </a:endParaRPr>
          </a:p>
        </p:txBody>
      </p:sp>
      <p:sp>
        <p:nvSpPr>
          <p:cNvPr id="26" name="Tijdelijke aanduiding voor datum 1">
            <a:extLst>
              <a:ext uri="{FF2B5EF4-FFF2-40B4-BE49-F238E27FC236}">
                <a16:creationId xmlns:a16="http://schemas.microsoft.com/office/drawing/2014/main" id="{A4EA4BBB-48F0-64C4-266E-28573B5D7D9E}"/>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8811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diagram, Lettertype, Plan&#10;&#10;Automatisch gegenereerde beschrijving">
            <a:extLst>
              <a:ext uri="{FF2B5EF4-FFF2-40B4-BE49-F238E27FC236}">
                <a16:creationId xmlns:a16="http://schemas.microsoft.com/office/drawing/2014/main" id="{70BC9B60-31C5-5EE6-82F8-32CC12707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0" y="792000"/>
            <a:ext cx="7094272" cy="4160550"/>
          </a:xfrm>
          <a:prstGeom prst="rect">
            <a:avLst/>
          </a:prstGeom>
        </p:spPr>
      </p:pic>
      <p:sp>
        <p:nvSpPr>
          <p:cNvPr id="4" name="Tekstvak 3">
            <a:extLst>
              <a:ext uri="{FF2B5EF4-FFF2-40B4-BE49-F238E27FC236}">
                <a16:creationId xmlns:a16="http://schemas.microsoft.com/office/drawing/2014/main" id="{27760C5B-96AE-DD8A-2B9D-D235BDDFC1A2}"/>
              </a:ext>
            </a:extLst>
          </p:cNvPr>
          <p:cNvSpPr txBox="1"/>
          <p:nvPr/>
        </p:nvSpPr>
        <p:spPr>
          <a:xfrm>
            <a:off x="864000" y="4896000"/>
            <a:ext cx="6356000" cy="230832"/>
          </a:xfrm>
          <a:prstGeom prst="rect">
            <a:avLst/>
          </a:prstGeom>
          <a:noFill/>
        </p:spPr>
        <p:txBody>
          <a:bodyPr wrap="square" rtlCol="0">
            <a:spAutoFit/>
          </a:bodyPr>
          <a:lstStyle/>
          <a:p>
            <a:r>
              <a:rPr lang="nl-NL" sz="900" dirty="0">
                <a:latin typeface="Aptos" panose="020B0004020202020204" pitchFamily="34" charset="0"/>
              </a:rPr>
              <a:t>Bron afbeelding: </a:t>
            </a:r>
            <a:r>
              <a:rPr lang="nl-NL" sz="900" dirty="0">
                <a:latin typeface="Aptos" panose="020B0004020202020204" pitchFamily="34" charset="0"/>
                <a:hlinkClick r:id="rId4"/>
              </a:rPr>
              <a:t>TNO Literatuuronderzoek integrale benadering van maatschappelijke opgaven en transities.pdf</a:t>
            </a:r>
            <a:endParaRPr lang="nl-NL" sz="900" dirty="0">
              <a:latin typeface="Aptos" panose="020B0004020202020204" pitchFamily="34" charset="0"/>
            </a:endParaRPr>
          </a:p>
        </p:txBody>
      </p:sp>
      <p:sp>
        <p:nvSpPr>
          <p:cNvPr id="2" name="Tekstvak 1">
            <a:extLst>
              <a:ext uri="{FF2B5EF4-FFF2-40B4-BE49-F238E27FC236}">
                <a16:creationId xmlns:a16="http://schemas.microsoft.com/office/drawing/2014/main" id="{33FDDB58-4C41-694D-81DD-D2E5C0083D38}"/>
              </a:ext>
            </a:extLst>
          </p:cNvPr>
          <p:cNvSpPr txBox="1"/>
          <p:nvPr/>
        </p:nvSpPr>
        <p:spPr>
          <a:xfrm>
            <a:off x="719999" y="288000"/>
            <a:ext cx="8442423"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Aansluiting met andere maatschappelijke transities</a:t>
            </a:r>
          </a:p>
        </p:txBody>
      </p:sp>
      <p:sp>
        <p:nvSpPr>
          <p:cNvPr id="5" name="Tijdelijke aanduiding voor dianummer 7">
            <a:extLst>
              <a:ext uri="{FF2B5EF4-FFF2-40B4-BE49-F238E27FC236}">
                <a16:creationId xmlns:a16="http://schemas.microsoft.com/office/drawing/2014/main" id="{EC121BF9-666F-8322-32AD-EFB6004211A8}"/>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8</a:t>
            </a:fld>
            <a:endParaRPr lang="nl-NL" sz="1000" dirty="0">
              <a:latin typeface="Aptos" panose="020B0004020202020204" pitchFamily="34" charset="0"/>
            </a:endParaRPr>
          </a:p>
        </p:txBody>
      </p:sp>
      <p:sp>
        <p:nvSpPr>
          <p:cNvPr id="6" name="Tijdelijke aanduiding voor datum 1">
            <a:extLst>
              <a:ext uri="{FF2B5EF4-FFF2-40B4-BE49-F238E27FC236}">
                <a16:creationId xmlns:a16="http://schemas.microsoft.com/office/drawing/2014/main" id="{1F28D339-B6A9-ACED-6386-7F1CF2F5007D}"/>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638845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irty, step&#10;&#10;Description automatically generated">
            <a:extLst>
              <a:ext uri="{FF2B5EF4-FFF2-40B4-BE49-F238E27FC236}">
                <a16:creationId xmlns:a16="http://schemas.microsoft.com/office/drawing/2014/main" id="{BA5D8BDD-28E2-872C-B27E-04035C5AFE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4320000" y="1296000"/>
            <a:ext cx="3744000" cy="2914347"/>
          </a:xfrm>
          <a:prstGeom prst="rect">
            <a:avLst/>
          </a:prstGeom>
        </p:spPr>
      </p:pic>
      <p:sp>
        <p:nvSpPr>
          <p:cNvPr id="3" name="Text Placeholder 2">
            <a:extLst>
              <a:ext uri="{FF2B5EF4-FFF2-40B4-BE49-F238E27FC236}">
                <a16:creationId xmlns:a16="http://schemas.microsoft.com/office/drawing/2014/main" id="{4A4E8BFC-FA05-4147-D084-B9EB994BDB95}"/>
              </a:ext>
            </a:extLst>
          </p:cNvPr>
          <p:cNvSpPr txBox="1">
            <a:spLocks/>
          </p:cNvSpPr>
          <p:nvPr/>
        </p:nvSpPr>
        <p:spPr>
          <a:xfrm>
            <a:off x="792000" y="4680000"/>
            <a:ext cx="1746324" cy="213095"/>
          </a:xfrm>
          <a:prstGeom prst="rect">
            <a:avLst/>
          </a:prstGeom>
        </p:spPr>
        <p:txBody>
          <a:bodyPr vert="horz" lIns="0" tIns="0" rIns="0" bIns="0" rtlCol="0">
            <a:norm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42892">
              <a:buNone/>
              <a:defRPr/>
            </a:pPr>
            <a:r>
              <a:rPr lang="nl-NL" sz="750" i="1" dirty="0"/>
              <a:t> AUAS (</a:t>
            </a:r>
            <a:r>
              <a:rPr lang="nl-NL" sz="750" i="1" dirty="0" err="1"/>
              <a:t>J.Tetteroo</a:t>
            </a:r>
            <a:r>
              <a:rPr lang="nl-NL" sz="750" i="1" dirty="0"/>
              <a:t>)</a:t>
            </a:r>
          </a:p>
          <a:p>
            <a:pPr marL="215995" indent="-215995" defTabSz="342892">
              <a:buFont typeface="Courier New" panose="02070309020205020404" pitchFamily="49" charset="0"/>
              <a:buChar char="o"/>
              <a:defRPr/>
            </a:pPr>
            <a:endParaRPr lang="en-US" sz="750" i="1" dirty="0"/>
          </a:p>
          <a:p>
            <a:pPr marL="215995" indent="-215995" defTabSz="342892">
              <a:buFont typeface="Courier New" panose="02070309020205020404" pitchFamily="49" charset="0"/>
              <a:buChar char="o"/>
              <a:defRPr/>
            </a:pPr>
            <a:endParaRPr lang="en-US" sz="900" i="1" dirty="0"/>
          </a:p>
        </p:txBody>
      </p:sp>
      <p:sp>
        <p:nvSpPr>
          <p:cNvPr id="2" name="Arrow: Right 1">
            <a:extLst>
              <a:ext uri="{FF2B5EF4-FFF2-40B4-BE49-F238E27FC236}">
                <a16:creationId xmlns:a16="http://schemas.microsoft.com/office/drawing/2014/main" id="{3EE547F6-2FDC-4252-4E2B-E5B780A3BDD5}"/>
              </a:ext>
            </a:extLst>
          </p:cNvPr>
          <p:cNvSpPr/>
          <p:nvPr/>
        </p:nvSpPr>
        <p:spPr>
          <a:xfrm>
            <a:off x="3854472" y="2488843"/>
            <a:ext cx="700549" cy="641555"/>
          </a:xfrm>
          <a:prstGeom prst="rightArrow">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nl-NL" sz="1350">
              <a:solidFill>
                <a:prstClr val="white"/>
              </a:solidFill>
              <a:latin typeface="Calibri" panose="020F0502020204030204"/>
            </a:endParaRPr>
          </a:p>
        </p:txBody>
      </p:sp>
      <p:pic>
        <p:nvPicPr>
          <p:cNvPr id="6" name="Picture 5" descr="A blue garbage can full of broken glass&#10;&#10;Description automatically generated">
            <a:extLst>
              <a:ext uri="{FF2B5EF4-FFF2-40B4-BE49-F238E27FC236}">
                <a16:creationId xmlns:a16="http://schemas.microsoft.com/office/drawing/2014/main" id="{E54594A5-F863-0D08-E3F0-8D2016894438}"/>
              </a:ext>
            </a:extLst>
          </p:cNvPr>
          <p:cNvPicPr>
            <a:picLocks noChangeAspect="1"/>
          </p:cNvPicPr>
          <p:nvPr/>
        </p:nvPicPr>
        <p:blipFill rotWithShape="1">
          <a:blip r:embed="rId4">
            <a:extLst>
              <a:ext uri="{28A0092B-C50C-407E-A947-70E740481C1C}">
                <a14:useLocalDpi xmlns:a14="http://schemas.microsoft.com/office/drawing/2010/main" val="0"/>
              </a:ext>
            </a:extLst>
          </a:blip>
          <a:srcRect l="13235" t="7604" r="23702"/>
          <a:stretch/>
        </p:blipFill>
        <p:spPr>
          <a:xfrm rot="5400000">
            <a:off x="343207" y="1349175"/>
            <a:ext cx="3744000" cy="2807997"/>
          </a:xfrm>
          <a:prstGeom prst="rect">
            <a:avLst/>
          </a:prstGeom>
        </p:spPr>
      </p:pic>
      <p:sp>
        <p:nvSpPr>
          <p:cNvPr id="7" name="Text Placeholder 2">
            <a:extLst>
              <a:ext uri="{FF2B5EF4-FFF2-40B4-BE49-F238E27FC236}">
                <a16:creationId xmlns:a16="http://schemas.microsoft.com/office/drawing/2014/main" id="{2577DCBA-7A6C-9B9C-39B7-1B2EB17FEAAC}"/>
              </a:ext>
            </a:extLst>
          </p:cNvPr>
          <p:cNvSpPr txBox="1">
            <a:spLocks/>
          </p:cNvSpPr>
          <p:nvPr/>
        </p:nvSpPr>
        <p:spPr>
          <a:xfrm>
            <a:off x="4716000" y="4680000"/>
            <a:ext cx="1819896" cy="213095"/>
          </a:xfrm>
          <a:prstGeom prst="rect">
            <a:avLst/>
          </a:prstGeom>
        </p:spPr>
        <p:txBody>
          <a:bodyPr vert="horz" lIns="0" tIns="0" rIns="0" bIns="0" rtlCol="0">
            <a:normAutofit/>
          </a:bodyPr>
          <a:lstStyle>
            <a:lvl1pPr marL="216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baseline="0">
                <a:solidFill>
                  <a:srgbClr val="25167A"/>
                </a:solidFill>
                <a:latin typeface="Arial"/>
                <a:ea typeface="ＭＳ Ｐゴシック" charset="-128"/>
                <a:cs typeface="Arial"/>
              </a:defRPr>
            </a:lvl1pPr>
            <a:lvl2pPr marL="432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2pPr>
            <a:lvl3pPr marL="648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3pPr>
            <a:lvl4pPr marL="864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4pPr>
            <a:lvl5pPr marL="1080000" indent="-216000" algn="l" defTabSz="342900" rtl="0" eaLnBrk="1" fontAlgn="base" hangingPunct="1">
              <a:lnSpc>
                <a:spcPct val="114000"/>
              </a:lnSpc>
              <a:spcBef>
                <a:spcPts val="0"/>
              </a:spcBef>
              <a:spcAft>
                <a:spcPct val="0"/>
              </a:spcAft>
              <a:buClr>
                <a:srgbClr val="25167A"/>
              </a:buClr>
              <a:buSzPct val="140000"/>
              <a:buFont typeface="Arial" panose="020B0604020202020204" pitchFamily="34" charset="0"/>
              <a:buChar char="•"/>
              <a:defRPr sz="1200" kern="1200">
                <a:solidFill>
                  <a:srgbClr val="25167A"/>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42892">
              <a:buNone/>
              <a:defRPr/>
            </a:pPr>
            <a:r>
              <a:rPr lang="nl-NL" sz="750" i="1" dirty="0"/>
              <a:t> VRN (S. Koolman)</a:t>
            </a:r>
          </a:p>
          <a:p>
            <a:pPr marL="215995" indent="-215995" defTabSz="342892">
              <a:buFont typeface="Courier New" panose="02070309020205020404" pitchFamily="49" charset="0"/>
              <a:buChar char="o"/>
              <a:defRPr/>
            </a:pPr>
            <a:endParaRPr lang="en-US" sz="900" i="1" dirty="0"/>
          </a:p>
          <a:p>
            <a:pPr marL="215995" indent="-215995" defTabSz="342892">
              <a:buFont typeface="Courier New" panose="02070309020205020404" pitchFamily="49" charset="0"/>
              <a:buChar char="o"/>
              <a:defRPr/>
            </a:pPr>
            <a:endParaRPr lang="en-US" sz="900" i="1" dirty="0"/>
          </a:p>
        </p:txBody>
      </p:sp>
      <p:sp>
        <p:nvSpPr>
          <p:cNvPr id="10" name="Tekstvak 9">
            <a:extLst>
              <a:ext uri="{FF2B5EF4-FFF2-40B4-BE49-F238E27FC236}">
                <a16:creationId xmlns:a16="http://schemas.microsoft.com/office/drawing/2014/main" id="{DFD90AF7-DE3C-DEC9-7796-A3EF8B887845}"/>
              </a:ext>
            </a:extLst>
          </p:cNvPr>
          <p:cNvSpPr txBox="1"/>
          <p:nvPr/>
        </p:nvSpPr>
        <p:spPr>
          <a:xfrm>
            <a:off x="720001" y="288000"/>
            <a:ext cx="5704706" cy="461665"/>
          </a:xfrm>
          <a:prstGeom prst="rect">
            <a:avLst/>
          </a:prstGeom>
          <a:noFill/>
        </p:spPr>
        <p:txBody>
          <a:bodyPr wrap="square" rtlCol="0">
            <a:spAutoFit/>
          </a:bodyPr>
          <a:lstStyle/>
          <a:p>
            <a:pPr>
              <a:spcAft>
                <a:spcPts val="600"/>
              </a:spcAft>
            </a:pPr>
            <a:r>
              <a:rPr lang="nl-NL" sz="2400" dirty="0">
                <a:solidFill>
                  <a:srgbClr val="25167A"/>
                </a:solidFill>
                <a:latin typeface="Aptos" panose="020B0004020202020204" pitchFamily="34" charset="0"/>
              </a:rPr>
              <a:t>Onderzoekslijn Hoogwaardig Hergebruik</a:t>
            </a:r>
          </a:p>
        </p:txBody>
      </p:sp>
      <p:sp>
        <p:nvSpPr>
          <p:cNvPr id="13" name="Tijdelijke aanduiding voor dianummer 7">
            <a:extLst>
              <a:ext uri="{FF2B5EF4-FFF2-40B4-BE49-F238E27FC236}">
                <a16:creationId xmlns:a16="http://schemas.microsoft.com/office/drawing/2014/main" id="{90F4B8CD-025E-7489-DDCE-321DF18D5C1D}"/>
              </a:ext>
            </a:extLst>
          </p:cNvPr>
          <p:cNvSpPr txBox="1">
            <a:spLocks/>
          </p:cNvSpPr>
          <p:nvPr/>
        </p:nvSpPr>
        <p:spPr>
          <a:xfrm>
            <a:off x="7692649" y="4888845"/>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a:fld id="{65EA3FE6-52AA-D547-93B6-EE4F98D52CD8}" type="slidenum">
              <a:rPr lang="nl-NL" sz="1000" smtClean="0">
                <a:latin typeface="Aptos" panose="020B0004020202020204" pitchFamily="34" charset="0"/>
              </a:rPr>
              <a:pPr algn="r"/>
              <a:t>9</a:t>
            </a:fld>
            <a:endParaRPr lang="nl-NL" sz="1000" dirty="0">
              <a:latin typeface="Aptos" panose="020B0004020202020204" pitchFamily="34" charset="0"/>
            </a:endParaRPr>
          </a:p>
        </p:txBody>
      </p:sp>
      <p:sp>
        <p:nvSpPr>
          <p:cNvPr id="14" name="Tijdelijke aanduiding voor datum 1">
            <a:extLst>
              <a:ext uri="{FF2B5EF4-FFF2-40B4-BE49-F238E27FC236}">
                <a16:creationId xmlns:a16="http://schemas.microsoft.com/office/drawing/2014/main" id="{A1E14EB3-6912-E4AB-6AF5-84EA5B1E2B6E}"/>
              </a:ext>
            </a:extLst>
          </p:cNvPr>
          <p:cNvSpPr txBox="1">
            <a:spLocks/>
          </p:cNvSpPr>
          <p:nvPr/>
        </p:nvSpPr>
        <p:spPr>
          <a:xfrm>
            <a:off x="126" y="4889249"/>
            <a:ext cx="1469774" cy="260840"/>
          </a:xfrm>
          <a:prstGeom prst="rect">
            <a:avLst/>
          </a:prstGeom>
        </p:spPr>
        <p:txBody>
          <a:bodyPr anchor="b"/>
          <a:ls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BDC67624-A7C8-7A47-BB1B-8E003FB9A740}" type="datetime1">
              <a:rPr lang="nl-NL" sz="1000" smtClean="0">
                <a:latin typeface="Aptos" panose="020B0004020202020204" pitchFamily="34" charset="0"/>
              </a:rPr>
              <a:pPr/>
              <a:t>14-11-2024</a:t>
            </a:fld>
            <a:endParaRPr lang="nl-NL" sz="1000" dirty="0">
              <a:latin typeface="Aptos" panose="020B0004020202020204" pitchFamily="34" charset="0"/>
            </a:endParaRPr>
          </a:p>
        </p:txBody>
      </p:sp>
    </p:spTree>
    <p:extLst>
      <p:ext uri="{BB962C8B-B14F-4D97-AF65-F5344CB8AC3E}">
        <p14:creationId xmlns:p14="http://schemas.microsoft.com/office/powerpoint/2010/main" val="2022201055"/>
      </p:ext>
    </p:extLst>
  </p:cSld>
  <p:clrMapOvr>
    <a:masterClrMapping/>
  </p:clrMapOvr>
</p:sld>
</file>

<file path=ppt/theme/theme1.xml><?xml version="1.0" encoding="utf-8"?>
<a:theme xmlns:a="http://schemas.openxmlformats.org/drawingml/2006/main" name="SJABLOON Corporate Algemeen ppt - nieuwe huisstijl - titel + volg">
  <a:themeElements>
    <a:clrScheme name="HvA">
      <a:dk1>
        <a:srgbClr val="000000"/>
      </a:dk1>
      <a:lt1>
        <a:srgbClr val="FFFFFF"/>
      </a:lt1>
      <a:dk2>
        <a:srgbClr val="241679"/>
      </a:dk2>
      <a:lt2>
        <a:srgbClr val="F5F5F5"/>
      </a:lt2>
      <a:accent1>
        <a:srgbClr val="241679"/>
      </a:accent1>
      <a:accent2>
        <a:srgbClr val="DAD6E7"/>
      </a:accent2>
      <a:accent3>
        <a:srgbClr val="E6E3EE"/>
      </a:accent3>
      <a:accent4>
        <a:srgbClr val="898989"/>
      </a:accent4>
      <a:accent5>
        <a:srgbClr val="CCCCCC"/>
      </a:accent5>
      <a:accent6>
        <a:srgbClr val="EBEBEB"/>
      </a:accent6>
      <a:hlink>
        <a:srgbClr val="000000"/>
      </a:hlink>
      <a:folHlink>
        <a:srgbClr val="0000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rgbClr val="C0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10720-hva-template-presentatie-nl-v2.1-toegankelijk (2).pptx" id="{9C220362-51F1-4D30-9062-F01280F13A0D}" vid="{395FDB19-912A-418B-B5C4-BDE5C1F99AAE}"/>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05BC44D95C4544B9E4F773C51ED72F" ma:contentTypeVersion="4" ma:contentTypeDescription="Een nieuw document maken." ma:contentTypeScope="" ma:versionID="5b2f4e4fc67832e79beedc8a25379bc7">
  <xsd:schema xmlns:xsd="http://www.w3.org/2001/XMLSchema" xmlns:xs="http://www.w3.org/2001/XMLSchema" xmlns:p="http://schemas.microsoft.com/office/2006/metadata/properties" xmlns:ns2="ad51cf99-b56d-4ba3-8cf1-bfb1531006f4" xmlns:ns3="a9df4e98-ec1d-427c-847f-36c3162ddd4f" targetNamespace="http://schemas.microsoft.com/office/2006/metadata/properties" ma:root="true" ma:fieldsID="e367e6c66630abc15028ade91e1a1c5d" ns2:_="" ns3:_="">
    <xsd:import namespace="ad51cf99-b56d-4ba3-8cf1-bfb1531006f4"/>
    <xsd:import namespace="a9df4e98-ec1d-427c-847f-36c3162ddd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51cf99-b56d-4ba3-8cf1-bfb153100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df4e98-ec1d-427c-847f-36c3162ddd4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27F9B9-E35A-4E65-82EA-B48B1C5B87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51cf99-b56d-4ba3-8cf1-bfb1531006f4"/>
    <ds:schemaRef ds:uri="a9df4e98-ec1d-427c-847f-36c3162ddd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A089DD-5B77-4DD4-B398-545B037BE2EB}">
  <ds:schemaRef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a9df4e98-ec1d-427c-847f-36c3162ddd4f"/>
    <ds:schemaRef ds:uri="ad51cf99-b56d-4ba3-8cf1-bfb1531006f4"/>
    <ds:schemaRef ds:uri="http://www.w3.org/XML/1998/namespace"/>
    <ds:schemaRef ds:uri="http://purl.org/dc/terms/"/>
  </ds:schemaRefs>
</ds:datastoreItem>
</file>

<file path=customXml/itemProps3.xml><?xml version="1.0" encoding="utf-8"?>
<ds:datastoreItem xmlns:ds="http://schemas.openxmlformats.org/officeDocument/2006/customXml" ds:itemID="{7429A329-36CA-4158-AA2D-B2F2A5F9EF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HvA-presentatie-template-potx</Template>
  <TotalTime>5552</TotalTime>
  <Words>2978</Words>
  <Application>Microsoft Office PowerPoint</Application>
  <PresentationFormat>Diavoorstelling (16:9)</PresentationFormat>
  <Paragraphs>540</Paragraphs>
  <Slides>42</Slides>
  <Notes>40</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42</vt:i4>
      </vt:variant>
    </vt:vector>
  </HeadingPairs>
  <TitlesOfParts>
    <vt:vector size="54" baseType="lpstr">
      <vt:lpstr>Aptos</vt:lpstr>
      <vt:lpstr>Arial</vt:lpstr>
      <vt:lpstr>Arial Narrow</vt:lpstr>
      <vt:lpstr>Calibri</vt:lpstr>
      <vt:lpstr>Calibri Light</vt:lpstr>
      <vt:lpstr>Courier New</vt:lpstr>
      <vt:lpstr>Segoe UI Emoji</vt:lpstr>
      <vt:lpstr>Times New Roman</vt:lpstr>
      <vt:lpstr>TT Norms Bold</vt:lpstr>
      <vt:lpstr>Verdana</vt:lpstr>
      <vt:lpstr>Wingdings</vt:lpstr>
      <vt:lpstr>SJABLOON Corporate Algemeen ppt - nieuwe huisstijl - titel + volg</vt:lpstr>
      <vt:lpstr>Presentatie jaarevent C-creators Stakeholder café Transformatie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Stem svp op</vt:lpstr>
      <vt:lpstr>Presentatie jaarevent C-creators Stakeholder café Transformatie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Voeg hier de titel van de presentatie in, zoals hier</dc:title>
  <dc:creator>Elsbeth van Battum</dc:creator>
  <cp:keywords>Presentatie corporate algemeen breed</cp:keywords>
  <cp:lastModifiedBy>Elsbeth van Battum</cp:lastModifiedBy>
  <cp:revision>490</cp:revision>
  <dcterms:created xsi:type="dcterms:W3CDTF">2023-10-05T18:19:29Z</dcterms:created>
  <dcterms:modified xsi:type="dcterms:W3CDTF">2024-11-14T10:55:53Z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153200.000000000</vt:lpwstr>
  </property>
  <property fmtid="{D5CDD505-2E9C-101B-9397-08002B2CF9AE}" pid="3" name="ContentTypeId">
    <vt:lpwstr>0x0101009B05BC44D95C4544B9E4F773C51ED72F</vt:lpwstr>
  </property>
</Properties>
</file>