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comments/modernComment_126_82764D01.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notesMasterIdLst>
    <p:notesMasterId r:id="rId31"/>
  </p:notesMasterIdLst>
  <p:handoutMasterIdLst>
    <p:handoutMasterId r:id="rId32"/>
  </p:handoutMasterIdLst>
  <p:sldIdLst>
    <p:sldId id="256" r:id="rId2"/>
    <p:sldId id="610" r:id="rId3"/>
    <p:sldId id="1819" r:id="rId4"/>
    <p:sldId id="1827" r:id="rId5"/>
    <p:sldId id="1807" r:id="rId6"/>
    <p:sldId id="283" r:id="rId7"/>
    <p:sldId id="291" r:id="rId8"/>
    <p:sldId id="1812" r:id="rId9"/>
    <p:sldId id="1813" r:id="rId10"/>
    <p:sldId id="1811" r:id="rId11"/>
    <p:sldId id="1806" r:id="rId12"/>
    <p:sldId id="1799" r:id="rId13"/>
    <p:sldId id="294" r:id="rId14"/>
    <p:sldId id="299" r:id="rId15"/>
    <p:sldId id="300" r:id="rId16"/>
    <p:sldId id="1814" r:id="rId17"/>
    <p:sldId id="1816" r:id="rId18"/>
    <p:sldId id="1817" r:id="rId19"/>
    <p:sldId id="1796" r:id="rId20"/>
    <p:sldId id="1815" r:id="rId21"/>
    <p:sldId id="516" r:id="rId22"/>
    <p:sldId id="539" r:id="rId23"/>
    <p:sldId id="523" r:id="rId24"/>
    <p:sldId id="509" r:id="rId25"/>
    <p:sldId id="1826" r:id="rId26"/>
    <p:sldId id="1825" r:id="rId27"/>
    <p:sldId id="1808" r:id="rId28"/>
    <p:sldId id="508" r:id="rId29"/>
    <p:sldId id="1810" r:id="rId30"/>
  </p:sldIdLst>
  <p:sldSz cx="9144000" cy="5143500" type="screen16x9"/>
  <p:notesSz cx="6805613" cy="9944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e" id="{AB568BE6-EB13-4214-AAE2-420F1A41BBE8}">
          <p14:sldIdLst>
            <p14:sldId id="256"/>
            <p14:sldId id="610"/>
            <p14:sldId id="1819"/>
          </p14:sldIdLst>
        </p14:section>
        <p14:section name="Speluitleg" id="{043C1556-975F-4AEA-81EA-971C5B99B6A9}">
          <p14:sldIdLst>
            <p14:sldId id="1827"/>
            <p14:sldId id="1807"/>
            <p14:sldId id="283"/>
            <p14:sldId id="291"/>
            <p14:sldId id="1812"/>
            <p14:sldId id="1813"/>
            <p14:sldId id="1811"/>
            <p14:sldId id="1806"/>
            <p14:sldId id="1799"/>
            <p14:sldId id="294"/>
            <p14:sldId id="299"/>
            <p14:sldId id="300"/>
            <p14:sldId id="1814"/>
            <p14:sldId id="1816"/>
            <p14:sldId id="1817"/>
          </p14:sldIdLst>
        </p14:section>
        <p14:section name="Evaluatie" id="{A6D7202A-F4D8-4984-8230-F021BA1F61C5}">
          <p14:sldIdLst>
            <p14:sldId id="1796"/>
          </p14:sldIdLst>
        </p14:section>
        <p14:section name="Stroomstart in projecten" id="{D327D483-C361-4684-B19B-6C5680B4076E}">
          <p14:sldIdLst>
            <p14:sldId id="1815"/>
            <p14:sldId id="516"/>
            <p14:sldId id="539"/>
            <p14:sldId id="523"/>
            <p14:sldId id="509"/>
            <p14:sldId id="1826"/>
            <p14:sldId id="1825"/>
            <p14:sldId id="1808"/>
            <p14:sldId id="508"/>
            <p14:sldId id="1810"/>
          </p14:sldIdLst>
        </p14:section>
      </p14:sectionLst>
    </p:ext>
    <p:ext uri="{EFAFB233-063F-42B5-8137-9DF3F51BA10A}">
      <p15:sldGuideLst xmlns:p15="http://schemas.microsoft.com/office/powerpoint/2012/main">
        <p15:guide id="1" orient="horz" pos="505">
          <p15:clr>
            <a:srgbClr val="A4A3A4"/>
          </p15:clr>
        </p15:guide>
        <p15:guide id="2" orient="horz" pos="3072">
          <p15:clr>
            <a:srgbClr val="A4A3A4"/>
          </p15:clr>
        </p15:guide>
        <p15:guide id="3" orient="horz" pos="2747">
          <p15:clr>
            <a:srgbClr val="A4A3A4"/>
          </p15:clr>
        </p15:guide>
        <p15:guide id="4" orient="horz" pos="811">
          <p15:clr>
            <a:srgbClr val="A4A3A4"/>
          </p15:clr>
        </p15:guide>
        <p15:guide id="5" pos="408">
          <p15:clr>
            <a:srgbClr val="A4A3A4"/>
          </p15:clr>
        </p15:guide>
        <p15:guide id="6" pos="5353">
          <p15:clr>
            <a:srgbClr val="A4A3A4"/>
          </p15:clr>
        </p15:guide>
      </p15:sldGuideLst>
    </p:ext>
    <p:ext uri="{2D200454-40CA-4A62-9FC3-DE9A4176ACB9}">
      <p15:notesGuideLst xmlns:p15="http://schemas.microsoft.com/office/powerpoint/2012/main">
        <p15:guide id="1" orient="horz" pos="3132" userDrawn="1">
          <p15:clr>
            <a:srgbClr val="A4A3A4"/>
          </p15:clr>
        </p15:guide>
        <p15:guide id="2" pos="214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4FCC21-8370-D005-BE1F-93C258CF48FC}" name="Wouter ter Heijden" initials="WtH" userId="S::wouter.ter.heijden@witteveenbos.com::40a0c82d-3a74-44f0-9c90-99c6332a9aba" providerId="AD"/>
  <p188:author id="{AAE4EB3A-73CF-C130-8FAB-CEB18D4AEE74}" name="Eva Geerlings" initials="EG" userId="S::eva.geerlings@witteveenbos.com::2a7a2017-b5b3-4ec3-905f-f71449e1947f" providerId="AD"/>
  <p188:author id="{ACD121CC-E23A-E4D9-43E8-EFD043FADB0E}" name="Ingrid Bolier" initials="IB" userId="S::ingrid.bolier@witteveenbos.com::9359a64c-724f-4fbe-8274-c658608522d5"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D76"/>
    <a:srgbClr val="388CB6"/>
    <a:srgbClr val="184350"/>
    <a:srgbClr val="3E5C6C"/>
    <a:srgbClr val="F3F7F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7700" autoAdjust="0"/>
  </p:normalViewPr>
  <p:slideViewPr>
    <p:cSldViewPr snapToGrid="0">
      <p:cViewPr varScale="1">
        <p:scale>
          <a:sx n="75" d="100"/>
          <a:sy n="75" d="100"/>
        </p:scale>
        <p:origin x="1666" y="48"/>
      </p:cViewPr>
      <p:guideLst>
        <p:guide orient="horz" pos="505"/>
        <p:guide orient="horz" pos="3072"/>
        <p:guide orient="horz" pos="2747"/>
        <p:guide orient="horz" pos="811"/>
        <p:guide pos="408"/>
        <p:guide pos="5353"/>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44F-4245-BAB1-6F1FAF745AC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44F-4245-BAB1-6F1FAF745AC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44F-4245-BAB1-6F1FAF745AC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44F-4245-BAB1-6F1FAF745AC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44F-4245-BAB1-6F1FAF745AC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44F-4245-BAB1-6F1FAF745AC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44F-4245-BAB1-6F1FAF745ACF}"/>
              </c:ext>
            </c:extLst>
          </c:dPt>
          <c:dLbls>
            <c:dLbl>
              <c:idx val="0"/>
              <c:layout>
                <c:manualLayout>
                  <c:x val="-0.20667319308509099"/>
                  <c:y val="0.14374059717871113"/>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44F-4245-BAB1-6F1FAF745ACF}"/>
                </c:ext>
              </c:extLst>
            </c:dLbl>
            <c:dLbl>
              <c:idx val="1"/>
              <c:layout>
                <c:manualLayout>
                  <c:x val="-9.3830220286913193E-2"/>
                  <c:y val="-5.942548848060658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44F-4245-BAB1-6F1FAF745ACF}"/>
                </c:ext>
              </c:extLst>
            </c:dLbl>
            <c:dLbl>
              <c:idx val="2"/>
              <c:layout>
                <c:manualLayout>
                  <c:x val="2.4389695570797933E-2"/>
                  <c:y val="-1.665755322251385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44F-4245-BAB1-6F1FAF745ACF}"/>
                </c:ext>
              </c:extLst>
            </c:dLbl>
            <c:dLbl>
              <c:idx val="3"/>
              <c:layout>
                <c:manualLayout>
                  <c:x val="-6.3226436612263445E-2"/>
                  <c:y val="0"/>
                </c:manualLayout>
              </c:layout>
              <c:tx>
                <c:rich>
                  <a:bodyPr/>
                  <a:lstStyle/>
                  <a:p>
                    <a:r>
                      <a:rPr lang="en-US" baseline="0"/>
                      <a:t>Gebiedsontsluitingsweg; </a:t>
                    </a:r>
                    <a:fld id="{3A3E4EE0-44B4-42AE-8768-7C6230708E1F}"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layout>
                    <c:manualLayout>
                      <c:w val="0.30316019229405056"/>
                      <c:h val="0.11560185185185186"/>
                    </c:manualLayout>
                  </c15:layout>
                  <c15:dlblFieldTable/>
                  <c15:showDataLabelsRange val="0"/>
                </c:ext>
                <c:ext xmlns:c16="http://schemas.microsoft.com/office/drawing/2014/chart" uri="{C3380CC4-5D6E-409C-BE32-E72D297353CC}">
                  <c16:uniqueId val="{00000007-D44F-4245-BAB1-6F1FAF745ACF}"/>
                </c:ext>
              </c:extLst>
            </c:dLbl>
            <c:dLbl>
              <c:idx val="4"/>
              <c:tx>
                <c:rich>
                  <a:bodyPr/>
                  <a:lstStyle/>
                  <a:p>
                    <a:fld id="{97C19401-729E-4441-B00B-D0567B195EB7}" type="CATEGORYNAME">
                      <a:rPr lang="en-US">
                        <a:solidFill>
                          <a:schemeClr val="bg1"/>
                        </a:solidFill>
                      </a:rPr>
                      <a:pPr/>
                      <a:t>[CATEGORY NAME]</a:t>
                    </a:fld>
                    <a:r>
                      <a:rPr lang="en-US" baseline="0">
                        <a:solidFill>
                          <a:schemeClr val="bg1"/>
                        </a:solidFill>
                      </a:rPr>
                      <a:t>; </a:t>
                    </a:r>
                    <a:fld id="{EFDA8EC2-496E-4DE6-A1F8-DDFDFE0BB737}" type="VALUE">
                      <a:rPr lang="en-US" baseline="0">
                        <a:solidFill>
                          <a:schemeClr val="bg1"/>
                        </a:solidFill>
                      </a:rPr>
                      <a:pPr/>
                      <a:t>[VALUE]</a:t>
                    </a:fld>
                    <a:endParaRPr lang="en-US" baseline="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D44F-4245-BAB1-6F1FAF745ACF}"/>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'Casus (niet aanpassen)'!$AB$26:$AB$32</c:f>
              <c:strCache>
                <c:ptCount val="7"/>
                <c:pt idx="0">
                  <c:v>Gebouwen</c:v>
                </c:pt>
                <c:pt idx="2">
                  <c:v>Openbare ruimte</c:v>
                </c:pt>
                <c:pt idx="4">
                  <c:v>Bouwrijp maken</c:v>
                </c:pt>
                <c:pt idx="5">
                  <c:v>Consumptie</c:v>
                </c:pt>
                <c:pt idx="6">
                  <c:v>Afval</c:v>
                </c:pt>
              </c:strCache>
            </c:strRef>
          </c:cat>
          <c:val>
            <c:numRef>
              <c:f>'Casus (niet aanpassen)'!$AC$26:$AC$32</c:f>
              <c:numCache>
                <c:formatCode>General</c:formatCode>
                <c:ptCount val="7"/>
                <c:pt idx="0" formatCode="0%">
                  <c:v>0.39</c:v>
                </c:pt>
                <c:pt idx="2" formatCode="0%">
                  <c:v>0.11</c:v>
                </c:pt>
                <c:pt idx="4" formatCode="0%">
                  <c:v>0.48211524976534448</c:v>
                </c:pt>
                <c:pt idx="5" formatCode="0%">
                  <c:v>1.9951146083169922E-2</c:v>
                </c:pt>
                <c:pt idx="6" formatCode="0%">
                  <c:v>2.7409518450710081E-3</c:v>
                </c:pt>
              </c:numCache>
            </c:numRef>
          </c:val>
          <c:extLst>
            <c:ext xmlns:c16="http://schemas.microsoft.com/office/drawing/2014/chart" uri="{C3380CC4-5D6E-409C-BE32-E72D297353CC}">
              <c16:uniqueId val="{0000000E-D44F-4245-BAB1-6F1FAF745ACF}"/>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515439709300995"/>
          <c:y val="6.8262067826479936E-2"/>
          <c:w val="0.4848796173725472"/>
          <c:h val="0.74822656741312521"/>
        </c:manualLayout>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75-47EA-84F6-9A8B18581F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75-47EA-84F6-9A8B18581F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75-47EA-84F6-9A8B18581F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75-47EA-84F6-9A8B18581F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75-47EA-84F6-9A8B18581FE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75-47EA-84F6-9A8B18581FE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75-47EA-84F6-9A8B18581FEA}"/>
              </c:ext>
            </c:extLst>
          </c:dPt>
          <c:dLbls>
            <c:dLbl>
              <c:idx val="0"/>
              <c:layout>
                <c:manualLayout>
                  <c:x val="-0.20667316297480737"/>
                  <c:y val="9.187819147536337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75-47EA-84F6-9A8B18581FEA}"/>
                </c:ext>
              </c:extLst>
            </c:dLbl>
            <c:dLbl>
              <c:idx val="1"/>
              <c:layout>
                <c:manualLayout>
                  <c:x val="-9.3830220286913193E-2"/>
                  <c:y val="-5.942548848060658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75-47EA-84F6-9A8B18581FEA}"/>
                </c:ext>
              </c:extLst>
            </c:dLbl>
            <c:dLbl>
              <c:idx val="2"/>
              <c:layout>
                <c:manualLayout>
                  <c:x val="2.4389695570797933E-2"/>
                  <c:y val="-1.665755322251385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75-47EA-84F6-9A8B18581FEA}"/>
                </c:ext>
              </c:extLst>
            </c:dLbl>
            <c:dLbl>
              <c:idx val="3"/>
              <c:layout>
                <c:manualLayout>
                  <c:x val="-6.3226436612263445E-2"/>
                  <c:y val="0"/>
                </c:manualLayout>
              </c:layout>
              <c:tx>
                <c:rich>
                  <a:bodyPr/>
                  <a:lstStyle/>
                  <a:p>
                    <a:r>
                      <a:rPr lang="en-US" baseline="0"/>
                      <a:t>Gebiedsontsluitingsweg; </a:t>
                    </a:r>
                    <a:fld id="{3A3E4EE0-44B4-42AE-8768-7C6230708E1F}"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layout>
                    <c:manualLayout>
                      <c:w val="0.30316019229405056"/>
                      <c:h val="0.11560185185185186"/>
                    </c:manualLayout>
                  </c15:layout>
                  <c15:dlblFieldTable/>
                  <c15:showDataLabelsRange val="0"/>
                </c:ext>
                <c:ext xmlns:c16="http://schemas.microsoft.com/office/drawing/2014/chart" uri="{C3380CC4-5D6E-409C-BE32-E72D297353CC}">
                  <c16:uniqueId val="{00000007-0675-47EA-84F6-9A8B18581FEA}"/>
                </c:ext>
              </c:extLst>
            </c:dLbl>
            <c:dLbl>
              <c:idx val="4"/>
              <c:layout>
                <c:manualLayout>
                  <c:x val="0.2185842537253308"/>
                  <c:y val="8.3070241270319489E-3"/>
                </c:manualLayout>
              </c:layout>
              <c:tx>
                <c:rich>
                  <a:bodyPr/>
                  <a:lstStyle/>
                  <a:p>
                    <a:fld id="{97C19401-729E-4441-B00B-D0567B195EB7}" type="CATEGORYNAME">
                      <a:rPr lang="en-US">
                        <a:solidFill>
                          <a:schemeClr val="bg1"/>
                        </a:solidFill>
                      </a:rPr>
                      <a:pPr/>
                      <a:t>[CATEGORY NAME]</a:t>
                    </a:fld>
                    <a:r>
                      <a:rPr lang="en-US" baseline="0">
                        <a:solidFill>
                          <a:schemeClr val="bg1"/>
                        </a:solidFill>
                      </a:rPr>
                      <a:t>; </a:t>
                    </a:r>
                    <a:fld id="{EFDA8EC2-496E-4DE6-A1F8-DDFDFE0BB737}" type="VALUE">
                      <a:rPr lang="en-US" baseline="0">
                        <a:solidFill>
                          <a:schemeClr val="bg1"/>
                        </a:solidFill>
                      </a:rPr>
                      <a:pPr/>
                      <a:t>[VALUE]</a:t>
                    </a:fld>
                    <a:endParaRPr lang="en-US" baseline="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675-47EA-84F6-9A8B18581FEA}"/>
                </c:ext>
              </c:extLst>
            </c:dLbl>
            <c:dLbl>
              <c:idx val="5"/>
              <c:layout>
                <c:manualLayout>
                  <c:x val="-0.12696616725072671"/>
                  <c:y val="4.3218486350218108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046735781582908"/>
                      <c:h val="0.15990839949580701"/>
                    </c:manualLayout>
                  </c15:layout>
                </c:ext>
                <c:ext xmlns:c16="http://schemas.microsoft.com/office/drawing/2014/chart" uri="{C3380CC4-5D6E-409C-BE32-E72D297353CC}">
                  <c16:uniqueId val="{0000000B-0675-47EA-84F6-9A8B18581FE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'Casus (niet aanpassen)'!$AB$26:$AB$32</c:f>
              <c:strCache>
                <c:ptCount val="7"/>
                <c:pt idx="0">
                  <c:v>Gebouwen</c:v>
                </c:pt>
                <c:pt idx="2">
                  <c:v>Openbare ruimte</c:v>
                </c:pt>
                <c:pt idx="4">
                  <c:v>Bouwrijp maken</c:v>
                </c:pt>
                <c:pt idx="5">
                  <c:v>Consumptie</c:v>
                </c:pt>
                <c:pt idx="6">
                  <c:v>Afval</c:v>
                </c:pt>
              </c:strCache>
            </c:strRef>
          </c:cat>
          <c:val>
            <c:numRef>
              <c:f>'Casus (niet aanpassen)'!$AC$26:$AC$32</c:f>
              <c:numCache>
                <c:formatCode>General</c:formatCode>
                <c:ptCount val="7"/>
                <c:pt idx="0" formatCode="0%">
                  <c:v>0.39</c:v>
                </c:pt>
                <c:pt idx="2" formatCode="0%">
                  <c:v>0.11</c:v>
                </c:pt>
                <c:pt idx="4" formatCode="0%">
                  <c:v>0.48211524976534448</c:v>
                </c:pt>
                <c:pt idx="5" formatCode="0%">
                  <c:v>1.9951146083169922E-2</c:v>
                </c:pt>
                <c:pt idx="6" formatCode="0%">
                  <c:v>2.7409518450710081E-3</c:v>
                </c:pt>
              </c:numCache>
            </c:numRef>
          </c:val>
          <c:extLst>
            <c:ext xmlns:c16="http://schemas.microsoft.com/office/drawing/2014/chart" uri="{C3380CC4-5D6E-409C-BE32-E72D297353CC}">
              <c16:uniqueId val="{0000000E-0675-47EA-84F6-9A8B18581FE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515439709300995"/>
          <c:y val="6.8262067826479936E-2"/>
          <c:w val="0.4848796173725472"/>
          <c:h val="0.74822656741312521"/>
        </c:manualLayout>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5A-4D50-9C95-DA78D9A8D3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5A-4D50-9C95-DA78D9A8D3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5A-4D50-9C95-DA78D9A8D3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5A-4D50-9C95-DA78D9A8D3A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75A-4D50-9C95-DA78D9A8D3A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75A-4D50-9C95-DA78D9A8D3A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75A-4D50-9C95-DA78D9A8D3A1}"/>
              </c:ext>
            </c:extLst>
          </c:dPt>
          <c:dLbls>
            <c:dLbl>
              <c:idx val="0"/>
              <c:layout>
                <c:manualLayout>
                  <c:x val="-0.20667316297480737"/>
                  <c:y val="9.187819147536337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5A-4D50-9C95-DA78D9A8D3A1}"/>
                </c:ext>
              </c:extLst>
            </c:dLbl>
            <c:dLbl>
              <c:idx val="1"/>
              <c:layout>
                <c:manualLayout>
                  <c:x val="-9.3830220286913193E-2"/>
                  <c:y val="-5.942548848060658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5A-4D50-9C95-DA78D9A8D3A1}"/>
                </c:ext>
              </c:extLst>
            </c:dLbl>
            <c:dLbl>
              <c:idx val="2"/>
              <c:layout>
                <c:manualLayout>
                  <c:x val="2.4389695570797933E-2"/>
                  <c:y val="-1.665755322251385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5A-4D50-9C95-DA78D9A8D3A1}"/>
                </c:ext>
              </c:extLst>
            </c:dLbl>
            <c:dLbl>
              <c:idx val="3"/>
              <c:layout>
                <c:manualLayout>
                  <c:x val="-6.3226436612263445E-2"/>
                  <c:y val="0"/>
                </c:manualLayout>
              </c:layout>
              <c:tx>
                <c:rich>
                  <a:bodyPr/>
                  <a:lstStyle/>
                  <a:p>
                    <a:r>
                      <a:rPr lang="en-US" baseline="0"/>
                      <a:t>Gebiedsontsluitingsweg; </a:t>
                    </a:r>
                    <a:fld id="{3A3E4EE0-44B4-42AE-8768-7C6230708E1F}"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layout>
                    <c:manualLayout>
                      <c:w val="0.30316019229405056"/>
                      <c:h val="0.11560185185185186"/>
                    </c:manualLayout>
                  </c15:layout>
                  <c15:dlblFieldTable/>
                  <c15:showDataLabelsRange val="0"/>
                </c:ext>
                <c:ext xmlns:c16="http://schemas.microsoft.com/office/drawing/2014/chart" uri="{C3380CC4-5D6E-409C-BE32-E72D297353CC}">
                  <c16:uniqueId val="{00000007-175A-4D50-9C95-DA78D9A8D3A1}"/>
                </c:ext>
              </c:extLst>
            </c:dLbl>
            <c:dLbl>
              <c:idx val="4"/>
              <c:layout>
                <c:manualLayout>
                  <c:x val="0.2185842537253308"/>
                  <c:y val="8.3070241270319489E-3"/>
                </c:manualLayout>
              </c:layout>
              <c:tx>
                <c:rich>
                  <a:bodyPr/>
                  <a:lstStyle/>
                  <a:p>
                    <a:fld id="{97C19401-729E-4441-B00B-D0567B195EB7}" type="CATEGORYNAME">
                      <a:rPr lang="en-US">
                        <a:solidFill>
                          <a:schemeClr val="bg1"/>
                        </a:solidFill>
                      </a:rPr>
                      <a:pPr/>
                      <a:t>[CATEGORY NAME]</a:t>
                    </a:fld>
                    <a:r>
                      <a:rPr lang="en-US" baseline="0">
                        <a:solidFill>
                          <a:schemeClr val="bg1"/>
                        </a:solidFill>
                      </a:rPr>
                      <a:t>; </a:t>
                    </a:r>
                    <a:fld id="{EFDA8EC2-496E-4DE6-A1F8-DDFDFE0BB737}" type="VALUE">
                      <a:rPr lang="en-US" baseline="0">
                        <a:solidFill>
                          <a:schemeClr val="bg1"/>
                        </a:solidFill>
                      </a:rPr>
                      <a:pPr/>
                      <a:t>[VALUE]</a:t>
                    </a:fld>
                    <a:endParaRPr lang="en-US" baseline="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75A-4D50-9C95-DA78D9A8D3A1}"/>
                </c:ext>
              </c:extLst>
            </c:dLbl>
            <c:dLbl>
              <c:idx val="5"/>
              <c:layout>
                <c:manualLayout>
                  <c:x val="-0.12696616725072671"/>
                  <c:y val="4.3218486350218108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046735781582908"/>
                      <c:h val="0.15990839949580701"/>
                    </c:manualLayout>
                  </c15:layout>
                </c:ext>
                <c:ext xmlns:c16="http://schemas.microsoft.com/office/drawing/2014/chart" uri="{C3380CC4-5D6E-409C-BE32-E72D297353CC}">
                  <c16:uniqueId val="{0000000B-175A-4D50-9C95-DA78D9A8D3A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'Casus (niet aanpassen)'!$AB$26:$AB$32</c:f>
              <c:strCache>
                <c:ptCount val="7"/>
                <c:pt idx="0">
                  <c:v>Gebouwen</c:v>
                </c:pt>
                <c:pt idx="2">
                  <c:v>Openbare ruimte</c:v>
                </c:pt>
                <c:pt idx="4">
                  <c:v>Bouwrijp maken</c:v>
                </c:pt>
                <c:pt idx="5">
                  <c:v>Consumptie</c:v>
                </c:pt>
                <c:pt idx="6">
                  <c:v>Afval</c:v>
                </c:pt>
              </c:strCache>
            </c:strRef>
          </c:cat>
          <c:val>
            <c:numRef>
              <c:f>'Casus (niet aanpassen)'!$AC$26:$AC$32</c:f>
              <c:numCache>
                <c:formatCode>General</c:formatCode>
                <c:ptCount val="7"/>
                <c:pt idx="0" formatCode="0%">
                  <c:v>0.39</c:v>
                </c:pt>
                <c:pt idx="2" formatCode="0%">
                  <c:v>0.11</c:v>
                </c:pt>
                <c:pt idx="4" formatCode="0%">
                  <c:v>0.48211524976534448</c:v>
                </c:pt>
                <c:pt idx="5" formatCode="0%">
                  <c:v>1.9951146083169922E-2</c:v>
                </c:pt>
                <c:pt idx="6" formatCode="0%">
                  <c:v>2.7409518450710081E-3</c:v>
                </c:pt>
              </c:numCache>
            </c:numRef>
          </c:val>
          <c:extLst>
            <c:ext xmlns:c16="http://schemas.microsoft.com/office/drawing/2014/chart" uri="{C3380CC4-5D6E-409C-BE32-E72D297353CC}">
              <c16:uniqueId val="{0000000E-175A-4D50-9C95-DA78D9A8D3A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515439709300995"/>
          <c:y val="6.8262067826479936E-2"/>
          <c:w val="0.4848796173725472"/>
          <c:h val="0.74822656741312521"/>
        </c:manualLayout>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75-47EA-84F6-9A8B18581FE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75-47EA-84F6-9A8B18581FE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75-47EA-84F6-9A8B18581FE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75-47EA-84F6-9A8B18581FE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75-47EA-84F6-9A8B18581FE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75-47EA-84F6-9A8B18581FEA}"/>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75-47EA-84F6-9A8B18581FEA}"/>
              </c:ext>
            </c:extLst>
          </c:dPt>
          <c:dLbls>
            <c:dLbl>
              <c:idx val="0"/>
              <c:layout>
                <c:manualLayout>
                  <c:x val="-0.20667316297480737"/>
                  <c:y val="9.187819147536337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75-47EA-84F6-9A8B18581FEA}"/>
                </c:ext>
              </c:extLst>
            </c:dLbl>
            <c:dLbl>
              <c:idx val="1"/>
              <c:layout>
                <c:manualLayout>
                  <c:x val="-9.3830220286913193E-2"/>
                  <c:y val="-5.942548848060658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675-47EA-84F6-9A8B18581FEA}"/>
                </c:ext>
              </c:extLst>
            </c:dLbl>
            <c:dLbl>
              <c:idx val="2"/>
              <c:layout>
                <c:manualLayout>
                  <c:x val="2.4389695570797933E-2"/>
                  <c:y val="-1.665755322251385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675-47EA-84F6-9A8B18581FEA}"/>
                </c:ext>
              </c:extLst>
            </c:dLbl>
            <c:dLbl>
              <c:idx val="3"/>
              <c:layout>
                <c:manualLayout>
                  <c:x val="-6.3226436612263445E-2"/>
                  <c:y val="0"/>
                </c:manualLayout>
              </c:layout>
              <c:tx>
                <c:rich>
                  <a:bodyPr/>
                  <a:lstStyle/>
                  <a:p>
                    <a:r>
                      <a:rPr lang="en-US" baseline="0"/>
                      <a:t>Gebiedsontsluitingsweg; </a:t>
                    </a:r>
                    <a:fld id="{3A3E4EE0-44B4-42AE-8768-7C6230708E1F}"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layout>
                    <c:manualLayout>
                      <c:w val="0.30316019229405056"/>
                      <c:h val="0.11560185185185186"/>
                    </c:manualLayout>
                  </c15:layout>
                  <c15:dlblFieldTable/>
                  <c15:showDataLabelsRange val="0"/>
                </c:ext>
                <c:ext xmlns:c16="http://schemas.microsoft.com/office/drawing/2014/chart" uri="{C3380CC4-5D6E-409C-BE32-E72D297353CC}">
                  <c16:uniqueId val="{00000007-0675-47EA-84F6-9A8B18581FEA}"/>
                </c:ext>
              </c:extLst>
            </c:dLbl>
            <c:dLbl>
              <c:idx val="4"/>
              <c:layout>
                <c:manualLayout>
                  <c:x val="0.2185842537253308"/>
                  <c:y val="8.3070241270319489E-3"/>
                </c:manualLayout>
              </c:layout>
              <c:tx>
                <c:rich>
                  <a:bodyPr/>
                  <a:lstStyle/>
                  <a:p>
                    <a:fld id="{97C19401-729E-4441-B00B-D0567B195EB7}" type="CATEGORYNAME">
                      <a:rPr lang="en-US">
                        <a:solidFill>
                          <a:schemeClr val="bg1"/>
                        </a:solidFill>
                      </a:rPr>
                      <a:pPr/>
                      <a:t>[CATEGORY NAME]</a:t>
                    </a:fld>
                    <a:r>
                      <a:rPr lang="en-US" baseline="0">
                        <a:solidFill>
                          <a:schemeClr val="bg1"/>
                        </a:solidFill>
                      </a:rPr>
                      <a:t>; </a:t>
                    </a:r>
                    <a:fld id="{EFDA8EC2-496E-4DE6-A1F8-DDFDFE0BB737}" type="VALUE">
                      <a:rPr lang="en-US" baseline="0">
                        <a:solidFill>
                          <a:schemeClr val="bg1"/>
                        </a:solidFill>
                      </a:rPr>
                      <a:pPr/>
                      <a:t>[VALUE]</a:t>
                    </a:fld>
                    <a:endParaRPr lang="en-US" baseline="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675-47EA-84F6-9A8B18581FEA}"/>
                </c:ext>
              </c:extLst>
            </c:dLbl>
            <c:dLbl>
              <c:idx val="5"/>
              <c:layout>
                <c:manualLayout>
                  <c:x val="-0.12696616725072671"/>
                  <c:y val="4.3218486350218108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046735781582908"/>
                      <c:h val="0.15990839949580701"/>
                    </c:manualLayout>
                  </c15:layout>
                </c:ext>
                <c:ext xmlns:c16="http://schemas.microsoft.com/office/drawing/2014/chart" uri="{C3380CC4-5D6E-409C-BE32-E72D297353CC}">
                  <c16:uniqueId val="{0000000B-0675-47EA-84F6-9A8B18581FEA}"/>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'Casus (niet aanpassen)'!$AB$26:$AB$32</c:f>
              <c:strCache>
                <c:ptCount val="7"/>
                <c:pt idx="0">
                  <c:v>Gebouwen</c:v>
                </c:pt>
                <c:pt idx="2">
                  <c:v>Openbare ruimte</c:v>
                </c:pt>
                <c:pt idx="4">
                  <c:v>Bouwrijp maken</c:v>
                </c:pt>
                <c:pt idx="5">
                  <c:v>Consumptie</c:v>
                </c:pt>
                <c:pt idx="6">
                  <c:v>Afval</c:v>
                </c:pt>
              </c:strCache>
            </c:strRef>
          </c:cat>
          <c:val>
            <c:numRef>
              <c:f>'Casus (niet aanpassen)'!$AC$26:$AC$32</c:f>
              <c:numCache>
                <c:formatCode>General</c:formatCode>
                <c:ptCount val="7"/>
                <c:pt idx="0" formatCode="0%">
                  <c:v>0.39</c:v>
                </c:pt>
                <c:pt idx="2" formatCode="0%">
                  <c:v>0.11</c:v>
                </c:pt>
                <c:pt idx="4" formatCode="0%">
                  <c:v>0.48211524976534448</c:v>
                </c:pt>
                <c:pt idx="5" formatCode="0%">
                  <c:v>1.9951146083169922E-2</c:v>
                </c:pt>
                <c:pt idx="6" formatCode="0%">
                  <c:v>2.7409518450710081E-3</c:v>
                </c:pt>
              </c:numCache>
            </c:numRef>
          </c:val>
          <c:extLst>
            <c:ext xmlns:c16="http://schemas.microsoft.com/office/drawing/2014/chart" uri="{C3380CC4-5D6E-409C-BE32-E72D297353CC}">
              <c16:uniqueId val="{0000000E-0675-47EA-84F6-9A8B18581FEA}"/>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515439709300995"/>
          <c:y val="6.8262067826479936E-2"/>
          <c:w val="0.4848796173725472"/>
          <c:h val="0.74822656741312521"/>
        </c:manualLayout>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5A-4D50-9C95-DA78D9A8D3A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5A-4D50-9C95-DA78D9A8D3A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75A-4D50-9C95-DA78D9A8D3A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5A-4D50-9C95-DA78D9A8D3A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75A-4D50-9C95-DA78D9A8D3A1}"/>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75A-4D50-9C95-DA78D9A8D3A1}"/>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175A-4D50-9C95-DA78D9A8D3A1}"/>
              </c:ext>
            </c:extLst>
          </c:dPt>
          <c:dLbls>
            <c:dLbl>
              <c:idx val="0"/>
              <c:layout>
                <c:manualLayout>
                  <c:x val="-0.20667316297480737"/>
                  <c:y val="9.1878191475363372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5A-4D50-9C95-DA78D9A8D3A1}"/>
                </c:ext>
              </c:extLst>
            </c:dLbl>
            <c:dLbl>
              <c:idx val="1"/>
              <c:layout>
                <c:manualLayout>
                  <c:x val="-9.3830220286913193E-2"/>
                  <c:y val="-5.9425488480606588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5A-4D50-9C95-DA78D9A8D3A1}"/>
                </c:ext>
              </c:extLst>
            </c:dLbl>
            <c:dLbl>
              <c:idx val="2"/>
              <c:layout>
                <c:manualLayout>
                  <c:x val="2.4389695570797933E-2"/>
                  <c:y val="-1.6657553222513853E-2"/>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75A-4D50-9C95-DA78D9A8D3A1}"/>
                </c:ext>
              </c:extLst>
            </c:dLbl>
            <c:dLbl>
              <c:idx val="3"/>
              <c:layout>
                <c:manualLayout>
                  <c:x val="-6.3226436612263445E-2"/>
                  <c:y val="0"/>
                </c:manualLayout>
              </c:layout>
              <c:tx>
                <c:rich>
                  <a:bodyPr/>
                  <a:lstStyle/>
                  <a:p>
                    <a:r>
                      <a:rPr lang="en-US" baseline="0"/>
                      <a:t>Gebiedsontsluitingsweg; </a:t>
                    </a:r>
                    <a:fld id="{3A3E4EE0-44B4-42AE-8768-7C6230708E1F}" type="VALUE">
                      <a:rPr lang="en-US" baseline="0"/>
                      <a:pPr/>
                      <a:t>[VALUE]</a:t>
                    </a:fld>
                    <a:endParaRPr lang="en-US" baseline="0"/>
                  </a:p>
                </c:rich>
              </c:tx>
              <c:dLblPos val="bestFit"/>
              <c:showLegendKey val="0"/>
              <c:showVal val="1"/>
              <c:showCatName val="1"/>
              <c:showSerName val="0"/>
              <c:showPercent val="0"/>
              <c:showBubbleSize val="0"/>
              <c:extLst>
                <c:ext xmlns:c15="http://schemas.microsoft.com/office/drawing/2012/chart" uri="{CE6537A1-D6FC-4f65-9D91-7224C49458BB}">
                  <c15:layout>
                    <c:manualLayout>
                      <c:w val="0.30316019229405056"/>
                      <c:h val="0.11560185185185186"/>
                    </c:manualLayout>
                  </c15:layout>
                  <c15:dlblFieldTable/>
                  <c15:showDataLabelsRange val="0"/>
                </c:ext>
                <c:ext xmlns:c16="http://schemas.microsoft.com/office/drawing/2014/chart" uri="{C3380CC4-5D6E-409C-BE32-E72D297353CC}">
                  <c16:uniqueId val="{00000007-175A-4D50-9C95-DA78D9A8D3A1}"/>
                </c:ext>
              </c:extLst>
            </c:dLbl>
            <c:dLbl>
              <c:idx val="4"/>
              <c:layout>
                <c:manualLayout>
                  <c:x val="0.2185842537253308"/>
                  <c:y val="8.3070241270319489E-3"/>
                </c:manualLayout>
              </c:layout>
              <c:tx>
                <c:rich>
                  <a:bodyPr/>
                  <a:lstStyle/>
                  <a:p>
                    <a:fld id="{97C19401-729E-4441-B00B-D0567B195EB7}" type="CATEGORYNAME">
                      <a:rPr lang="en-US">
                        <a:solidFill>
                          <a:schemeClr val="bg1"/>
                        </a:solidFill>
                      </a:rPr>
                      <a:pPr/>
                      <a:t>[CATEGORY NAME]</a:t>
                    </a:fld>
                    <a:r>
                      <a:rPr lang="en-US" baseline="0">
                        <a:solidFill>
                          <a:schemeClr val="bg1"/>
                        </a:solidFill>
                      </a:rPr>
                      <a:t>; </a:t>
                    </a:r>
                    <a:fld id="{EFDA8EC2-496E-4DE6-A1F8-DDFDFE0BB737}" type="VALUE">
                      <a:rPr lang="en-US" baseline="0">
                        <a:solidFill>
                          <a:schemeClr val="bg1"/>
                        </a:solidFill>
                      </a:rPr>
                      <a:pPr/>
                      <a:t>[VALUE]</a:t>
                    </a:fld>
                    <a:endParaRPr lang="en-US" baseline="0">
                      <a:solidFill>
                        <a:schemeClr val="bg1"/>
                      </a:solidFill>
                    </a:endParaRP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75A-4D50-9C95-DA78D9A8D3A1}"/>
                </c:ext>
              </c:extLst>
            </c:dLbl>
            <c:dLbl>
              <c:idx val="5"/>
              <c:layout>
                <c:manualLayout>
                  <c:x val="-0.12696616725072671"/>
                  <c:y val="4.3218486350218108E-3"/>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26046735781582908"/>
                      <c:h val="0.15990839949580701"/>
                    </c:manualLayout>
                  </c15:layout>
                </c:ext>
                <c:ext xmlns:c16="http://schemas.microsoft.com/office/drawing/2014/chart" uri="{C3380CC4-5D6E-409C-BE32-E72D297353CC}">
                  <c16:uniqueId val="{0000000B-175A-4D50-9C95-DA78D9A8D3A1}"/>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nl-NL"/>
              </a:p>
            </c:txPr>
            <c:dLblPos val="bestFit"/>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'Casus (niet aanpassen)'!$AB$26:$AB$32</c:f>
              <c:strCache>
                <c:ptCount val="7"/>
                <c:pt idx="0">
                  <c:v>Gebouwen</c:v>
                </c:pt>
                <c:pt idx="2">
                  <c:v>Openbare ruimte</c:v>
                </c:pt>
                <c:pt idx="4">
                  <c:v>Bouwrijp maken</c:v>
                </c:pt>
                <c:pt idx="5">
                  <c:v>Consumptie</c:v>
                </c:pt>
                <c:pt idx="6">
                  <c:v>Afval</c:v>
                </c:pt>
              </c:strCache>
            </c:strRef>
          </c:cat>
          <c:val>
            <c:numRef>
              <c:f>'Casus (niet aanpassen)'!$AC$26:$AC$32</c:f>
              <c:numCache>
                <c:formatCode>General</c:formatCode>
                <c:ptCount val="7"/>
                <c:pt idx="0" formatCode="0%">
                  <c:v>0.39</c:v>
                </c:pt>
                <c:pt idx="2" formatCode="0%">
                  <c:v>0.11</c:v>
                </c:pt>
                <c:pt idx="4" formatCode="0%">
                  <c:v>0.48211524976534448</c:v>
                </c:pt>
                <c:pt idx="5" formatCode="0%">
                  <c:v>1.9951146083169922E-2</c:v>
                </c:pt>
                <c:pt idx="6" formatCode="0%">
                  <c:v>2.7409518450710081E-3</c:v>
                </c:pt>
              </c:numCache>
            </c:numRef>
          </c:val>
          <c:extLst>
            <c:ext xmlns:c16="http://schemas.microsoft.com/office/drawing/2014/chart" uri="{C3380CC4-5D6E-409C-BE32-E72D297353CC}">
              <c16:uniqueId val="{0000000E-175A-4D50-9C95-DA78D9A8D3A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l-NL"/>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26_82764D01.xml><?xml version="1.0" encoding="utf-8"?>
<p188:cmLst xmlns:a="http://schemas.openxmlformats.org/drawingml/2006/main" xmlns:r="http://schemas.openxmlformats.org/officeDocument/2006/relationships" xmlns:p188="http://schemas.microsoft.com/office/powerpoint/2018/8/main">
  <p188:cm id="{9E7244D1-3893-402E-AC6C-BBE7A9C27BBF}" authorId="{AAE4EB3A-73CF-C130-8FAB-CEB18D4AEE74}" created="2022-03-15T08:18:03.351">
    <ac:deMkLst xmlns:ac="http://schemas.microsoft.com/office/drawing/2013/main/command">
      <pc:docMk xmlns:pc="http://schemas.microsoft.com/office/powerpoint/2013/main/command"/>
      <pc:sldMk xmlns:pc="http://schemas.microsoft.com/office/powerpoint/2013/main/command" cId="2188791041" sldId="294"/>
      <ac:picMk id="8" creationId="{51B4453A-91A2-4095-93D5-EC0FA1B21F6B}"/>
    </ac:deMkLst>
    <p188:txBody>
      <a:bodyPr/>
      <a:lstStyle/>
      <a:p>
        <a:r>
          <a:rPr lang="nl-NL"/>
          <a:t>veranderen</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49099" cy="497205"/>
          </a:xfrm>
          <a:prstGeom prst="rect">
            <a:avLst/>
          </a:prstGeom>
        </p:spPr>
        <p:txBody>
          <a:bodyPr vert="horz" lIns="91432" tIns="45716" rIns="91432" bIns="45716" rtlCol="0"/>
          <a:lstStyle>
            <a:lvl1pPr algn="l">
              <a:defRPr sz="1200"/>
            </a:lvl1pPr>
          </a:lstStyle>
          <a:p>
            <a:endParaRPr lang="en-GB"/>
          </a:p>
        </p:txBody>
      </p:sp>
      <p:sp>
        <p:nvSpPr>
          <p:cNvPr id="3" name="Tijdelijke aanduiding voor datum 2"/>
          <p:cNvSpPr>
            <a:spLocks noGrp="1"/>
          </p:cNvSpPr>
          <p:nvPr>
            <p:ph type="dt" sz="quarter" idx="1"/>
          </p:nvPr>
        </p:nvSpPr>
        <p:spPr>
          <a:xfrm>
            <a:off x="3854940" y="1"/>
            <a:ext cx="2949099" cy="497205"/>
          </a:xfrm>
          <a:prstGeom prst="rect">
            <a:avLst/>
          </a:prstGeom>
        </p:spPr>
        <p:txBody>
          <a:bodyPr vert="horz" lIns="91432" tIns="45716" rIns="91432" bIns="45716" rtlCol="0"/>
          <a:lstStyle>
            <a:lvl1pPr algn="r">
              <a:defRPr sz="1200"/>
            </a:lvl1pPr>
          </a:lstStyle>
          <a:p>
            <a:fld id="{1BC507DF-2202-4BA8-BDB6-4A94C4E1249F}" type="datetimeFigureOut">
              <a:rPr lang="en-GB" smtClean="0"/>
              <a:pPr/>
              <a:t>13/11/2024</a:t>
            </a:fld>
            <a:endParaRPr lang="en-GB"/>
          </a:p>
        </p:txBody>
      </p:sp>
      <p:sp>
        <p:nvSpPr>
          <p:cNvPr id="4" name="Tijdelijke aanduiding voor voettekst 3"/>
          <p:cNvSpPr>
            <a:spLocks noGrp="1"/>
          </p:cNvSpPr>
          <p:nvPr>
            <p:ph type="ftr" sz="quarter" idx="2"/>
          </p:nvPr>
        </p:nvSpPr>
        <p:spPr>
          <a:xfrm>
            <a:off x="1" y="9445170"/>
            <a:ext cx="2949099" cy="497205"/>
          </a:xfrm>
          <a:prstGeom prst="rect">
            <a:avLst/>
          </a:prstGeom>
        </p:spPr>
        <p:txBody>
          <a:bodyPr vert="horz" lIns="91432" tIns="45716" rIns="91432" bIns="45716" rtlCol="0" anchor="b"/>
          <a:lstStyle>
            <a:lvl1pPr algn="l">
              <a:defRPr sz="1200"/>
            </a:lvl1pPr>
          </a:lstStyle>
          <a:p>
            <a:endParaRPr lang="en-GB"/>
          </a:p>
        </p:txBody>
      </p:sp>
      <p:sp>
        <p:nvSpPr>
          <p:cNvPr id="5" name="Tijdelijke aanduiding voor dianummer 4"/>
          <p:cNvSpPr>
            <a:spLocks noGrp="1"/>
          </p:cNvSpPr>
          <p:nvPr>
            <p:ph type="sldNum" sz="quarter" idx="3"/>
          </p:nvPr>
        </p:nvSpPr>
        <p:spPr>
          <a:xfrm>
            <a:off x="3854940" y="9445170"/>
            <a:ext cx="2949099" cy="497205"/>
          </a:xfrm>
          <a:prstGeom prst="rect">
            <a:avLst/>
          </a:prstGeom>
        </p:spPr>
        <p:txBody>
          <a:bodyPr vert="horz" lIns="91432" tIns="45716" rIns="91432" bIns="45716" rtlCol="0" anchor="b"/>
          <a:lstStyle>
            <a:lvl1pPr algn="r">
              <a:defRPr sz="1200"/>
            </a:lvl1pPr>
          </a:lstStyle>
          <a:p>
            <a:fld id="{A74BE544-F562-4C35-A9FD-B90A56CB17EB}" type="slidenum">
              <a:rPr lang="en-GB" smtClean="0"/>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1"/>
            <a:ext cx="2949099" cy="497205"/>
          </a:xfrm>
          <a:prstGeom prst="rect">
            <a:avLst/>
          </a:prstGeom>
        </p:spPr>
        <p:txBody>
          <a:bodyPr vert="horz" lIns="91432" tIns="45716" rIns="91432" bIns="45716" rtlCol="0"/>
          <a:lstStyle>
            <a:lvl1pPr algn="l">
              <a:defRPr sz="1200"/>
            </a:lvl1pPr>
          </a:lstStyle>
          <a:p>
            <a:endParaRPr lang="nl-NL"/>
          </a:p>
        </p:txBody>
      </p:sp>
      <p:sp>
        <p:nvSpPr>
          <p:cNvPr id="3" name="Tijdelijke aanduiding voor datum 2"/>
          <p:cNvSpPr>
            <a:spLocks noGrp="1"/>
          </p:cNvSpPr>
          <p:nvPr>
            <p:ph type="dt" idx="1"/>
          </p:nvPr>
        </p:nvSpPr>
        <p:spPr>
          <a:xfrm>
            <a:off x="3854940" y="1"/>
            <a:ext cx="2949099" cy="497205"/>
          </a:xfrm>
          <a:prstGeom prst="rect">
            <a:avLst/>
          </a:prstGeom>
        </p:spPr>
        <p:txBody>
          <a:bodyPr vert="horz" lIns="91432" tIns="45716" rIns="91432" bIns="45716" rtlCol="0"/>
          <a:lstStyle>
            <a:lvl1pPr algn="r">
              <a:defRPr sz="1200"/>
            </a:lvl1pPr>
          </a:lstStyle>
          <a:p>
            <a:fld id="{18F1831F-9B2E-456E-A65A-E6850032F803}" type="datetimeFigureOut">
              <a:rPr lang="nl-NL" smtClean="0"/>
              <a:pPr/>
              <a:t>13-11-2024</a:t>
            </a:fld>
            <a:endParaRPr lang="nl-NL"/>
          </a:p>
        </p:txBody>
      </p:sp>
      <p:sp>
        <p:nvSpPr>
          <p:cNvPr id="4" name="Tijdelijke aanduiding voor dia-afbeelding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432" tIns="45716" rIns="91432" bIns="45716" rtlCol="0" anchor="ctr"/>
          <a:lstStyle/>
          <a:p>
            <a:endParaRPr lang="nl-NL"/>
          </a:p>
        </p:txBody>
      </p:sp>
      <p:sp>
        <p:nvSpPr>
          <p:cNvPr id="5" name="Tijdelijke aanduiding voor notities 4"/>
          <p:cNvSpPr>
            <a:spLocks noGrp="1"/>
          </p:cNvSpPr>
          <p:nvPr>
            <p:ph type="body" sz="quarter" idx="3"/>
          </p:nvPr>
        </p:nvSpPr>
        <p:spPr>
          <a:xfrm>
            <a:off x="680562" y="4723448"/>
            <a:ext cx="5444490" cy="4474845"/>
          </a:xfrm>
          <a:prstGeom prst="rect">
            <a:avLst/>
          </a:prstGeom>
        </p:spPr>
        <p:txBody>
          <a:bodyPr vert="horz" lIns="91432" tIns="45716" rIns="91432" bIns="45716"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9445170"/>
            <a:ext cx="2949099" cy="497205"/>
          </a:xfrm>
          <a:prstGeom prst="rect">
            <a:avLst/>
          </a:prstGeom>
        </p:spPr>
        <p:txBody>
          <a:bodyPr vert="horz" lIns="91432" tIns="45716" rIns="91432" bIns="45716"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40" y="9445170"/>
            <a:ext cx="2949099" cy="497205"/>
          </a:xfrm>
          <a:prstGeom prst="rect">
            <a:avLst/>
          </a:prstGeom>
        </p:spPr>
        <p:txBody>
          <a:bodyPr vert="horz" lIns="91432" tIns="45716" rIns="91432" bIns="45716" rtlCol="0" anchor="b"/>
          <a:lstStyle>
            <a:lvl1pPr algn="r">
              <a:defRPr sz="1200"/>
            </a:lvl1pPr>
          </a:lstStyle>
          <a:p>
            <a:fld id="{9EFCCD01-D426-423B-AF6B-42A66387078E}" type="slidenum">
              <a:rPr lang="nl-NL" smtClean="0"/>
              <a:pPr/>
              <a:t>‹#›</a:t>
            </a:fld>
            <a:endParaRPr lang="nl-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a:t>Nederland heeft te maken met een groot tekort aan woningen. In de komende tien jaar zijn er één miljoen nieuwe woningen nodig. Dit komt neer op 100.000 woningen per jaar, terwijl er nu nog geen 70.000 per jaar gerealiseerd worden. In Breda is er vraag naar 25.000 woning tot 2040. </a:t>
            </a:r>
          </a:p>
          <a:p>
            <a:r>
              <a:rPr lang="nl-NL"/>
              <a:t>Tegelijkertijd is er de ambitie om in 2050 een volledig circulaire economie te hebben. Deze 2 uitdagingen laten zich nog niet in elk project makkelijk integreren. </a:t>
            </a:r>
          </a:p>
          <a:p>
            <a:endParaRPr lang="nl-NL"/>
          </a:p>
          <a:p>
            <a:pPr defTabSz="914314">
              <a:defRPr/>
            </a:pPr>
            <a:r>
              <a:rPr lang="nl-NL">
                <a:solidFill>
                  <a:schemeClr val="bg1"/>
                </a:solidFill>
              </a:rPr>
              <a:t>Stroomstart is een bordspel dat gemeente(s) spelenderwijs kennis laat maken met circulaire gebiedsontwikkeling aan de hand van een casus, met praktische inzichten en maatregelen.</a:t>
            </a:r>
          </a:p>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a:t>
            </a:fld>
            <a:endParaRPr lang="nl-NL"/>
          </a:p>
        </p:txBody>
      </p:sp>
    </p:spTree>
    <p:extLst>
      <p:ext uri="{BB962C8B-B14F-4D97-AF65-F5344CB8AC3E}">
        <p14:creationId xmlns:p14="http://schemas.microsoft.com/office/powerpoint/2010/main" val="36211445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9EFCCD01-D426-423B-AF6B-42A66387078E}" type="slidenum">
              <a:rPr lang="nl-NL" smtClean="0"/>
              <a:pPr/>
              <a:t>12</a:t>
            </a:fld>
            <a:endParaRPr lang="nl-NL"/>
          </a:p>
        </p:txBody>
      </p:sp>
    </p:spTree>
    <p:extLst>
      <p:ext uri="{BB962C8B-B14F-4D97-AF65-F5344CB8AC3E}">
        <p14:creationId xmlns:p14="http://schemas.microsoft.com/office/powerpoint/2010/main" val="3888253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a:lnSpc>
                <a:spcPct val="107000"/>
              </a:lnSpc>
            </a:pPr>
            <a:r>
              <a:rPr lang="nl-NL" b="1">
                <a:latin typeface="Calibri" panose="020F0502020204030204" pitchFamily="34" charset="0"/>
                <a:ea typeface="Calibri" panose="020F0502020204030204" pitchFamily="34" charset="0"/>
                <a:cs typeface="Arial" panose="020B0604020202020204" pitchFamily="34" charset="0"/>
              </a:rPr>
              <a:t>Met het grote tekort aan woningen nemen we als uitgangspunt dat er in de gebiedsontwikkelingen woningen gebouwd worden</a:t>
            </a:r>
          </a:p>
          <a:p>
            <a:pPr marL="342868" indent="-342868">
              <a:lnSpc>
                <a:spcPct val="107000"/>
              </a:lnSpc>
              <a:buFont typeface="+mj-lt"/>
              <a:buAutoNum type="arabicPeriod"/>
            </a:pPr>
            <a:r>
              <a:rPr lang="nl-NL" b="1">
                <a:latin typeface="Calibri" panose="020F0502020204030204" pitchFamily="34" charset="0"/>
                <a:ea typeface="Calibri" panose="020F0502020204030204" pitchFamily="34" charset="0"/>
                <a:cs typeface="Arial" panose="020B0604020202020204" pitchFamily="34" charset="0"/>
              </a:rPr>
              <a:t>Woningen: </a:t>
            </a:r>
            <a:r>
              <a:rPr lang="nl-NL">
                <a:latin typeface="Calibri" panose="020F0502020204030204" pitchFamily="34" charset="0"/>
                <a:ea typeface="Calibri" panose="020F0502020204030204" pitchFamily="34" charset="0"/>
                <a:cs typeface="Arial" panose="020B0604020202020204" pitchFamily="34" charset="0"/>
              </a:rPr>
              <a:t>invulling geven aan een woningbouwbehoefte;</a:t>
            </a:r>
          </a:p>
          <a:p>
            <a:pPr>
              <a:lnSpc>
                <a:spcPct val="107000"/>
              </a:lnSpc>
            </a:pPr>
            <a:endParaRPr lang="nl-NL">
              <a:latin typeface="Calibri" panose="020F0502020204030204" pitchFamily="34" charset="0"/>
              <a:ea typeface="Calibri" panose="020F0502020204030204" pitchFamily="34" charset="0"/>
              <a:cs typeface="Arial" panose="020B0604020202020204" pitchFamily="34" charset="0"/>
            </a:endParaRPr>
          </a:p>
          <a:p>
            <a:pPr>
              <a:lnSpc>
                <a:spcPct val="107000"/>
              </a:lnSpc>
            </a:pPr>
            <a:r>
              <a:rPr lang="nl-NL" b="1">
                <a:latin typeface="Calibri" panose="020F0502020204030204" pitchFamily="34" charset="0"/>
                <a:ea typeface="Calibri" panose="020F0502020204030204" pitchFamily="34" charset="0"/>
                <a:cs typeface="Arial" panose="020B0604020202020204" pitchFamily="34" charset="0"/>
              </a:rPr>
              <a:t>Daarnaast speelt de uitdaging om te zorgen voor voldoende financiële dekking altijd</a:t>
            </a:r>
          </a:p>
          <a:p>
            <a:pPr marL="342868" indent="-342868">
              <a:lnSpc>
                <a:spcPct val="107000"/>
              </a:lnSpc>
              <a:buFont typeface="+mj-lt"/>
              <a:buAutoNum type="arabicPeriod"/>
            </a:pPr>
            <a:r>
              <a:rPr lang="nl-NL" b="1">
                <a:latin typeface="Calibri" panose="020F0502020204030204" pitchFamily="34" charset="0"/>
                <a:ea typeface="Calibri" panose="020F0502020204030204" pitchFamily="34" charset="0"/>
                <a:cs typeface="Arial" panose="020B0604020202020204" pitchFamily="34" charset="0"/>
              </a:rPr>
              <a:t>Financiën: </a:t>
            </a:r>
            <a:r>
              <a:rPr lang="nl-NL">
                <a:latin typeface="Calibri" panose="020F0502020204030204" pitchFamily="34" charset="0"/>
                <a:ea typeface="Calibri" panose="020F0502020204030204" pitchFamily="34" charset="0"/>
                <a:cs typeface="Arial" panose="020B0604020202020204" pitchFamily="34" charset="0"/>
              </a:rPr>
              <a:t>financiële opbrengt van het gebied maximaliseren </a:t>
            </a:r>
            <a:endParaRPr lang="en-US">
              <a:latin typeface="Calibri" panose="020F0502020204030204" pitchFamily="34" charset="0"/>
              <a:ea typeface="Calibri" panose="020F0502020204030204" pitchFamily="34" charset="0"/>
              <a:cs typeface="Arial" panose="020B0604020202020204" pitchFamily="34" charset="0"/>
            </a:endParaRPr>
          </a:p>
          <a:p>
            <a:pPr>
              <a:lnSpc>
                <a:spcPct val="107000"/>
              </a:lnSpc>
            </a:pPr>
            <a:endParaRPr lang="nl-NL">
              <a:latin typeface="Calibri" panose="020F0502020204030204" pitchFamily="34" charset="0"/>
              <a:ea typeface="Calibri" panose="020F0502020204030204" pitchFamily="34" charset="0"/>
              <a:cs typeface="Arial" panose="020B0604020202020204" pitchFamily="34" charset="0"/>
            </a:endParaRPr>
          </a:p>
          <a:p>
            <a:pPr defTabSz="914314">
              <a:lnSpc>
                <a:spcPct val="107000"/>
              </a:lnSpc>
              <a:defRPr/>
            </a:pPr>
            <a:r>
              <a:rPr lang="nl-NL" b="1">
                <a:latin typeface="Calibri" panose="020F0502020204030204" pitchFamily="34" charset="0"/>
                <a:ea typeface="Calibri" panose="020F0502020204030204" pitchFamily="34" charset="0"/>
                <a:cs typeface="Arial" panose="020B0604020202020204" pitchFamily="34" charset="0"/>
              </a:rPr>
              <a:t>Naast deze 2 kunnen partijen ambiëren om te scoren op bepaalde aanvullende thema’s (niet limitatief):</a:t>
            </a:r>
            <a:endParaRPr lang="en-US">
              <a:latin typeface="Calibri" panose="020F0502020204030204" pitchFamily="34" charset="0"/>
              <a:ea typeface="Calibri" panose="020F0502020204030204" pitchFamily="34" charset="0"/>
              <a:cs typeface="Arial" panose="020B0604020202020204" pitchFamily="34" charset="0"/>
            </a:endParaRPr>
          </a:p>
          <a:p>
            <a:pPr marL="342868" indent="-342868">
              <a:lnSpc>
                <a:spcPct val="107000"/>
              </a:lnSpc>
              <a:buFont typeface="+mj-lt"/>
              <a:buAutoNum type="arabicPeriod"/>
            </a:pPr>
            <a:r>
              <a:rPr lang="nl-NL" b="1">
                <a:latin typeface="Calibri" panose="020F0502020204030204" pitchFamily="34" charset="0"/>
                <a:ea typeface="Calibri" panose="020F0502020204030204" pitchFamily="34" charset="0"/>
                <a:cs typeface="Arial" panose="020B0604020202020204" pitchFamily="34" charset="0"/>
              </a:rPr>
              <a:t>Leefmilieu: </a:t>
            </a:r>
            <a:r>
              <a:rPr lang="nl-NL">
                <a:latin typeface="Calibri" panose="020F0502020204030204" pitchFamily="34" charset="0"/>
                <a:ea typeface="Calibri" panose="020F0502020204030204" pitchFamily="34" charset="0"/>
                <a:cs typeface="Arial" panose="020B0604020202020204" pitchFamily="34" charset="0"/>
              </a:rPr>
              <a:t>de uitstraling van de omgeving optimaliseren en een prettig leefmilieu voor bewoners;</a:t>
            </a:r>
            <a:endParaRPr lang="en-US">
              <a:latin typeface="Calibri" panose="020F0502020204030204" pitchFamily="34" charset="0"/>
              <a:ea typeface="Calibri" panose="020F0502020204030204" pitchFamily="34" charset="0"/>
              <a:cs typeface="Arial" panose="020B0604020202020204" pitchFamily="34" charset="0"/>
            </a:endParaRPr>
          </a:p>
          <a:p>
            <a:pPr marL="342868" indent="-342868">
              <a:lnSpc>
                <a:spcPct val="107000"/>
              </a:lnSpc>
              <a:spcAft>
                <a:spcPts val="800"/>
              </a:spcAft>
              <a:buFont typeface="+mj-lt"/>
              <a:buAutoNum type="arabicPeriod"/>
            </a:pPr>
            <a:r>
              <a:rPr lang="nl-NL" b="1">
                <a:latin typeface="Calibri" panose="020F0502020204030204" pitchFamily="34" charset="0"/>
                <a:ea typeface="Calibri" panose="020F0502020204030204" pitchFamily="34" charset="0"/>
                <a:cs typeface="Arial" panose="020B0604020202020204" pitchFamily="34" charset="0"/>
              </a:rPr>
              <a:t>Klimaat: </a:t>
            </a:r>
            <a:r>
              <a:rPr lang="nl-NL">
                <a:latin typeface="Calibri" panose="020F0502020204030204" pitchFamily="34" charset="0"/>
                <a:ea typeface="Calibri" panose="020F0502020204030204" pitchFamily="34" charset="0"/>
                <a:cs typeface="Arial" panose="020B0604020202020204" pitchFamily="34" charset="0"/>
              </a:rPr>
              <a:t>een klimaatbestendige woonwijk creëren;</a:t>
            </a:r>
          </a:p>
          <a:p>
            <a:pPr marL="342868" indent="-342868">
              <a:lnSpc>
                <a:spcPct val="107000"/>
              </a:lnSpc>
              <a:spcAft>
                <a:spcPts val="800"/>
              </a:spcAft>
              <a:buFont typeface="+mj-lt"/>
              <a:buAutoNum type="arabicPeriod"/>
            </a:pPr>
            <a:r>
              <a:rPr lang="nl-NL" b="1">
                <a:latin typeface="Calibri" panose="020F0502020204030204" pitchFamily="34" charset="0"/>
                <a:ea typeface="Calibri" panose="020F0502020204030204" pitchFamily="34" charset="0"/>
                <a:cs typeface="Arial" panose="020B0604020202020204" pitchFamily="34" charset="0"/>
              </a:rPr>
              <a:t>Flexibiliteit: </a:t>
            </a:r>
            <a:r>
              <a:rPr lang="nl-NL">
                <a:latin typeface="Calibri" panose="020F0502020204030204" pitchFamily="34" charset="0"/>
                <a:ea typeface="Calibri" panose="020F0502020204030204" pitchFamily="34" charset="0"/>
                <a:cs typeface="Arial" panose="020B0604020202020204" pitchFamily="34" charset="0"/>
              </a:rPr>
              <a:t>flexibiliteit in ontwerp</a:t>
            </a:r>
          </a:p>
          <a:p>
            <a:pPr marL="342868" indent="-342868">
              <a:lnSpc>
                <a:spcPct val="107000"/>
              </a:lnSpc>
              <a:spcAft>
                <a:spcPts val="800"/>
              </a:spcAft>
              <a:buFont typeface="+mj-lt"/>
              <a:buAutoNum type="arabicPeriod"/>
            </a:pPr>
            <a:r>
              <a:rPr lang="nl-NL" b="1" i="0" u="none" strike="noStrike">
                <a:solidFill>
                  <a:srgbClr val="184350"/>
                </a:solidFill>
                <a:effectLst/>
                <a:latin typeface="Segoe UI" panose="020B0502040204020203" pitchFamily="34" charset="0"/>
              </a:rPr>
              <a:t>Mobiliteit</a:t>
            </a:r>
            <a:r>
              <a:rPr lang="nl-NL" b="0" i="0" u="none" strike="noStrike">
                <a:solidFill>
                  <a:srgbClr val="184350"/>
                </a:solidFill>
                <a:effectLst/>
                <a:latin typeface="Segoe UI" panose="020B0502040204020203" pitchFamily="34" charset="0"/>
              </a:rPr>
              <a:t>: het realiseren van </a:t>
            </a:r>
            <a:r>
              <a:rPr lang="nl-NL" b="0" i="0" u="none" strike="noStrike">
                <a:solidFill>
                  <a:srgbClr val="184350"/>
                </a:solidFill>
                <a:effectLst/>
                <a:latin typeface="Calibri" panose="020F0502020204030204" pitchFamily="34" charset="0"/>
              </a:rPr>
              <a:t>een bereikbare en verkeersveilige wijk</a:t>
            </a:r>
            <a:r>
              <a:rPr lang="en-US" b="0" i="0">
                <a:solidFill>
                  <a:srgbClr val="000000"/>
                </a:solidFill>
                <a:effectLst/>
                <a:latin typeface="Calibri" panose="020F0502020204030204" pitchFamily="34" charset="0"/>
              </a:rPr>
              <a:t>​</a:t>
            </a:r>
            <a:endParaRPr lang="en-US" b="0" i="0" u="none" strike="noStrike">
              <a:solidFill>
                <a:srgbClr val="000000"/>
              </a:solidFill>
              <a:effectLst/>
              <a:latin typeface="Segoe UI" panose="020B0502040204020203" pitchFamily="34" charset="0"/>
            </a:endParaRPr>
          </a:p>
          <a:p>
            <a:pPr marL="342868" indent="-342868">
              <a:lnSpc>
                <a:spcPct val="107000"/>
              </a:lnSpc>
              <a:spcAft>
                <a:spcPts val="800"/>
              </a:spcAft>
              <a:buFont typeface="+mj-lt"/>
              <a:buAutoNum type="arabicPeriod"/>
            </a:pPr>
            <a:r>
              <a:rPr lang="nl-NL" b="1" i="0" u="none" strike="noStrike">
                <a:solidFill>
                  <a:srgbClr val="184350"/>
                </a:solidFill>
                <a:effectLst/>
                <a:latin typeface="Segoe UI" panose="020B0502040204020203" pitchFamily="34" charset="0"/>
              </a:rPr>
              <a:t>Energie</a:t>
            </a:r>
            <a:r>
              <a:rPr lang="nl-NL" b="0" i="0" u="none" strike="noStrike">
                <a:solidFill>
                  <a:srgbClr val="184350"/>
                </a:solidFill>
                <a:effectLst/>
                <a:latin typeface="Segoe UI" panose="020B0502040204020203" pitchFamily="34" charset="0"/>
              </a:rPr>
              <a:t>: </a:t>
            </a:r>
            <a:r>
              <a:rPr lang="nl-NL" b="0" i="0" u="none" strike="noStrike">
                <a:solidFill>
                  <a:srgbClr val="184350"/>
                </a:solidFill>
                <a:effectLst/>
                <a:latin typeface="Calibri" panose="020F0502020204030204" pitchFamily="34" charset="0"/>
              </a:rPr>
              <a:t>een </a:t>
            </a:r>
            <a:r>
              <a:rPr lang="nl-NL" b="0" i="0" u="none" strike="noStrike" err="1">
                <a:solidFill>
                  <a:srgbClr val="184350"/>
                </a:solidFill>
                <a:effectLst/>
                <a:latin typeface="Calibri" panose="020F0502020204030204" pitchFamily="34" charset="0"/>
              </a:rPr>
              <a:t>energieneutrale</a:t>
            </a:r>
            <a:r>
              <a:rPr lang="nl-NL" b="0" i="0" u="none" strike="noStrike">
                <a:solidFill>
                  <a:srgbClr val="184350"/>
                </a:solidFill>
                <a:effectLst/>
                <a:latin typeface="Calibri" panose="020F0502020204030204" pitchFamily="34" charset="0"/>
              </a:rPr>
              <a:t> en woonwijk creëren;</a:t>
            </a:r>
          </a:p>
          <a:p>
            <a:pPr marL="342868" indent="-342868">
              <a:lnSpc>
                <a:spcPct val="107000"/>
              </a:lnSpc>
              <a:spcAft>
                <a:spcPts val="800"/>
              </a:spcAft>
              <a:buFont typeface="+mj-lt"/>
              <a:buAutoNum type="arabicPeriod"/>
            </a:pPr>
            <a:endParaRPr lang="nl-NL" b="0" i="0" u="none" strike="noStrike">
              <a:solidFill>
                <a:srgbClr val="184350"/>
              </a:solidFill>
              <a:effectLst/>
              <a:latin typeface="Calibri" panose="020F0502020204030204" pitchFamily="34" charset="0"/>
            </a:endParaRPr>
          </a:p>
          <a:p>
            <a:pPr algn="l" rtl="0" fontAlgn="base"/>
            <a:r>
              <a:rPr lang="nl-NL" b="0" i="0" u="none" strike="noStrike">
                <a:solidFill>
                  <a:srgbClr val="184350"/>
                </a:solidFill>
                <a:effectLst/>
                <a:latin typeface="Segoe UI" panose="020B0502040204020203" pitchFamily="34" charset="0"/>
              </a:rPr>
              <a:t>Om de doelstellingen te bereiken worden er maatregelenkaarten gespeeld. Deze kaarten hebben allemaal een eigen impact op beperken materiaal gebruik, financieel resultaat, aantallen woningen en de aanvullende thema’s waar de </a:t>
            </a:r>
            <a:r>
              <a:rPr lang="nl-NL" b="0" i="0" u="none" strike="noStrike" err="1">
                <a:solidFill>
                  <a:srgbClr val="184350"/>
                </a:solidFill>
                <a:effectLst/>
                <a:latin typeface="Segoe UI" panose="020B0502040204020203" pitchFamily="34" charset="0"/>
              </a:rPr>
              <a:t>de</a:t>
            </a:r>
            <a:r>
              <a:rPr lang="nl-NL" b="0" i="0" u="none" strike="noStrike">
                <a:solidFill>
                  <a:srgbClr val="184350"/>
                </a:solidFill>
                <a:effectLst/>
                <a:latin typeface="Segoe UI" panose="020B0502040204020203" pitchFamily="34" charset="0"/>
              </a:rPr>
              <a:t> gebiedsontwikkeling</a:t>
            </a:r>
            <a:r>
              <a:rPr lang="en-US" b="0" i="0">
                <a:solidFill>
                  <a:srgbClr val="000000"/>
                </a:solidFill>
                <a:effectLst/>
                <a:latin typeface="Segoe UI" panose="020B0502040204020203" pitchFamily="34" charset="0"/>
              </a:rPr>
              <a:t>​ op </a:t>
            </a:r>
            <a:r>
              <a:rPr lang="en-US" b="0" i="0" err="1">
                <a:solidFill>
                  <a:srgbClr val="000000"/>
                </a:solidFill>
                <a:effectLst/>
                <a:latin typeface="Segoe UI" panose="020B0502040204020203" pitchFamily="34" charset="0"/>
              </a:rPr>
              <a:t>kan</a:t>
            </a:r>
            <a:r>
              <a:rPr lang="en-US" b="0" i="0">
                <a:solidFill>
                  <a:srgbClr val="000000"/>
                </a:solidFill>
                <a:effectLst/>
                <a:latin typeface="Segoe UI" panose="020B0502040204020203" pitchFamily="34" charset="0"/>
              </a:rPr>
              <a:t> </a:t>
            </a:r>
            <a:r>
              <a:rPr lang="en-US" b="0" i="0" err="1">
                <a:solidFill>
                  <a:srgbClr val="000000"/>
                </a:solidFill>
                <a:effectLst/>
                <a:latin typeface="Segoe UI" panose="020B0502040204020203" pitchFamily="34" charset="0"/>
              </a:rPr>
              <a:t>presteren</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err="1">
                <a:solidFill>
                  <a:srgbClr val="184350"/>
                </a:solidFill>
                <a:effectLst/>
                <a:latin typeface="Segoe UI" panose="020B0502040204020203" pitchFamily="34" charset="0"/>
              </a:rPr>
              <a:t>Bij</a:t>
            </a:r>
            <a:r>
              <a:rPr lang="en-US" b="0" i="0" u="none" strike="noStrike">
                <a:solidFill>
                  <a:srgbClr val="184350"/>
                </a:solidFill>
                <a:effectLst/>
                <a:latin typeface="Segoe UI" panose="020B0502040204020203" pitchFamily="34" charset="0"/>
              </a:rPr>
              <a:t> </a:t>
            </a:r>
            <a:r>
              <a:rPr lang="en-US" b="0" i="0" u="none" strike="noStrike" err="1">
                <a:solidFill>
                  <a:srgbClr val="184350"/>
                </a:solidFill>
                <a:effectLst/>
                <a:latin typeface="Segoe UI" panose="020B0502040204020203" pitchFamily="34" charset="0"/>
              </a:rPr>
              <a:t>een</a:t>
            </a:r>
            <a:r>
              <a:rPr lang="en-US" b="0" i="0" u="none" strike="noStrike">
                <a:solidFill>
                  <a:srgbClr val="184350"/>
                </a:solidFill>
                <a:effectLst/>
                <a:latin typeface="Segoe UI" panose="020B0502040204020203" pitchFamily="34" charset="0"/>
              </a:rPr>
              <a:t> +: </a:t>
            </a:r>
            <a:r>
              <a:rPr lang="en-US" b="0" i="0" u="none" strike="noStrike" err="1">
                <a:solidFill>
                  <a:srgbClr val="184350"/>
                </a:solidFill>
                <a:effectLst/>
                <a:latin typeface="Segoe UI" panose="020B0502040204020203" pitchFamily="34" charset="0"/>
              </a:rPr>
              <a:t>één</a:t>
            </a:r>
            <a:r>
              <a:rPr lang="en-US" b="0" i="0" u="none" strike="noStrike">
                <a:solidFill>
                  <a:srgbClr val="184350"/>
                </a:solidFill>
                <a:effectLst/>
                <a:latin typeface="Segoe UI" panose="020B0502040204020203" pitchFamily="34" charset="0"/>
              </a:rPr>
              <a:t> </a:t>
            </a:r>
            <a:r>
              <a:rPr lang="en-US" b="0" i="0" u="none" strike="noStrike" err="1">
                <a:solidFill>
                  <a:srgbClr val="184350"/>
                </a:solidFill>
                <a:effectLst/>
                <a:latin typeface="Segoe UI" panose="020B0502040204020203" pitchFamily="34" charset="0"/>
              </a:rPr>
              <a:t>stap</a:t>
            </a:r>
            <a:r>
              <a:rPr lang="en-US" b="0" i="0" u="none" strike="noStrike">
                <a:solidFill>
                  <a:srgbClr val="184350"/>
                </a:solidFill>
                <a:effectLst/>
                <a:latin typeface="Segoe UI" panose="020B0502040204020203" pitchFamily="34" charset="0"/>
              </a:rPr>
              <a:t> </a:t>
            </a:r>
            <a:r>
              <a:rPr lang="en-US" b="1" i="0" u="none" strike="noStrike" err="1">
                <a:solidFill>
                  <a:srgbClr val="184350"/>
                </a:solidFill>
                <a:effectLst/>
                <a:latin typeface="Segoe UI" panose="020B0502040204020203" pitchFamily="34" charset="0"/>
              </a:rPr>
              <a:t>vooruit</a:t>
            </a:r>
            <a:r>
              <a:rPr lang="en-US" b="0" i="0" u="none" strike="noStrike">
                <a:solidFill>
                  <a:srgbClr val="184350"/>
                </a:solidFill>
                <a:effectLst/>
                <a:latin typeface="Segoe UI" panose="020B0502040204020203" pitchFamily="34" charset="0"/>
              </a:rPr>
              <a:t> op de </a:t>
            </a:r>
            <a:r>
              <a:rPr lang="en-US" b="0" i="0" u="none" strike="noStrike" err="1">
                <a:solidFill>
                  <a:srgbClr val="184350"/>
                </a:solidFill>
                <a:effectLst/>
                <a:latin typeface="Segoe UI" panose="020B0502040204020203" pitchFamily="34" charset="0"/>
              </a:rPr>
              <a:t>doelstelling</a:t>
            </a:r>
            <a:r>
              <a:rPr lang="en-US" b="0" i="0" u="none" strike="noStrike">
                <a:solidFill>
                  <a:srgbClr val="184350"/>
                </a:solidFill>
                <a:effectLst/>
                <a:latin typeface="Segoe UI" panose="020B0502040204020203" pitchFamily="34" charset="0"/>
              </a:rPr>
              <a:t> op het scoreboard</a:t>
            </a:r>
            <a:r>
              <a:rPr lang="en-US" b="0" i="0">
                <a:solidFill>
                  <a:srgbClr val="000000"/>
                </a:solidFill>
                <a:effectLst/>
                <a:latin typeface="Segoe UI" panose="020B0502040204020203"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err="1">
                <a:solidFill>
                  <a:srgbClr val="184350"/>
                </a:solidFill>
                <a:effectLst/>
                <a:latin typeface="Segoe UI" panose="020B0502040204020203" pitchFamily="34" charset="0"/>
              </a:rPr>
              <a:t>Bij</a:t>
            </a:r>
            <a:r>
              <a:rPr lang="en-US" b="0" i="0" u="none" strike="noStrike">
                <a:solidFill>
                  <a:srgbClr val="184350"/>
                </a:solidFill>
                <a:effectLst/>
                <a:latin typeface="Segoe UI" panose="020B0502040204020203" pitchFamily="34" charset="0"/>
              </a:rPr>
              <a:t> </a:t>
            </a:r>
            <a:r>
              <a:rPr lang="en-US" b="0" i="0" u="none" strike="noStrike" err="1">
                <a:solidFill>
                  <a:srgbClr val="184350"/>
                </a:solidFill>
                <a:effectLst/>
                <a:latin typeface="Segoe UI" panose="020B0502040204020203" pitchFamily="34" charset="0"/>
              </a:rPr>
              <a:t>een</a:t>
            </a:r>
            <a:r>
              <a:rPr lang="en-US" b="0" i="0" u="none" strike="noStrike">
                <a:solidFill>
                  <a:srgbClr val="184350"/>
                </a:solidFill>
                <a:effectLst/>
                <a:latin typeface="Segoe UI" panose="020B0502040204020203" pitchFamily="34" charset="0"/>
              </a:rPr>
              <a:t> -: </a:t>
            </a:r>
            <a:r>
              <a:rPr lang="en-US" b="0" i="0" u="none" strike="noStrike" err="1">
                <a:solidFill>
                  <a:srgbClr val="184350"/>
                </a:solidFill>
                <a:effectLst/>
                <a:latin typeface="Segoe UI" panose="020B0502040204020203" pitchFamily="34" charset="0"/>
              </a:rPr>
              <a:t>één</a:t>
            </a:r>
            <a:r>
              <a:rPr lang="en-US" b="0" i="0" u="none" strike="noStrike">
                <a:solidFill>
                  <a:srgbClr val="184350"/>
                </a:solidFill>
                <a:effectLst/>
                <a:latin typeface="Segoe UI" panose="020B0502040204020203" pitchFamily="34" charset="0"/>
              </a:rPr>
              <a:t> </a:t>
            </a:r>
            <a:r>
              <a:rPr lang="en-US" b="0" i="0" u="none" strike="noStrike" err="1">
                <a:solidFill>
                  <a:srgbClr val="184350"/>
                </a:solidFill>
                <a:effectLst/>
                <a:latin typeface="Segoe UI" panose="020B0502040204020203" pitchFamily="34" charset="0"/>
              </a:rPr>
              <a:t>stap</a:t>
            </a:r>
            <a:r>
              <a:rPr lang="en-US" b="0" i="0" u="none" strike="noStrike">
                <a:solidFill>
                  <a:srgbClr val="184350"/>
                </a:solidFill>
                <a:effectLst/>
                <a:latin typeface="Segoe UI" panose="020B0502040204020203" pitchFamily="34" charset="0"/>
              </a:rPr>
              <a:t> </a:t>
            </a:r>
            <a:r>
              <a:rPr lang="en-US" b="1" i="0" u="none" strike="noStrike" err="1">
                <a:solidFill>
                  <a:srgbClr val="184350"/>
                </a:solidFill>
                <a:effectLst/>
                <a:latin typeface="Segoe UI" panose="020B0502040204020203" pitchFamily="34" charset="0"/>
              </a:rPr>
              <a:t>achteruit</a:t>
            </a:r>
            <a:r>
              <a:rPr lang="en-US" b="0" i="0" u="none" strike="noStrike">
                <a:solidFill>
                  <a:srgbClr val="184350"/>
                </a:solidFill>
                <a:effectLst/>
                <a:latin typeface="Segoe UI" panose="020B0502040204020203" pitchFamily="34" charset="0"/>
              </a:rPr>
              <a:t> op de </a:t>
            </a:r>
            <a:r>
              <a:rPr lang="en-US" b="0" i="0" u="none" strike="noStrike" err="1">
                <a:solidFill>
                  <a:srgbClr val="184350"/>
                </a:solidFill>
                <a:effectLst/>
                <a:latin typeface="Segoe UI" panose="020B0502040204020203" pitchFamily="34" charset="0"/>
              </a:rPr>
              <a:t>doelstelling</a:t>
            </a:r>
            <a:r>
              <a:rPr lang="en-US" b="0" i="0" u="none" strike="noStrike">
                <a:solidFill>
                  <a:srgbClr val="184350"/>
                </a:solidFill>
                <a:effectLst/>
                <a:latin typeface="Segoe UI" panose="020B0502040204020203" pitchFamily="34" charset="0"/>
              </a:rPr>
              <a:t> op het scoreboard</a:t>
            </a:r>
            <a:r>
              <a:rPr lang="nl-NL" b="0" i="0">
                <a:solidFill>
                  <a:srgbClr val="000000"/>
                </a:solidFill>
                <a:effectLst/>
                <a:latin typeface="Segoe UI" panose="020B0502040204020203" pitchFamily="34" charset="0"/>
              </a:rPr>
              <a:t>​</a:t>
            </a:r>
            <a:endParaRPr lang="nl-NL" b="0" i="0">
              <a:solidFill>
                <a:srgbClr val="000000"/>
              </a:solidFill>
              <a:effectLst/>
              <a:latin typeface="Arial" panose="020B0604020202020204" pitchFamily="34" charset="0"/>
            </a:endParaRPr>
          </a:p>
          <a:p>
            <a:pPr marL="342868" indent="-342868">
              <a:lnSpc>
                <a:spcPct val="107000"/>
              </a:lnSpc>
              <a:spcAft>
                <a:spcPts val="800"/>
              </a:spcAft>
              <a:buFont typeface="+mj-lt"/>
              <a:buAutoNum type="arabicPeriod"/>
            </a:pPr>
            <a:endParaRPr lang="en-US" b="0" i="0">
              <a:solidFill>
                <a:srgbClr val="000000"/>
              </a:solidFill>
              <a:effectLst/>
              <a:latin typeface="Segoe UI" panose="020B0502040204020203" pitchFamily="34" charset="0"/>
            </a:endParaRPr>
          </a:p>
          <a:p>
            <a:pPr marL="342868" indent="-342868">
              <a:lnSpc>
                <a:spcPct val="107000"/>
              </a:lnSpc>
              <a:spcAft>
                <a:spcPts val="800"/>
              </a:spcAft>
              <a:buFont typeface="+mj-lt"/>
              <a:buAutoNum type="arabicPeriod"/>
            </a:pPr>
            <a:endParaRPr lang="en-US"/>
          </a:p>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13</a:t>
            </a:fld>
            <a:endParaRPr lang="nl-NL"/>
          </a:p>
        </p:txBody>
      </p:sp>
    </p:spTree>
    <p:extLst>
      <p:ext uri="{BB962C8B-B14F-4D97-AF65-F5344CB8AC3E}">
        <p14:creationId xmlns:p14="http://schemas.microsoft.com/office/powerpoint/2010/main" val="1678825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14</a:t>
            </a:fld>
            <a:endParaRPr lang="nl-NL"/>
          </a:p>
        </p:txBody>
      </p:sp>
    </p:spTree>
    <p:extLst>
      <p:ext uri="{BB962C8B-B14F-4D97-AF65-F5344CB8AC3E}">
        <p14:creationId xmlns:p14="http://schemas.microsoft.com/office/powerpoint/2010/main" val="455867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15</a:t>
            </a:fld>
            <a:endParaRPr lang="nl-NL"/>
          </a:p>
        </p:txBody>
      </p:sp>
    </p:spTree>
    <p:extLst>
      <p:ext uri="{BB962C8B-B14F-4D97-AF65-F5344CB8AC3E}">
        <p14:creationId xmlns:p14="http://schemas.microsoft.com/office/powerpoint/2010/main" val="1939814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16</a:t>
            </a:fld>
            <a:endParaRPr lang="nl-NL"/>
          </a:p>
        </p:txBody>
      </p:sp>
    </p:spTree>
    <p:extLst>
      <p:ext uri="{BB962C8B-B14F-4D97-AF65-F5344CB8AC3E}">
        <p14:creationId xmlns:p14="http://schemas.microsoft.com/office/powerpoint/2010/main" val="183084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9EFCCD01-D426-423B-AF6B-42A66387078E}" type="slidenum">
              <a:rPr lang="nl-NL" smtClean="0"/>
              <a:pPr/>
              <a:t>17</a:t>
            </a:fld>
            <a:endParaRPr lang="nl-NL"/>
          </a:p>
        </p:txBody>
      </p:sp>
    </p:spTree>
    <p:extLst>
      <p:ext uri="{BB962C8B-B14F-4D97-AF65-F5344CB8AC3E}">
        <p14:creationId xmlns:p14="http://schemas.microsoft.com/office/powerpoint/2010/main" val="34174102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18</a:t>
            </a:fld>
            <a:endParaRPr lang="nl-NL"/>
          </a:p>
        </p:txBody>
      </p:sp>
    </p:spTree>
    <p:extLst>
      <p:ext uri="{BB962C8B-B14F-4D97-AF65-F5344CB8AC3E}">
        <p14:creationId xmlns:p14="http://schemas.microsoft.com/office/powerpoint/2010/main" val="15697320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Calibri" panose="020F0502020204030204" pitchFamily="34" charset="0"/>
                <a:ea typeface="Calibri" panose="020F0502020204030204" pitchFamily="34" charset="0"/>
                <a:cs typeface="Times New Roman" panose="02020603050405020304" pitchFamily="18" charset="0"/>
              </a:rPr>
              <a:t>-hoe ziet je ontwikkeling er (ruimtelijk) uit?</a:t>
            </a:r>
          </a:p>
          <a:p>
            <a:r>
              <a:rPr lang="nl-NL" sz="1800">
                <a:effectLst/>
                <a:latin typeface="Calibri" panose="020F0502020204030204" pitchFamily="34" charset="0"/>
                <a:ea typeface="Calibri" panose="020F0502020204030204" pitchFamily="34" charset="0"/>
                <a:cs typeface="Times New Roman" panose="02020603050405020304" pitchFamily="18" charset="0"/>
              </a:rPr>
              <a:t>	-heb je je visiedoel gehaald? (KALIBRATIE NIVEAUS)</a:t>
            </a:r>
          </a:p>
          <a:p>
            <a:r>
              <a:rPr lang="nl-NL" sz="1800">
                <a:effectLst/>
                <a:latin typeface="Calibri" panose="020F0502020204030204" pitchFamily="34" charset="0"/>
                <a:ea typeface="Calibri" panose="020F0502020204030204" pitchFamily="34" charset="0"/>
                <a:cs typeface="Times New Roman" panose="02020603050405020304" pitchFamily="18" charset="0"/>
              </a:rPr>
              <a:t>	-hoeveel materiaal heb je bespaard?</a:t>
            </a:r>
          </a:p>
          <a:p>
            <a:pPr marL="285750" indent="-285750">
              <a:buFontTx/>
              <a:buChar char="-"/>
            </a:pPr>
            <a:r>
              <a:rPr lang="nl-NL">
                <a:latin typeface="Segoe UI"/>
                <a:cs typeface="Segoe UI"/>
              </a:rPr>
              <a:t>Welke doelen zijn belangrijker? </a:t>
            </a:r>
          </a:p>
          <a:p>
            <a:pPr marL="285750" indent="-285750">
              <a:buFontTx/>
              <a:buChar char="-"/>
            </a:pPr>
            <a:r>
              <a:rPr lang="nl-NL">
                <a:latin typeface="Segoe UI"/>
                <a:cs typeface="Segoe UI"/>
              </a:rPr>
              <a:t>Hoeveel fiches bleven er over? </a:t>
            </a:r>
          </a:p>
          <a:p>
            <a:pPr marL="285750" indent="-285750">
              <a:buFontTx/>
              <a:buChar char="-"/>
            </a:pPr>
            <a:r>
              <a:rPr lang="nl-NL">
                <a:latin typeface="Segoe UI"/>
                <a:cs typeface="Segoe UI"/>
              </a:rPr>
              <a:t>Verschillen tussen de groepen?</a:t>
            </a:r>
          </a:p>
          <a:p>
            <a:pPr marL="285750" indent="-285750">
              <a:buFontTx/>
              <a:buChar char="-"/>
            </a:pPr>
            <a:r>
              <a:rPr lang="nl-NL">
                <a:latin typeface="Segoe UI"/>
                <a:cs typeface="Segoe UI"/>
              </a:rPr>
              <a:t>Hoe belangrijk zijn financiën?</a:t>
            </a:r>
          </a:p>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19</a:t>
            </a:fld>
            <a:endParaRPr lang="nl-NL"/>
          </a:p>
        </p:txBody>
      </p:sp>
    </p:spTree>
    <p:extLst>
      <p:ext uri="{BB962C8B-B14F-4D97-AF65-F5344CB8AC3E}">
        <p14:creationId xmlns:p14="http://schemas.microsoft.com/office/powerpoint/2010/main" val="21363324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a:effectLst/>
                <a:latin typeface="Calibri" panose="020F0502020204030204" pitchFamily="34" charset="0"/>
                <a:ea typeface="Calibri" panose="020F0502020204030204" pitchFamily="34" charset="0"/>
                <a:cs typeface="Times New Roman" panose="02020603050405020304" pitchFamily="18" charset="0"/>
              </a:rPr>
              <a:t>-hoe ziet je ontwikkeling er (ruimtelijk) uit?</a:t>
            </a:r>
          </a:p>
          <a:p>
            <a:r>
              <a:rPr lang="nl-NL" sz="1800">
                <a:effectLst/>
                <a:latin typeface="Calibri" panose="020F0502020204030204" pitchFamily="34" charset="0"/>
                <a:ea typeface="Calibri" panose="020F0502020204030204" pitchFamily="34" charset="0"/>
                <a:cs typeface="Times New Roman" panose="02020603050405020304" pitchFamily="18" charset="0"/>
              </a:rPr>
              <a:t>	-heb je je visiedoel gehaald? (KALIBRATIE NIVEAUS)</a:t>
            </a:r>
          </a:p>
          <a:p>
            <a:r>
              <a:rPr lang="nl-NL" sz="1800">
                <a:effectLst/>
                <a:latin typeface="Calibri" panose="020F0502020204030204" pitchFamily="34" charset="0"/>
                <a:ea typeface="Calibri" panose="020F0502020204030204" pitchFamily="34" charset="0"/>
                <a:cs typeface="Times New Roman" panose="02020603050405020304" pitchFamily="18" charset="0"/>
              </a:rPr>
              <a:t>	-hoeveel materiaal heb je bespaard?</a:t>
            </a:r>
          </a:p>
          <a:p>
            <a:pPr marL="285750" indent="-285750">
              <a:buFontTx/>
              <a:buChar char="-"/>
            </a:pPr>
            <a:r>
              <a:rPr lang="nl-NL">
                <a:latin typeface="Segoe UI"/>
                <a:cs typeface="Segoe UI"/>
              </a:rPr>
              <a:t>Welke doelen zijn belangrijker? </a:t>
            </a:r>
          </a:p>
          <a:p>
            <a:pPr marL="285750" indent="-285750">
              <a:buFontTx/>
              <a:buChar char="-"/>
            </a:pPr>
            <a:r>
              <a:rPr lang="nl-NL">
                <a:latin typeface="Segoe UI"/>
                <a:cs typeface="Segoe UI"/>
              </a:rPr>
              <a:t>Hoeveel fiches bleven er over? </a:t>
            </a:r>
          </a:p>
          <a:p>
            <a:pPr marL="285750" indent="-285750">
              <a:buFontTx/>
              <a:buChar char="-"/>
            </a:pPr>
            <a:r>
              <a:rPr lang="nl-NL">
                <a:latin typeface="Segoe UI"/>
                <a:cs typeface="Segoe UI"/>
              </a:rPr>
              <a:t>Verschillen tussen de groepen?</a:t>
            </a:r>
          </a:p>
          <a:p>
            <a:pPr marL="285750" indent="-285750">
              <a:buFontTx/>
              <a:buChar char="-"/>
            </a:pPr>
            <a:r>
              <a:rPr lang="nl-NL">
                <a:latin typeface="Segoe UI"/>
                <a:cs typeface="Segoe UI"/>
              </a:rPr>
              <a:t>Hoe belangrijk zijn financiën?</a:t>
            </a:r>
          </a:p>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20</a:t>
            </a:fld>
            <a:endParaRPr lang="nl-NL"/>
          </a:p>
        </p:txBody>
      </p:sp>
    </p:spTree>
    <p:extLst>
      <p:ext uri="{BB962C8B-B14F-4D97-AF65-F5344CB8AC3E}">
        <p14:creationId xmlns:p14="http://schemas.microsoft.com/office/powerpoint/2010/main" val="37416113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DF6BDB-7B1B-88F3-45D3-0A3DD8379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6D32AF-0918-C047-24FF-C2C791FEBE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BFE5B-3F06-8036-8014-AAFD7B4A06A2}"/>
              </a:ext>
            </a:extLst>
          </p:cNvPr>
          <p:cNvSpPr>
            <a:spLocks noGrp="1"/>
          </p:cNvSpPr>
          <p:nvPr>
            <p:ph type="body" idx="1"/>
          </p:nvPr>
        </p:nvSpPr>
        <p:spPr/>
        <p:txBody>
          <a:bodyPr>
            <a:normAutofit/>
          </a:bodyPr>
          <a:lstStyle/>
          <a:p>
            <a:r>
              <a:rPr lang="nl-NL"/>
              <a:t>Verschillende oorzaken en de knelpunten bevinden zich op verschillende lagen van het elektriciteitsnet.</a:t>
            </a:r>
          </a:p>
          <a:p>
            <a:endParaRPr lang="nl-NL"/>
          </a:p>
          <a:p>
            <a:endParaRPr lang="nl-NL"/>
          </a:p>
          <a:p>
            <a:endParaRPr lang="nl-NL"/>
          </a:p>
        </p:txBody>
      </p:sp>
      <p:sp>
        <p:nvSpPr>
          <p:cNvPr id="4" name="Slide Number Placeholder 3">
            <a:extLst>
              <a:ext uri="{FF2B5EF4-FFF2-40B4-BE49-F238E27FC236}">
                <a16:creationId xmlns:a16="http://schemas.microsoft.com/office/drawing/2014/main" id="{7EB358A5-A432-4046-9514-9A1B893DEE30}"/>
              </a:ext>
            </a:extLst>
          </p:cNvPr>
          <p:cNvSpPr>
            <a:spLocks noGrp="1"/>
          </p:cNvSpPr>
          <p:nvPr>
            <p:ph type="sldNum" sz="quarter" idx="5"/>
          </p:nvPr>
        </p:nvSpPr>
        <p:spPr/>
        <p:txBody>
          <a:bodyPr/>
          <a:lstStyle/>
          <a:p>
            <a:fld id="{9EFCCD01-D426-423B-AF6B-42A66387078E}" type="slidenum">
              <a:rPr lang="nl-NL" smtClean="0"/>
              <a:pPr/>
              <a:t>21</a:t>
            </a:fld>
            <a:endParaRPr lang="nl-NL"/>
          </a:p>
        </p:txBody>
      </p:sp>
    </p:spTree>
    <p:extLst>
      <p:ext uri="{BB962C8B-B14F-4D97-AF65-F5344CB8AC3E}">
        <p14:creationId xmlns:p14="http://schemas.microsoft.com/office/powerpoint/2010/main" val="423081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Context materiaalgebruik: </a:t>
            </a:r>
            <a:br>
              <a:rPr lang="nl-NL"/>
            </a:br>
            <a:r>
              <a:rPr lang="nl-NL"/>
              <a:t>Dit is een grafiek van TNO, dit is de vraag van materialen binnen woningbouw in de provincies. Je ziet steeds per provincie twee balken: een voor wat er nu vrijkomt aan materialen, en dus hergebruikt kan worden. De tweede balk staat voor de materialen die nodig zijn voor de geplande woningbouw. Hier zie je erg duidelijk dat we er met alleen hergebruik niet gaan komen. </a:t>
            </a:r>
          </a:p>
          <a:p>
            <a:endParaRPr lang="nl-NL"/>
          </a:p>
          <a:p>
            <a:r>
              <a:rPr lang="nl-NL"/>
              <a:t>Circulaire woningbouw is dus ook meer dan alleen het hergebruik van materialen.  </a:t>
            </a:r>
          </a:p>
          <a:p>
            <a:endParaRPr lang="nl-NL"/>
          </a:p>
          <a:p>
            <a:r>
              <a:rPr lang="nl-NL"/>
              <a:t>Met alleen hergebruik komen we er niet, </a:t>
            </a:r>
          </a:p>
        </p:txBody>
      </p:sp>
      <p:sp>
        <p:nvSpPr>
          <p:cNvPr id="4" name="Tijdelijke aanduiding voor dianummer 3"/>
          <p:cNvSpPr>
            <a:spLocks noGrp="1"/>
          </p:cNvSpPr>
          <p:nvPr>
            <p:ph type="sldNum" sz="quarter" idx="5"/>
          </p:nvPr>
        </p:nvSpPr>
        <p:spPr/>
        <p:txBody>
          <a:bodyPr/>
          <a:lstStyle/>
          <a:p>
            <a:fld id="{9EFCCD01-D426-423B-AF6B-42A66387078E}" type="slidenum">
              <a:rPr lang="nl-NL" smtClean="0"/>
              <a:pPr/>
              <a:t>2</a:t>
            </a:fld>
            <a:endParaRPr lang="nl-NL"/>
          </a:p>
        </p:txBody>
      </p:sp>
    </p:spTree>
    <p:extLst>
      <p:ext uri="{BB962C8B-B14F-4D97-AF65-F5344CB8AC3E}">
        <p14:creationId xmlns:p14="http://schemas.microsoft.com/office/powerpoint/2010/main" val="41921521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4AF96E-EE93-29E8-EACA-C1A940EC28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F06B08-07E6-BA55-CC35-84FAF1C306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16E872-5ACC-3CC8-4728-C06850F8DD46}"/>
              </a:ext>
            </a:extLst>
          </p:cNvPr>
          <p:cNvSpPr>
            <a:spLocks noGrp="1"/>
          </p:cNvSpPr>
          <p:nvPr>
            <p:ph type="body" idx="1"/>
          </p:nvPr>
        </p:nvSpPr>
        <p:spPr/>
        <p:txBody>
          <a:bodyPr>
            <a:normAutofit/>
          </a:bodyPr>
          <a:lstStyle/>
          <a:p>
            <a:r>
              <a:rPr lang="nl-NL"/>
              <a:t>Verschillende oorzaken en de knelpunten bevinden zich op verschillende lagen van het elektriciteitsnet.</a:t>
            </a:r>
          </a:p>
          <a:p>
            <a:endParaRPr lang="nl-NL"/>
          </a:p>
          <a:p>
            <a:endParaRPr lang="nl-NL"/>
          </a:p>
          <a:p>
            <a:endParaRPr lang="nl-NL"/>
          </a:p>
        </p:txBody>
      </p:sp>
      <p:sp>
        <p:nvSpPr>
          <p:cNvPr id="4" name="Slide Number Placeholder 3">
            <a:extLst>
              <a:ext uri="{FF2B5EF4-FFF2-40B4-BE49-F238E27FC236}">
                <a16:creationId xmlns:a16="http://schemas.microsoft.com/office/drawing/2014/main" id="{E62C626B-B1B2-BD58-E2EE-4EFCB50671C1}"/>
              </a:ext>
            </a:extLst>
          </p:cNvPr>
          <p:cNvSpPr>
            <a:spLocks noGrp="1"/>
          </p:cNvSpPr>
          <p:nvPr>
            <p:ph type="sldNum" sz="quarter" idx="5"/>
          </p:nvPr>
        </p:nvSpPr>
        <p:spPr/>
        <p:txBody>
          <a:bodyPr/>
          <a:lstStyle/>
          <a:p>
            <a:fld id="{9EFCCD01-D426-423B-AF6B-42A66387078E}" type="slidenum">
              <a:rPr lang="nl-NL" smtClean="0"/>
              <a:pPr/>
              <a:t>22</a:t>
            </a:fld>
            <a:endParaRPr lang="nl-NL"/>
          </a:p>
        </p:txBody>
      </p:sp>
    </p:spTree>
    <p:extLst>
      <p:ext uri="{BB962C8B-B14F-4D97-AF65-F5344CB8AC3E}">
        <p14:creationId xmlns:p14="http://schemas.microsoft.com/office/powerpoint/2010/main" val="3211115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647B9-7237-51EF-7449-851926FF3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39C03-1029-B0A3-392D-404C61F02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F69BC-1CD9-14FB-1A31-927ABFBD98C5}"/>
              </a:ext>
            </a:extLst>
          </p:cNvPr>
          <p:cNvSpPr>
            <a:spLocks noGrp="1"/>
          </p:cNvSpPr>
          <p:nvPr>
            <p:ph type="body" idx="1"/>
          </p:nvPr>
        </p:nvSpPr>
        <p:spPr/>
        <p:txBody>
          <a:bodyPr>
            <a:normAutofit/>
          </a:bodyPr>
          <a:lstStyle/>
          <a:p>
            <a:r>
              <a:rPr lang="nl-NL"/>
              <a:t>Verschillende oorzaken en de knelpunten bevinden zich op verschillende lagen van het elektriciteitsnet.</a:t>
            </a:r>
          </a:p>
          <a:p>
            <a:endParaRPr lang="nl-NL"/>
          </a:p>
          <a:p>
            <a:endParaRPr lang="nl-NL"/>
          </a:p>
          <a:p>
            <a:endParaRPr lang="nl-NL"/>
          </a:p>
        </p:txBody>
      </p:sp>
      <p:sp>
        <p:nvSpPr>
          <p:cNvPr id="4" name="Slide Number Placeholder 3">
            <a:extLst>
              <a:ext uri="{FF2B5EF4-FFF2-40B4-BE49-F238E27FC236}">
                <a16:creationId xmlns:a16="http://schemas.microsoft.com/office/drawing/2014/main" id="{CA450E15-5BF0-442E-4634-66912F7E3AEE}"/>
              </a:ext>
            </a:extLst>
          </p:cNvPr>
          <p:cNvSpPr>
            <a:spLocks noGrp="1"/>
          </p:cNvSpPr>
          <p:nvPr>
            <p:ph type="sldNum" sz="quarter" idx="5"/>
          </p:nvPr>
        </p:nvSpPr>
        <p:spPr/>
        <p:txBody>
          <a:bodyPr/>
          <a:lstStyle/>
          <a:p>
            <a:fld id="{9EFCCD01-D426-423B-AF6B-42A66387078E}" type="slidenum">
              <a:rPr lang="nl-NL" smtClean="0"/>
              <a:pPr/>
              <a:t>23</a:t>
            </a:fld>
            <a:endParaRPr lang="nl-NL"/>
          </a:p>
        </p:txBody>
      </p:sp>
    </p:spTree>
    <p:extLst>
      <p:ext uri="{BB962C8B-B14F-4D97-AF65-F5344CB8AC3E}">
        <p14:creationId xmlns:p14="http://schemas.microsoft.com/office/powerpoint/2010/main" val="1552830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2775D-F66A-22AF-9657-A51D1CA4C0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6C0BA-065C-9713-C6FF-B01A380FD7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601D7B-4F21-A0BE-CD0E-E99EE1B54771}"/>
              </a:ext>
            </a:extLst>
          </p:cNvPr>
          <p:cNvSpPr>
            <a:spLocks noGrp="1"/>
          </p:cNvSpPr>
          <p:nvPr>
            <p:ph type="body" idx="1"/>
          </p:nvPr>
        </p:nvSpPr>
        <p:spPr/>
        <p:txBody>
          <a:bodyPr>
            <a:normAutofit/>
          </a:bodyPr>
          <a:lstStyle/>
          <a:p>
            <a:r>
              <a:rPr lang="nl-NL"/>
              <a:t>Verschillende oorzaken en de knelpunten bevinden zich op verschillende lagen van het elektriciteitsnet.</a:t>
            </a:r>
          </a:p>
          <a:p>
            <a:endParaRPr lang="nl-NL"/>
          </a:p>
          <a:p>
            <a:endParaRPr lang="nl-NL"/>
          </a:p>
          <a:p>
            <a:endParaRPr lang="nl-NL"/>
          </a:p>
        </p:txBody>
      </p:sp>
      <p:sp>
        <p:nvSpPr>
          <p:cNvPr id="4" name="Slide Number Placeholder 3">
            <a:extLst>
              <a:ext uri="{FF2B5EF4-FFF2-40B4-BE49-F238E27FC236}">
                <a16:creationId xmlns:a16="http://schemas.microsoft.com/office/drawing/2014/main" id="{E4CC3040-CF62-EEF0-7B8E-4DB7C331A519}"/>
              </a:ext>
            </a:extLst>
          </p:cNvPr>
          <p:cNvSpPr>
            <a:spLocks noGrp="1"/>
          </p:cNvSpPr>
          <p:nvPr>
            <p:ph type="sldNum" sz="quarter" idx="5"/>
          </p:nvPr>
        </p:nvSpPr>
        <p:spPr/>
        <p:txBody>
          <a:bodyPr/>
          <a:lstStyle/>
          <a:p>
            <a:fld id="{9EFCCD01-D426-423B-AF6B-42A66387078E}" type="slidenum">
              <a:rPr lang="nl-NL" smtClean="0"/>
              <a:pPr/>
              <a:t>24</a:t>
            </a:fld>
            <a:endParaRPr lang="nl-NL"/>
          </a:p>
        </p:txBody>
      </p:sp>
    </p:spTree>
    <p:extLst>
      <p:ext uri="{BB962C8B-B14F-4D97-AF65-F5344CB8AC3E}">
        <p14:creationId xmlns:p14="http://schemas.microsoft.com/office/powerpoint/2010/main" val="5690248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4F9DA-6EAD-79E4-8D92-5A0F06C224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060809-5ECB-8DE6-4C95-A4B5E54887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F295E8-FB3E-1377-ECD6-CDB2D8A7B286}"/>
              </a:ext>
            </a:extLst>
          </p:cNvPr>
          <p:cNvSpPr>
            <a:spLocks noGrp="1"/>
          </p:cNvSpPr>
          <p:nvPr>
            <p:ph type="body" idx="1"/>
          </p:nvPr>
        </p:nvSpPr>
        <p:spPr/>
        <p:txBody>
          <a:bodyPr>
            <a:normAutofit/>
          </a:bodyPr>
          <a:lstStyle/>
          <a:p>
            <a:r>
              <a:rPr lang="nl-NL"/>
              <a:t>Verschillende oorzaken en de knelpunten bevinden zich op verschillende lagen van het elektriciteitsnet.</a:t>
            </a:r>
          </a:p>
          <a:p>
            <a:endParaRPr lang="nl-NL"/>
          </a:p>
          <a:p>
            <a:endParaRPr lang="nl-NL"/>
          </a:p>
          <a:p>
            <a:endParaRPr lang="nl-NL"/>
          </a:p>
        </p:txBody>
      </p:sp>
      <p:sp>
        <p:nvSpPr>
          <p:cNvPr id="4" name="Slide Number Placeholder 3">
            <a:extLst>
              <a:ext uri="{FF2B5EF4-FFF2-40B4-BE49-F238E27FC236}">
                <a16:creationId xmlns:a16="http://schemas.microsoft.com/office/drawing/2014/main" id="{F47DCB7E-EC11-1E83-0026-F8F888FD5278}"/>
              </a:ext>
            </a:extLst>
          </p:cNvPr>
          <p:cNvSpPr>
            <a:spLocks noGrp="1"/>
          </p:cNvSpPr>
          <p:nvPr>
            <p:ph type="sldNum" sz="quarter" idx="5"/>
          </p:nvPr>
        </p:nvSpPr>
        <p:spPr/>
        <p:txBody>
          <a:bodyPr/>
          <a:lstStyle/>
          <a:p>
            <a:fld id="{9EFCCD01-D426-423B-AF6B-42A66387078E}" type="slidenum">
              <a:rPr lang="nl-NL" smtClean="0"/>
              <a:pPr/>
              <a:t>25</a:t>
            </a:fld>
            <a:endParaRPr lang="nl-NL"/>
          </a:p>
        </p:txBody>
      </p:sp>
    </p:spTree>
    <p:extLst>
      <p:ext uri="{BB962C8B-B14F-4D97-AF65-F5344CB8AC3E}">
        <p14:creationId xmlns:p14="http://schemas.microsoft.com/office/powerpoint/2010/main" val="4280024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54A5B-0CE0-0293-3037-5D97E7AFA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5657CE-5644-EC8D-8706-45A2034ED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73298-08AC-BECD-3DE7-7946EA23CB13}"/>
              </a:ext>
            </a:extLst>
          </p:cNvPr>
          <p:cNvSpPr>
            <a:spLocks noGrp="1"/>
          </p:cNvSpPr>
          <p:nvPr>
            <p:ph type="body" idx="1"/>
          </p:nvPr>
        </p:nvSpPr>
        <p:spPr/>
        <p:txBody>
          <a:bodyPr>
            <a:normAutofit/>
          </a:bodyPr>
          <a:lstStyle/>
          <a:p>
            <a:r>
              <a:rPr lang="nl-NL"/>
              <a:t>Verschillende oorzaken en de knelpunten bevinden zich op verschillende lagen van het elektriciteitsnet.</a:t>
            </a:r>
          </a:p>
          <a:p>
            <a:endParaRPr lang="nl-NL"/>
          </a:p>
          <a:p>
            <a:endParaRPr lang="nl-NL"/>
          </a:p>
          <a:p>
            <a:endParaRPr lang="nl-NL"/>
          </a:p>
        </p:txBody>
      </p:sp>
      <p:sp>
        <p:nvSpPr>
          <p:cNvPr id="4" name="Slide Number Placeholder 3">
            <a:extLst>
              <a:ext uri="{FF2B5EF4-FFF2-40B4-BE49-F238E27FC236}">
                <a16:creationId xmlns:a16="http://schemas.microsoft.com/office/drawing/2014/main" id="{5AE56353-0297-3E5F-AB77-081C83BE9D48}"/>
              </a:ext>
            </a:extLst>
          </p:cNvPr>
          <p:cNvSpPr>
            <a:spLocks noGrp="1"/>
          </p:cNvSpPr>
          <p:nvPr>
            <p:ph type="sldNum" sz="quarter" idx="5"/>
          </p:nvPr>
        </p:nvSpPr>
        <p:spPr/>
        <p:txBody>
          <a:bodyPr/>
          <a:lstStyle/>
          <a:p>
            <a:fld id="{9EFCCD01-D426-423B-AF6B-42A66387078E}" type="slidenum">
              <a:rPr lang="nl-NL" smtClean="0"/>
              <a:pPr/>
              <a:t>26</a:t>
            </a:fld>
            <a:endParaRPr lang="nl-NL"/>
          </a:p>
        </p:txBody>
      </p:sp>
    </p:spTree>
    <p:extLst>
      <p:ext uri="{BB962C8B-B14F-4D97-AF65-F5344CB8AC3E}">
        <p14:creationId xmlns:p14="http://schemas.microsoft.com/office/powerpoint/2010/main" val="1944215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00A38-FE8F-9E26-6E4C-2368111E33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37C61-DCE5-8A20-A700-526D95B20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2DA057-775B-9495-BD27-B4C011D77969}"/>
              </a:ext>
            </a:extLst>
          </p:cNvPr>
          <p:cNvSpPr>
            <a:spLocks noGrp="1"/>
          </p:cNvSpPr>
          <p:nvPr>
            <p:ph type="body" idx="1"/>
          </p:nvPr>
        </p:nvSpPr>
        <p:spPr/>
        <p:txBody>
          <a:bodyPr>
            <a:normAutofit/>
          </a:bodyPr>
          <a:lstStyle/>
          <a:p>
            <a:r>
              <a:rPr lang="nl-NL"/>
              <a:t>Verschillende oorzaken en de knelpunten bevinden zich op verschillende lagen van het elektriciteitsnet.</a:t>
            </a:r>
          </a:p>
          <a:p>
            <a:endParaRPr lang="nl-NL"/>
          </a:p>
          <a:p>
            <a:endParaRPr lang="nl-NL"/>
          </a:p>
          <a:p>
            <a:endParaRPr lang="nl-NL"/>
          </a:p>
        </p:txBody>
      </p:sp>
      <p:sp>
        <p:nvSpPr>
          <p:cNvPr id="4" name="Slide Number Placeholder 3">
            <a:extLst>
              <a:ext uri="{FF2B5EF4-FFF2-40B4-BE49-F238E27FC236}">
                <a16:creationId xmlns:a16="http://schemas.microsoft.com/office/drawing/2014/main" id="{65E786C6-AB7D-0F68-D30C-04AE33F9AC5A}"/>
              </a:ext>
            </a:extLst>
          </p:cNvPr>
          <p:cNvSpPr>
            <a:spLocks noGrp="1"/>
          </p:cNvSpPr>
          <p:nvPr>
            <p:ph type="sldNum" sz="quarter" idx="5"/>
          </p:nvPr>
        </p:nvSpPr>
        <p:spPr/>
        <p:txBody>
          <a:bodyPr/>
          <a:lstStyle/>
          <a:p>
            <a:fld id="{9EFCCD01-D426-423B-AF6B-42A66387078E}" type="slidenum">
              <a:rPr lang="nl-NL" smtClean="0"/>
              <a:pPr/>
              <a:t>28</a:t>
            </a:fld>
            <a:endParaRPr lang="nl-NL"/>
          </a:p>
        </p:txBody>
      </p:sp>
    </p:spTree>
    <p:extLst>
      <p:ext uri="{BB962C8B-B14F-4D97-AF65-F5344CB8AC3E}">
        <p14:creationId xmlns:p14="http://schemas.microsoft.com/office/powerpoint/2010/main" val="93698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10 min: </a:t>
            </a:r>
            <a:r>
              <a:rPr lang="nl-NL"/>
              <a:t>Circulariteit binnen de stedelijke omgeving is niet een doel op zich. </a:t>
            </a:r>
          </a:p>
          <a:p>
            <a:pPr marL="0" indent="0">
              <a:buFont typeface="Wingdings" panose="05000000000000000000" pitchFamily="2" charset="2"/>
              <a:buNone/>
            </a:pPr>
            <a:endParaRPr lang="nl-NL">
              <a:sym typeface="Wingdings" panose="05000000000000000000" pitchFamily="2" charset="2"/>
            </a:endParaRPr>
          </a:p>
          <a:p>
            <a:pPr marL="0" marR="0">
              <a:spcBef>
                <a:spcPts val="0"/>
              </a:spcBef>
              <a:spcAft>
                <a:spcPts val="0"/>
              </a:spcAft>
            </a:pPr>
            <a:r>
              <a:rPr lang="nl-NL" sz="1800">
                <a:effectLst/>
                <a:latin typeface="Calibri" panose="020F0502020204030204" pitchFamily="34" charset="0"/>
              </a:rPr>
              <a:t>Je kan containerbegrip op verschillende manieren bekijken, </a:t>
            </a:r>
          </a:p>
          <a:p>
            <a:pPr marL="0" marR="0">
              <a:spcBef>
                <a:spcPts val="0"/>
              </a:spcBef>
              <a:spcAft>
                <a:spcPts val="0"/>
              </a:spcAft>
            </a:pPr>
            <a:r>
              <a:rPr lang="nl-NL" sz="1800">
                <a:effectLst/>
                <a:latin typeface="Calibri" panose="020F0502020204030204" pitchFamily="34" charset="0"/>
              </a:rPr>
              <a:t>En wij focussen op materiaal</a:t>
            </a:r>
          </a:p>
          <a:p>
            <a:pPr marL="171450" indent="-171450">
              <a:buFont typeface="Wingdings" panose="05000000000000000000" pitchFamily="2" charset="2"/>
              <a:buChar char="à"/>
            </a:pPr>
            <a:endParaRPr lang="nl-NL"/>
          </a:p>
        </p:txBody>
      </p:sp>
      <p:sp>
        <p:nvSpPr>
          <p:cNvPr id="4" name="Tijdelijke aanduiding voor dianummer 3"/>
          <p:cNvSpPr>
            <a:spLocks noGrp="1"/>
          </p:cNvSpPr>
          <p:nvPr>
            <p:ph type="sldNum" sz="quarter" idx="5"/>
          </p:nvPr>
        </p:nvSpPr>
        <p:spPr/>
        <p:txBody>
          <a:bodyPr/>
          <a:lstStyle/>
          <a:p>
            <a:fld id="{9EFCCD01-D426-423B-AF6B-42A66387078E}" type="slidenum">
              <a:rPr lang="nl-NL" smtClean="0"/>
              <a:pPr/>
              <a:t>3</a:t>
            </a:fld>
            <a:endParaRPr lang="nl-NL"/>
          </a:p>
        </p:txBody>
      </p:sp>
    </p:spTree>
    <p:extLst>
      <p:ext uri="{BB962C8B-B14F-4D97-AF65-F5344CB8AC3E}">
        <p14:creationId xmlns:p14="http://schemas.microsoft.com/office/powerpoint/2010/main" val="2180949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a:t>10 min: </a:t>
            </a:r>
            <a:r>
              <a:rPr lang="nl-NL"/>
              <a:t>Circulariteit binnen de stedelijke omgeving is niet een doel op zich. </a:t>
            </a:r>
          </a:p>
          <a:p>
            <a:pPr marL="0" indent="0">
              <a:buFont typeface="Wingdings" panose="05000000000000000000" pitchFamily="2" charset="2"/>
              <a:buNone/>
            </a:pPr>
            <a:endParaRPr lang="nl-NL">
              <a:sym typeface="Wingdings" panose="05000000000000000000" pitchFamily="2" charset="2"/>
            </a:endParaRPr>
          </a:p>
          <a:p>
            <a:pPr marL="0" marR="0">
              <a:spcBef>
                <a:spcPts val="0"/>
              </a:spcBef>
              <a:spcAft>
                <a:spcPts val="0"/>
              </a:spcAft>
            </a:pPr>
            <a:r>
              <a:rPr lang="nl-NL" sz="1800">
                <a:effectLst/>
                <a:latin typeface="Calibri" panose="020F0502020204030204" pitchFamily="34" charset="0"/>
              </a:rPr>
              <a:t>Je kan containerbegrip op verschillende manieren bekijken, </a:t>
            </a:r>
          </a:p>
          <a:p>
            <a:pPr marL="0" marR="0">
              <a:spcBef>
                <a:spcPts val="0"/>
              </a:spcBef>
              <a:spcAft>
                <a:spcPts val="0"/>
              </a:spcAft>
            </a:pPr>
            <a:r>
              <a:rPr lang="nl-NL" sz="1800">
                <a:effectLst/>
                <a:latin typeface="Calibri" panose="020F0502020204030204" pitchFamily="34" charset="0"/>
              </a:rPr>
              <a:t>En wij focussen op materiaal</a:t>
            </a:r>
          </a:p>
          <a:p>
            <a:pPr marL="171450" indent="-171450">
              <a:buFont typeface="Wingdings" panose="05000000000000000000" pitchFamily="2" charset="2"/>
              <a:buChar char="à"/>
            </a:pPr>
            <a:endParaRPr lang="nl-NL"/>
          </a:p>
        </p:txBody>
      </p:sp>
      <p:sp>
        <p:nvSpPr>
          <p:cNvPr id="4" name="Tijdelijke aanduiding voor dianummer 3"/>
          <p:cNvSpPr>
            <a:spLocks noGrp="1"/>
          </p:cNvSpPr>
          <p:nvPr>
            <p:ph type="sldNum" sz="quarter" idx="5"/>
          </p:nvPr>
        </p:nvSpPr>
        <p:spPr/>
        <p:txBody>
          <a:bodyPr/>
          <a:lstStyle/>
          <a:p>
            <a:fld id="{9EFCCD01-D426-423B-AF6B-42A66387078E}" type="slidenum">
              <a:rPr lang="nl-NL" smtClean="0"/>
              <a:pPr/>
              <a:t>4</a:t>
            </a:fld>
            <a:endParaRPr lang="nl-NL"/>
          </a:p>
        </p:txBody>
      </p:sp>
    </p:spTree>
    <p:extLst>
      <p:ext uri="{BB962C8B-B14F-4D97-AF65-F5344CB8AC3E}">
        <p14:creationId xmlns:p14="http://schemas.microsoft.com/office/powerpoint/2010/main" val="3092729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b="0" i="0">
                <a:solidFill>
                  <a:srgbClr val="222222"/>
                </a:solidFill>
                <a:effectLst/>
                <a:latin typeface="RO Sans"/>
              </a:rPr>
              <a:t>De </a:t>
            </a:r>
            <a:r>
              <a:rPr lang="nl-NL" b="1" i="0">
                <a:solidFill>
                  <a:srgbClr val="222222"/>
                </a:solidFill>
                <a:effectLst/>
                <a:latin typeface="RO Sans"/>
              </a:rPr>
              <a:t>initiatieffase</a:t>
            </a:r>
            <a:r>
              <a:rPr lang="nl-NL" b="0" i="0">
                <a:solidFill>
                  <a:srgbClr val="222222"/>
                </a:solidFill>
                <a:effectLst/>
                <a:latin typeface="RO Sans"/>
              </a:rPr>
              <a:t> is bedoeld om te onderzoeken of de gebiedsontwikkeling gewenst is en of er betere alternatieven zijn. Hierbij worden op hoofdlijnen de uitgangspunten voor de ontwikkeling in beeld gebracht. Het gaat hierbij om een globaal programma en de globale ruimtelijke opgave.</a:t>
            </a:r>
            <a:endParaRPr lang="en-US"/>
          </a:p>
          <a:p>
            <a:endParaRPr lang="nl-NL"/>
          </a:p>
          <a:p>
            <a:endParaRPr lang="nl-NL"/>
          </a:p>
          <a:p>
            <a:pPr>
              <a:lnSpc>
                <a:spcPct val="107000"/>
              </a:lnSpc>
              <a:spcAft>
                <a:spcPts val="800"/>
              </a:spcAft>
            </a:pPr>
            <a:r>
              <a:rPr lang="nl-NL" sz="1200">
                <a:effectLst/>
                <a:latin typeface="Calibri" panose="020F0502020204030204" pitchFamily="34" charset="0"/>
                <a:ea typeface="Calibri" panose="020F0502020204030204" pitchFamily="34" charset="0"/>
                <a:cs typeface="Arial" panose="020B0604020202020204" pitchFamily="34" charset="0"/>
              </a:rPr>
              <a:t>In de </a:t>
            </a:r>
            <a:r>
              <a:rPr lang="nl-NL" sz="1200" b="1">
                <a:effectLst/>
                <a:latin typeface="Calibri" panose="020F0502020204030204" pitchFamily="34" charset="0"/>
                <a:ea typeface="Calibri" panose="020F0502020204030204" pitchFamily="34" charset="0"/>
                <a:cs typeface="Arial" panose="020B0604020202020204" pitchFamily="34" charset="0"/>
              </a:rPr>
              <a:t>definitiefase</a:t>
            </a:r>
            <a:r>
              <a:rPr lang="nl-NL" sz="1200">
                <a:effectLst/>
                <a:latin typeface="Calibri" panose="020F0502020204030204" pitchFamily="34" charset="0"/>
                <a:ea typeface="Calibri" panose="020F0502020204030204" pitchFamily="34" charset="0"/>
                <a:cs typeface="Arial" panose="020B0604020202020204" pitchFamily="34" charset="0"/>
              </a:rPr>
              <a:t> worden de randvoorwaarden voor de locatie opgesteld en de programmatische en ruimtelijke uitgangspunten vastgelegd: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effectLst/>
                <a:latin typeface="Calibri" panose="020F0502020204030204" pitchFamily="34" charset="0"/>
                <a:ea typeface="Calibri" panose="020F0502020204030204" pitchFamily="34" charset="0"/>
                <a:cs typeface="Arial" panose="020B0604020202020204" pitchFamily="34" charset="0"/>
              </a:rPr>
              <a:t>Ook komen andere partijen hier aan tafel om ervoor te zorgen dat het een financieel haalbaar plan wordt (</a:t>
            </a:r>
            <a:r>
              <a:rPr lang="nl-NL" sz="1200" err="1">
                <a:effectLst/>
                <a:latin typeface="Calibri" panose="020F0502020204030204" pitchFamily="34" charset="0"/>
                <a:ea typeface="Calibri" panose="020F0502020204030204" pitchFamily="34" charset="0"/>
                <a:cs typeface="Arial" panose="020B0604020202020204" pitchFamily="34" charset="0"/>
              </a:rPr>
              <a:t>uitgeefbaar</a:t>
            </a:r>
            <a:r>
              <a:rPr lang="nl-NL" sz="1200">
                <a:effectLst/>
                <a:latin typeface="Calibri" panose="020F0502020204030204" pitchFamily="34" charset="0"/>
                <a:ea typeface="Calibri" panose="020F0502020204030204" pitchFamily="34" charset="0"/>
                <a:cs typeface="Arial" panose="020B0604020202020204" pitchFamily="34" charset="0"/>
              </a:rPr>
              <a:t> gebied, vastgoed ontwikkeling).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nl-NL" sz="1200">
                <a:effectLst/>
                <a:latin typeface="Calibri" panose="020F0502020204030204" pitchFamily="34" charset="0"/>
                <a:ea typeface="Calibri" panose="020F0502020204030204" pitchFamily="34" charset="0"/>
                <a:cs typeface="Arial" panose="020B0604020202020204" pitchFamily="34" charset="0"/>
              </a:rPr>
              <a:t>In de ontwerpfase wordt het stedenbouwkundig ontwerp opgesteld (waar zijn welke functies gewenst, welke bouwmassa, opnemen van eisen omgeving). Parallel aan het stedenbouwkundig plan lopen de bestemmingsplanprocedure (vanaf juni 2022 omgevingsplan) en beeldkwaliteitsplan. </a:t>
            </a:r>
            <a:endParaRPr lang="en-US" sz="1200">
              <a:effectLst/>
              <a:latin typeface="Calibri" panose="020F0502020204030204" pitchFamily="34" charset="0"/>
              <a:ea typeface="Calibri" panose="020F0502020204030204" pitchFamily="34" charset="0"/>
              <a:cs typeface="Arial" panose="020B0604020202020204" pitchFamily="34" charset="0"/>
            </a:endParaRPr>
          </a:p>
          <a:p>
            <a:endParaRPr lang="nl-NL"/>
          </a:p>
          <a:p>
            <a:endParaRPr lang="nl-NL"/>
          </a:p>
          <a:p>
            <a:r>
              <a:rPr lang="nl-NL" sz="1200">
                <a:effectLst/>
                <a:latin typeface="Calibri" panose="020F0502020204030204" pitchFamily="34" charset="0"/>
                <a:ea typeface="Calibri" panose="020F0502020204030204" pitchFamily="34" charset="0"/>
                <a:cs typeface="Arial" panose="020B0604020202020204" pitchFamily="34" charset="0"/>
              </a:rPr>
              <a:t>Bij de </a:t>
            </a:r>
            <a:r>
              <a:rPr lang="nl-NL" sz="1200" b="1">
                <a:effectLst/>
                <a:latin typeface="Calibri" panose="020F0502020204030204" pitchFamily="34" charset="0"/>
                <a:ea typeface="Calibri" panose="020F0502020204030204" pitchFamily="34" charset="0"/>
                <a:cs typeface="Arial" panose="020B0604020202020204" pitchFamily="34" charset="0"/>
              </a:rPr>
              <a:t>contractfase</a:t>
            </a:r>
            <a:r>
              <a:rPr lang="nl-NL" sz="1200">
                <a:effectLst/>
                <a:latin typeface="Calibri" panose="020F0502020204030204" pitchFamily="34" charset="0"/>
                <a:ea typeface="Calibri" panose="020F0502020204030204" pitchFamily="34" charset="0"/>
                <a:cs typeface="Arial" panose="020B0604020202020204" pitchFamily="34" charset="0"/>
              </a:rPr>
              <a:t> worden er afspraken gemaakt wie (publiekelijk of privaat) er verantwoordelijk is voor wat in de gebiedsontwikkeling. Daarnaast wordt er nagedacht over de aanbestedingsvorm. De type samenwerking en aanbestedingsvorm is afhankelijk van de eerder benoemde gebiedskenmerken. Daarnaast verschilt het moment binnen het proces dat de gebiedsontwikkeling op de markt wordt gebracht voor aanbesteding. Zo kan er tijdens de visievorming al aanbesteed worden of pas bij het DO/bestek.</a:t>
            </a:r>
          </a:p>
          <a:p>
            <a:endParaRPr lang="nl-NL" sz="1200">
              <a:effectLst/>
              <a:latin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a:effectLst/>
                <a:latin typeface="Calibri" panose="020F0502020204030204" pitchFamily="34" charset="0"/>
                <a:ea typeface="Calibri" panose="020F0502020204030204" pitchFamily="34" charset="0"/>
                <a:cs typeface="Arial" panose="020B0604020202020204" pitchFamily="34" charset="0"/>
              </a:rPr>
              <a:t>In deze fase gaat het om het daadwerkelijk uitvoeren van het stedenbouwkundig plan of bestek. Dit kan, afhankelijk van de samenwerkingsvorm, (deels) publiekelijk of privaat zijn. Afhankelijk van de grootte en type ontwikkeling (integraal of organisch) wordt het gebied verschillend gerealiseerd. Belangrijk aandachtspunt is dat de uitvoering bij de opdrachtnemer ligt waardoor de gemeente enkel een controlerende rol heeft (monitoring). </a:t>
            </a:r>
            <a:endParaRPr lang="en-US" sz="1200">
              <a:effectLst/>
              <a:latin typeface="Calibri" panose="020F0502020204030204" pitchFamily="34" charset="0"/>
              <a:ea typeface="Calibri" panose="020F0502020204030204" pitchFamily="34" charset="0"/>
              <a:cs typeface="Arial" panose="020B0604020202020204" pitchFamily="34" charset="0"/>
            </a:endParaRPr>
          </a:p>
          <a:p>
            <a:endParaRPr lang="nl-NL"/>
          </a:p>
          <a:p>
            <a:endParaRPr lang="nl-NL"/>
          </a:p>
          <a:p>
            <a:r>
              <a:rPr lang="nl-NL" sz="1200">
                <a:effectLst/>
                <a:latin typeface="Calibri" panose="020F0502020204030204" pitchFamily="34" charset="0"/>
                <a:ea typeface="Calibri" panose="020F0502020204030204" pitchFamily="34" charset="0"/>
                <a:cs typeface="Arial" panose="020B0604020202020204" pitchFamily="34" charset="0"/>
              </a:rPr>
              <a:t>Voor de </a:t>
            </a:r>
            <a:r>
              <a:rPr lang="nl-NL" sz="1200" b="1">
                <a:effectLst/>
                <a:latin typeface="Calibri" panose="020F0502020204030204" pitchFamily="34" charset="0"/>
                <a:ea typeface="Calibri" panose="020F0502020204030204" pitchFamily="34" charset="0"/>
                <a:cs typeface="Arial" panose="020B0604020202020204" pitchFamily="34" charset="0"/>
              </a:rPr>
              <a:t>gebruiksfase</a:t>
            </a:r>
            <a:r>
              <a:rPr lang="nl-NL" sz="1200">
                <a:effectLst/>
                <a:latin typeface="Calibri" panose="020F0502020204030204" pitchFamily="34" charset="0"/>
                <a:ea typeface="Calibri" panose="020F0502020204030204" pitchFamily="34" charset="0"/>
                <a:cs typeface="Arial" panose="020B0604020202020204" pitchFamily="34" charset="0"/>
              </a:rPr>
              <a:t> gaan we 10 jaar vooruit in de tijd en worden alle functies in het gebied al een tijdje gebruikt. Deze fase is in principe geen meer onderdeel van de gebiedsontwikkeling maar wel belangrijk voor de levensloop van het gebied. Tijdens de levensloop van het gebied kunnen functies veranderen of andere aanpassingen plaatsvinden. Tijdens deze fase is het onderhoud van de materialen en systemen belangrijk en de mogelijke veranderingen in behoefte. </a:t>
            </a:r>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6</a:t>
            </a:fld>
            <a:endParaRPr lang="nl-NL"/>
          </a:p>
        </p:txBody>
      </p:sp>
    </p:spTree>
    <p:extLst>
      <p:ext uri="{BB962C8B-B14F-4D97-AF65-F5344CB8AC3E}">
        <p14:creationId xmlns:p14="http://schemas.microsoft.com/office/powerpoint/2010/main" val="387883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7</a:t>
            </a:fld>
            <a:endParaRPr lang="nl-NL"/>
          </a:p>
        </p:txBody>
      </p:sp>
    </p:spTree>
    <p:extLst>
      <p:ext uri="{BB962C8B-B14F-4D97-AF65-F5344CB8AC3E}">
        <p14:creationId xmlns:p14="http://schemas.microsoft.com/office/powerpoint/2010/main" val="3399170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8</a:t>
            </a:fld>
            <a:endParaRPr lang="nl-NL"/>
          </a:p>
        </p:txBody>
      </p:sp>
    </p:spTree>
    <p:extLst>
      <p:ext uri="{BB962C8B-B14F-4D97-AF65-F5344CB8AC3E}">
        <p14:creationId xmlns:p14="http://schemas.microsoft.com/office/powerpoint/2010/main" val="34119458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9</a:t>
            </a:fld>
            <a:endParaRPr lang="nl-NL"/>
          </a:p>
        </p:txBody>
      </p:sp>
    </p:spTree>
    <p:extLst>
      <p:ext uri="{BB962C8B-B14F-4D97-AF65-F5344CB8AC3E}">
        <p14:creationId xmlns:p14="http://schemas.microsoft.com/office/powerpoint/2010/main" val="26085571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9EFCCD01-D426-423B-AF6B-42A66387078E}" type="slidenum">
              <a:rPr lang="nl-NL" smtClean="0"/>
              <a:pPr/>
              <a:t>11</a:t>
            </a:fld>
            <a:endParaRPr lang="nl-NL"/>
          </a:p>
        </p:txBody>
      </p:sp>
    </p:spTree>
    <p:extLst>
      <p:ext uri="{BB962C8B-B14F-4D97-AF65-F5344CB8AC3E}">
        <p14:creationId xmlns:p14="http://schemas.microsoft.com/office/powerpoint/2010/main" val="2120604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rontpage">
    <p:spTree>
      <p:nvGrpSpPr>
        <p:cNvPr id="1" name=""/>
        <p:cNvGrpSpPr/>
        <p:nvPr/>
      </p:nvGrpSpPr>
      <p:grpSpPr>
        <a:xfrm>
          <a:off x="0" y="0"/>
          <a:ext cx="0" cy="0"/>
          <a:chOff x="0" y="0"/>
          <a:chExt cx="0" cy="0"/>
        </a:xfrm>
      </p:grpSpPr>
      <p:sp>
        <p:nvSpPr>
          <p:cNvPr id="16"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rgbClr val="F3F7FC"/>
                </a:solidFill>
              </a:defRPr>
            </a:lvl1pPr>
          </a:lstStyle>
          <a:p>
            <a:r>
              <a:rPr lang="en-US"/>
              <a:t>Click icon to add picture</a:t>
            </a:r>
            <a:endParaRPr lang="en-GB"/>
          </a:p>
        </p:txBody>
      </p:sp>
      <p:sp>
        <p:nvSpPr>
          <p:cNvPr id="3" name="Subtitle 2"/>
          <p:cNvSpPr>
            <a:spLocks noGrp="1"/>
          </p:cNvSpPr>
          <p:nvPr>
            <p:ph type="subTitle" idx="1"/>
          </p:nvPr>
        </p:nvSpPr>
        <p:spPr>
          <a:xfrm>
            <a:off x="1979681" y="3182008"/>
            <a:ext cx="6518207" cy="790380"/>
          </a:xfrm>
        </p:spPr>
        <p:txBody>
          <a:bodyPr wrap="square" lIns="0" tIns="0" rIns="0" bIns="0" anchor="b" anchorCtr="0">
            <a:noAutofit/>
          </a:bodyPr>
          <a:lstStyle>
            <a:lvl1pPr marL="0" indent="0" algn="r">
              <a:lnSpc>
                <a:spcPts val="3600"/>
              </a:lnSpc>
              <a:spcBef>
                <a:spcPts val="0"/>
              </a:spcBef>
              <a:buNone/>
              <a:defRPr sz="3600" b="0" kern="3000" spc="0" normalizeH="0" baseline="0">
                <a:solidFill>
                  <a:schemeClr val="bg1"/>
                </a:solidFill>
                <a:latin typeface="Segoe UI Light" pitchFamily="34" charset="0"/>
                <a:ea typeface="Ebrima" pitchFamily="2" charset="0"/>
                <a:cs typeface="Ebrima"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22" name="Tijdelijke aanduiding voor tekst 21"/>
          <p:cNvSpPr>
            <a:spLocks noGrp="1"/>
          </p:cNvSpPr>
          <p:nvPr>
            <p:ph type="body" sz="quarter" idx="11"/>
          </p:nvPr>
        </p:nvSpPr>
        <p:spPr>
          <a:xfrm>
            <a:off x="1979677" y="3972388"/>
            <a:ext cx="6518209" cy="388475"/>
          </a:xfrm>
        </p:spPr>
        <p:txBody>
          <a:bodyPr lIns="0" tIns="0" rIns="0" bIns="0" anchor="t">
            <a:noAutofit/>
          </a:bodyPr>
          <a:lstStyle>
            <a:lvl1pPr marL="0" indent="0" algn="r">
              <a:lnSpc>
                <a:spcPts val="1500"/>
              </a:lnSpc>
              <a:spcBef>
                <a:spcPts val="0"/>
              </a:spcBef>
              <a:buFontTx/>
              <a:buNone/>
              <a:defRPr sz="1200" b="1" baseline="0">
                <a:solidFill>
                  <a:schemeClr val="bg1"/>
                </a:solidFill>
              </a:defRPr>
            </a:lvl1pPr>
            <a:lvl2pPr>
              <a:defRPr>
                <a:solidFill>
                  <a:srgbClr val="F3F7FC"/>
                </a:solidFill>
              </a:defRPr>
            </a:lvl2pPr>
            <a:lvl3pPr>
              <a:defRPr>
                <a:solidFill>
                  <a:srgbClr val="F3F7FC"/>
                </a:solidFill>
              </a:defRPr>
            </a:lvl3pPr>
            <a:lvl4pPr>
              <a:defRPr>
                <a:solidFill>
                  <a:srgbClr val="F3F7FC"/>
                </a:solidFill>
              </a:defRPr>
            </a:lvl4pPr>
            <a:lvl5pPr>
              <a:defRPr>
                <a:solidFill>
                  <a:srgbClr val="F3F7FC"/>
                </a:solidFill>
              </a:defRPr>
            </a:lvl5pPr>
          </a:lstStyle>
          <a:p>
            <a:pPr lvl="0"/>
            <a:r>
              <a:rPr lang="en-US"/>
              <a:t>Click to edit Master text styles</a:t>
            </a:r>
          </a:p>
        </p:txBody>
      </p:sp>
      <p:sp>
        <p:nvSpPr>
          <p:cNvPr id="6" name="Tijdelijke aanduiding voor tekst 21"/>
          <p:cNvSpPr>
            <a:spLocks noGrp="1"/>
          </p:cNvSpPr>
          <p:nvPr>
            <p:ph type="body" sz="quarter" idx="12"/>
          </p:nvPr>
        </p:nvSpPr>
        <p:spPr>
          <a:xfrm>
            <a:off x="1979677" y="4360863"/>
            <a:ext cx="6518209" cy="209142"/>
          </a:xfrm>
        </p:spPr>
        <p:txBody>
          <a:bodyPr lIns="0" tIns="0" rIns="0" bIns="0" anchor="b">
            <a:noAutofit/>
          </a:bodyPr>
          <a:lstStyle>
            <a:lvl1pPr marL="0" indent="0" algn="r">
              <a:lnSpc>
                <a:spcPts val="1500"/>
              </a:lnSpc>
              <a:spcBef>
                <a:spcPts val="0"/>
              </a:spcBef>
              <a:buFontTx/>
              <a:buNone/>
              <a:defRPr sz="900" b="0" baseline="0">
                <a:solidFill>
                  <a:schemeClr val="bg1"/>
                </a:solidFill>
              </a:defRPr>
            </a:lvl1pPr>
            <a:lvl2pPr>
              <a:defRPr>
                <a:solidFill>
                  <a:srgbClr val="F3F7FC"/>
                </a:solidFill>
              </a:defRPr>
            </a:lvl2pPr>
            <a:lvl3pPr>
              <a:defRPr>
                <a:solidFill>
                  <a:srgbClr val="F3F7FC"/>
                </a:solidFill>
              </a:defRPr>
            </a:lvl3pPr>
            <a:lvl4pPr>
              <a:defRPr>
                <a:solidFill>
                  <a:srgbClr val="F3F7FC"/>
                </a:solidFill>
              </a:defRPr>
            </a:lvl4pPr>
            <a:lvl5pPr>
              <a:defRPr>
                <a:solidFill>
                  <a:srgbClr val="F3F7FC"/>
                </a:solidFill>
              </a:defRPr>
            </a:lvl5pPr>
          </a:lstStyle>
          <a:p>
            <a:pPr lvl="0"/>
            <a:r>
              <a:rPr lang="en-US"/>
              <a:t>Click to edit Master text styles</a:t>
            </a:r>
          </a:p>
        </p:txBody>
      </p:sp>
    </p:spTree>
    <p:extLst>
      <p:ext uri="{BB962C8B-B14F-4D97-AF65-F5344CB8AC3E}">
        <p14:creationId xmlns:p14="http://schemas.microsoft.com/office/powerpoint/2010/main" val="543620523"/>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 full-screen (title bottom)">
    <p:spTree>
      <p:nvGrpSpPr>
        <p:cNvPr id="1" name=""/>
        <p:cNvGrpSpPr/>
        <p:nvPr/>
      </p:nvGrpSpPr>
      <p:grpSpPr>
        <a:xfrm>
          <a:off x="0" y="0"/>
          <a:ext cx="0" cy="0"/>
          <a:chOff x="0" y="0"/>
          <a:chExt cx="0" cy="0"/>
        </a:xfrm>
      </p:grpSpPr>
      <p:sp>
        <p:nvSpPr>
          <p:cNvPr id="5"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7" name="Title 1"/>
          <p:cNvSpPr>
            <a:spLocks noGrp="1"/>
          </p:cNvSpPr>
          <p:nvPr>
            <p:ph type="title"/>
          </p:nvPr>
        </p:nvSpPr>
        <p:spPr>
          <a:xfrm>
            <a:off x="647701" y="3985260"/>
            <a:ext cx="7850188" cy="428625"/>
          </a:xfrm>
        </p:spPr>
        <p:txBody>
          <a:bodyPr lIns="0" tIns="0" rIns="0" bIns="0" anchor="b">
            <a:noAutofit/>
          </a:bodyPr>
          <a:lstStyle>
            <a:lvl1pPr algn="l">
              <a:lnSpc>
                <a:spcPts val="2200"/>
              </a:lnSpc>
              <a:defRPr sz="2200" b="0" kern="1500" baseline="0">
                <a:solidFill>
                  <a:schemeClr val="bg1"/>
                </a:solidFill>
              </a:defRPr>
            </a:lvl1pPr>
          </a:lstStyle>
          <a:p>
            <a:r>
              <a:rPr lang="en-US"/>
              <a:t>Click to edit Master title style</a:t>
            </a:r>
          </a:p>
        </p:txBody>
      </p:sp>
      <p:sp>
        <p:nvSpPr>
          <p:cNvPr id="8"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806341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4" name="Tijdelijke aanduiding voor afbeelding 3"/>
          <p:cNvSpPr>
            <a:spLocks noGrp="1"/>
          </p:cNvSpPr>
          <p:nvPr>
            <p:ph type="pic" sz="quarter" idx="10"/>
          </p:nvPr>
        </p:nvSpPr>
        <p:spPr>
          <a:xfrm>
            <a:off x="0" y="801688"/>
            <a:ext cx="3506264" cy="193208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6" name="Tijdelijke aanduiding voor afbeelding 3"/>
          <p:cNvSpPr>
            <a:spLocks noGrp="1"/>
          </p:cNvSpPr>
          <p:nvPr>
            <p:ph type="pic" sz="quarter" idx="11"/>
          </p:nvPr>
        </p:nvSpPr>
        <p:spPr>
          <a:xfrm>
            <a:off x="3639481" y="801688"/>
            <a:ext cx="2531123" cy="193208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7" name="Tijdelijke aanduiding voor afbeelding 3"/>
          <p:cNvSpPr>
            <a:spLocks noGrp="1"/>
          </p:cNvSpPr>
          <p:nvPr>
            <p:ph type="pic" sz="quarter" idx="12"/>
          </p:nvPr>
        </p:nvSpPr>
        <p:spPr>
          <a:xfrm>
            <a:off x="6303821" y="801688"/>
            <a:ext cx="2840179" cy="193208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8" name="Tijdelijke aanduiding voor afbeelding 3"/>
          <p:cNvSpPr>
            <a:spLocks noGrp="1"/>
          </p:cNvSpPr>
          <p:nvPr>
            <p:ph type="pic" sz="quarter" idx="13"/>
          </p:nvPr>
        </p:nvSpPr>
        <p:spPr>
          <a:xfrm>
            <a:off x="0" y="2866970"/>
            <a:ext cx="2818600" cy="2009829"/>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9" name="Tijdelijke aanduiding voor afbeelding 3"/>
          <p:cNvSpPr>
            <a:spLocks noGrp="1"/>
          </p:cNvSpPr>
          <p:nvPr>
            <p:ph type="pic" sz="quarter" idx="14"/>
          </p:nvPr>
        </p:nvSpPr>
        <p:spPr>
          <a:xfrm>
            <a:off x="2951800" y="2866970"/>
            <a:ext cx="3755280" cy="2009830"/>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10" name="Tijdelijke aanduiding voor afbeelding 3"/>
          <p:cNvSpPr>
            <a:spLocks noGrp="1"/>
          </p:cNvSpPr>
          <p:nvPr>
            <p:ph type="pic" sz="quarter" idx="15"/>
          </p:nvPr>
        </p:nvSpPr>
        <p:spPr>
          <a:xfrm>
            <a:off x="6840280" y="2866970"/>
            <a:ext cx="2303720" cy="2009829"/>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12"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36042917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a">
    <p:spTree>
      <p:nvGrpSpPr>
        <p:cNvPr id="1" name=""/>
        <p:cNvGrpSpPr/>
        <p:nvPr/>
      </p:nvGrpSpPr>
      <p:grpSpPr>
        <a:xfrm>
          <a:off x="0" y="0"/>
          <a:ext cx="0" cy="0"/>
          <a:chOff x="0" y="0"/>
          <a:chExt cx="0" cy="0"/>
        </a:xfrm>
      </p:grpSpPr>
      <p:sp>
        <p:nvSpPr>
          <p:cNvPr id="6" name="Tijdelijke aanduiding voor media 5"/>
          <p:cNvSpPr>
            <a:spLocks noGrp="1"/>
          </p:cNvSpPr>
          <p:nvPr>
            <p:ph type="media" sz="quarter" idx="10"/>
          </p:nvPr>
        </p:nvSpPr>
        <p:spPr>
          <a:xfrm>
            <a:off x="0" y="801688"/>
            <a:ext cx="9144000" cy="4075112"/>
          </a:xfrm>
          <a:solidFill>
            <a:srgbClr val="184350"/>
          </a:solidFill>
        </p:spPr>
        <p:txBody>
          <a:bodyPr/>
          <a:lstStyle>
            <a:lvl1pPr>
              <a:defRPr>
                <a:solidFill>
                  <a:schemeClr val="bg1"/>
                </a:solidFill>
              </a:defRPr>
            </a:lvl1pPr>
          </a:lstStyle>
          <a:p>
            <a:r>
              <a:rPr lang="en-US"/>
              <a:t>Click icon to add media</a:t>
            </a:r>
            <a:endParaRPr lang="en-GB"/>
          </a:p>
        </p:txBody>
      </p:sp>
      <p:sp>
        <p:nvSpPr>
          <p:cNvPr id="4"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240295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page">
    <p:spTree>
      <p:nvGrpSpPr>
        <p:cNvPr id="1" name=""/>
        <p:cNvGrpSpPr/>
        <p:nvPr/>
      </p:nvGrpSpPr>
      <p:grpSpPr>
        <a:xfrm>
          <a:off x="0" y="0"/>
          <a:ext cx="0" cy="0"/>
          <a:chOff x="0" y="0"/>
          <a:chExt cx="0" cy="0"/>
        </a:xfrm>
      </p:grpSpPr>
      <p:sp>
        <p:nvSpPr>
          <p:cNvPr id="3"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5" name="Tijdelijke aanduiding voor tekst 7"/>
          <p:cNvSpPr>
            <a:spLocks noGrp="1"/>
          </p:cNvSpPr>
          <p:nvPr>
            <p:ph type="body" sz="quarter" idx="11" hasCustomPrompt="1"/>
          </p:nvPr>
        </p:nvSpPr>
        <p:spPr>
          <a:xfrm>
            <a:off x="647700" y="3741484"/>
            <a:ext cx="5615940" cy="784860"/>
          </a:xfrm>
        </p:spPr>
        <p:txBody>
          <a:bodyPr>
            <a:noAutofit/>
          </a:bodyPr>
          <a:lstStyle>
            <a:lvl1pPr>
              <a:defRPr sz="3600">
                <a:solidFill>
                  <a:schemeClr val="bg1"/>
                </a:solidFill>
                <a:latin typeface="Segoe UI Light" pitchFamily="34" charset="0"/>
              </a:defRPr>
            </a:lvl1pPr>
          </a:lstStyle>
          <a:p>
            <a:pPr lvl="0"/>
            <a:r>
              <a:rPr lang="nl-NL" err="1"/>
              <a:t>www.witteveenbos.com</a:t>
            </a:r>
            <a:endParaRPr lang="en-GB"/>
          </a:p>
        </p:txBody>
      </p:sp>
    </p:spTree>
    <p:extLst>
      <p:ext uri="{BB962C8B-B14F-4D97-AF65-F5344CB8AC3E}">
        <p14:creationId xmlns:p14="http://schemas.microsoft.com/office/powerpoint/2010/main" val="78429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97A092-ADD7-4976-BA52-B240F211429D}"/>
              </a:ext>
            </a:extLst>
          </p:cNvPr>
          <p:cNvSpPr>
            <a:spLocks noGrp="1"/>
          </p:cNvSpPr>
          <p:nvPr>
            <p:ph type="ctrTitle"/>
          </p:nvPr>
        </p:nvSpPr>
        <p:spPr>
          <a:xfrm>
            <a:off x="1143000" y="841772"/>
            <a:ext cx="6858000" cy="1790700"/>
          </a:xfrm>
        </p:spPr>
        <p:txBody>
          <a:bodyPr anchor="b"/>
          <a:lstStyle>
            <a:lvl1pPr algn="ctr">
              <a:defRPr sz="4500"/>
            </a:lvl1pPr>
          </a:lstStyle>
          <a:p>
            <a:r>
              <a:rPr lang="nl-NL"/>
              <a:t>Klik om stijl te bewerken</a:t>
            </a:r>
          </a:p>
        </p:txBody>
      </p:sp>
      <p:sp>
        <p:nvSpPr>
          <p:cNvPr id="3" name="Ondertitel 2">
            <a:extLst>
              <a:ext uri="{FF2B5EF4-FFF2-40B4-BE49-F238E27FC236}">
                <a16:creationId xmlns:a16="http://schemas.microsoft.com/office/drawing/2014/main" id="{0CDE12EB-DA03-4E38-A67F-7014B7481FAE}"/>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E19E2B18-6EBE-403A-A3B3-0A3F948EF7E9}"/>
              </a:ext>
            </a:extLst>
          </p:cNvPr>
          <p:cNvSpPr>
            <a:spLocks noGrp="1"/>
          </p:cNvSpPr>
          <p:nvPr>
            <p:ph type="dt" sz="half" idx="10"/>
          </p:nvPr>
        </p:nvSpPr>
        <p:spPr/>
        <p:txBody>
          <a:bodyPr/>
          <a:lstStyle/>
          <a:p>
            <a:fld id="{CB83F75F-DFEA-42C5-AC85-8274CB07BB4F}" type="datetimeFigureOut">
              <a:rPr lang="nl-NL" smtClean="0"/>
              <a:t>13-11-2024</a:t>
            </a:fld>
            <a:endParaRPr lang="nl-NL"/>
          </a:p>
        </p:txBody>
      </p:sp>
      <p:sp>
        <p:nvSpPr>
          <p:cNvPr id="5" name="Tijdelijke aanduiding voor voettekst 4">
            <a:extLst>
              <a:ext uri="{FF2B5EF4-FFF2-40B4-BE49-F238E27FC236}">
                <a16:creationId xmlns:a16="http://schemas.microsoft.com/office/drawing/2014/main" id="{06AA3443-8E1F-42E3-A327-31158F5AB3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449412-B12F-4426-8C7A-92881659035B}"/>
              </a:ext>
            </a:extLst>
          </p:cNvPr>
          <p:cNvSpPr>
            <a:spLocks noGrp="1"/>
          </p:cNvSpPr>
          <p:nvPr>
            <p:ph type="sldNum" sz="quarter" idx="12"/>
          </p:nvPr>
        </p:nvSpPr>
        <p:spPr/>
        <p:txBody>
          <a:bodyPr/>
          <a:lstStyle/>
          <a:p>
            <a:fld id="{9E475F74-66EE-4990-B8C7-3889B2870131}" type="slidenum">
              <a:rPr lang="nl-NL" smtClean="0"/>
              <a:t>‹#›</a:t>
            </a:fld>
            <a:endParaRPr lang="nl-NL"/>
          </a:p>
        </p:txBody>
      </p:sp>
    </p:spTree>
    <p:extLst>
      <p:ext uri="{BB962C8B-B14F-4D97-AF65-F5344CB8AC3E}">
        <p14:creationId xmlns:p14="http://schemas.microsoft.com/office/powerpoint/2010/main" val="31693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uthorisation page (Dutch)">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6" name="Tijdelijke aanduiding voor tekst 3"/>
          <p:cNvSpPr>
            <a:spLocks noGrp="1"/>
          </p:cNvSpPr>
          <p:nvPr userDrawn="1">
            <p:ph type="body" sz="quarter" idx="11"/>
          </p:nvPr>
        </p:nvSpPr>
        <p:spPr>
          <a:xfrm>
            <a:off x="647701" y="3637486"/>
            <a:ext cx="7847900" cy="1239314"/>
          </a:xfrm>
        </p:spPr>
        <p:txBody>
          <a:bodyPr/>
          <a:lstStyle/>
          <a:p>
            <a:pPr lvl="0"/>
            <a:r>
              <a:rPr lang="en-US" sz="650"/>
              <a:t>Click to edit Master text styles</a:t>
            </a:r>
          </a:p>
        </p:txBody>
      </p:sp>
      <p:graphicFrame>
        <p:nvGraphicFramePr>
          <p:cNvPr id="8" name="Tabel 7"/>
          <p:cNvGraphicFramePr>
            <a:graphicFrameLocks noGrp="1"/>
          </p:cNvGraphicFramePr>
          <p:nvPr userDrawn="1"/>
        </p:nvGraphicFramePr>
        <p:xfrm>
          <a:off x="647701" y="973146"/>
          <a:ext cx="7847900" cy="2391360"/>
        </p:xfrm>
        <a:graphic>
          <a:graphicData uri="http://schemas.openxmlformats.org/drawingml/2006/table">
            <a:tbl>
              <a:tblPr>
                <a:tableStyleId>{2D5ABB26-0587-4C30-8999-92F81FD0307C}</a:tableStyleId>
              </a:tblPr>
              <a:tblGrid>
                <a:gridCol w="788511">
                  <a:extLst>
                    <a:ext uri="{9D8B030D-6E8A-4147-A177-3AD203B41FA5}">
                      <a16:colId xmlns:a16="http://schemas.microsoft.com/office/drawing/2014/main" val="20000"/>
                    </a:ext>
                  </a:extLst>
                </a:gridCol>
                <a:gridCol w="7059389">
                  <a:extLst>
                    <a:ext uri="{9D8B030D-6E8A-4147-A177-3AD203B41FA5}">
                      <a16:colId xmlns:a16="http://schemas.microsoft.com/office/drawing/2014/main" val="20001"/>
                    </a:ext>
                  </a:extLst>
                </a:gridCol>
              </a:tblGrid>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5"/>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6"/>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7"/>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8"/>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9"/>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703267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uthorisation page (English)">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6" name="Tijdelijke aanduiding voor tekst 3"/>
          <p:cNvSpPr>
            <a:spLocks noGrp="1"/>
          </p:cNvSpPr>
          <p:nvPr userDrawn="1">
            <p:ph type="body" sz="quarter" idx="11"/>
          </p:nvPr>
        </p:nvSpPr>
        <p:spPr>
          <a:xfrm>
            <a:off x="647701" y="3637486"/>
            <a:ext cx="7847900" cy="1239314"/>
          </a:xfrm>
        </p:spPr>
        <p:txBody>
          <a:bodyPr/>
          <a:lstStyle/>
          <a:p>
            <a:pPr lvl="0"/>
            <a:r>
              <a:rPr lang="en-US" sz="650"/>
              <a:t>Click to edit Master text styles</a:t>
            </a:r>
          </a:p>
        </p:txBody>
      </p:sp>
      <p:graphicFrame>
        <p:nvGraphicFramePr>
          <p:cNvPr id="8" name="Tabel 7"/>
          <p:cNvGraphicFramePr>
            <a:graphicFrameLocks noGrp="1"/>
          </p:cNvGraphicFramePr>
          <p:nvPr userDrawn="1"/>
        </p:nvGraphicFramePr>
        <p:xfrm>
          <a:off x="647701" y="973146"/>
          <a:ext cx="7847900" cy="2391360"/>
        </p:xfrm>
        <a:graphic>
          <a:graphicData uri="http://schemas.openxmlformats.org/drawingml/2006/table">
            <a:tbl>
              <a:tblPr>
                <a:tableStyleId>{2D5ABB26-0587-4C30-8999-92F81FD0307C}</a:tableStyleId>
              </a:tblPr>
              <a:tblGrid>
                <a:gridCol w="788511">
                  <a:extLst>
                    <a:ext uri="{9D8B030D-6E8A-4147-A177-3AD203B41FA5}">
                      <a16:colId xmlns:a16="http://schemas.microsoft.com/office/drawing/2014/main" val="20000"/>
                    </a:ext>
                  </a:extLst>
                </a:gridCol>
                <a:gridCol w="7059389">
                  <a:extLst>
                    <a:ext uri="{9D8B030D-6E8A-4147-A177-3AD203B41FA5}">
                      <a16:colId xmlns:a16="http://schemas.microsoft.com/office/drawing/2014/main" val="20001"/>
                    </a:ext>
                  </a:extLst>
                </a:gridCol>
              </a:tblGrid>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5"/>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6"/>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7"/>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8"/>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09"/>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0"/>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1"/>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2"/>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3"/>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4"/>
                  </a:ext>
                </a:extLst>
              </a:tr>
              <a:tr h="0">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tc>
                  <a:txBody>
                    <a:bodyPr/>
                    <a:lstStyle/>
                    <a:p>
                      <a:endParaRPr lang="nl-NL" sz="650" kern="1200" baseline="0">
                        <a:solidFill>
                          <a:srgbClr val="184350"/>
                        </a:solidFill>
                        <a:latin typeface="Segoe UI" pitchFamily="34" charset="0"/>
                        <a:ea typeface="Segoe UI" pitchFamily="34" charset="0"/>
                        <a:cs typeface="Segoe UI" pitchFamily="34" charset="0"/>
                      </a:endParaRPr>
                    </a:p>
                  </a:txBody>
                  <a:tcPr marL="0" marR="0" marT="18000" marB="32400"/>
                </a:tc>
                <a:extLst>
                  <a:ext uri="{0D108BD9-81ED-4DB2-BD59-A6C34878D82A}">
                    <a16:rowId xmlns:a16="http://schemas.microsoft.com/office/drawing/2014/main" val="10015"/>
                  </a:ext>
                </a:extLst>
              </a:tr>
            </a:tbl>
          </a:graphicData>
        </a:graphic>
      </p:graphicFrame>
    </p:spTree>
    <p:extLst>
      <p:ext uri="{BB962C8B-B14F-4D97-AF65-F5344CB8AC3E}">
        <p14:creationId xmlns:p14="http://schemas.microsoft.com/office/powerpoint/2010/main" val="1703267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lain)">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0" y="1287463"/>
            <a:ext cx="7850189" cy="428625"/>
          </a:xfrm>
        </p:spPr>
        <p:txBody>
          <a:bodyPr lIns="0" tIns="0" rIns="0" bIns="0" anchor="t">
            <a:noAutofit/>
          </a:bodyPr>
          <a:lstStyle>
            <a:lvl1pPr algn="l">
              <a:lnSpc>
                <a:spcPts val="2200"/>
              </a:lnSpc>
              <a:defRPr sz="2200" b="0" kern="1500" baseline="0"/>
            </a:lvl1pPr>
          </a:lstStyle>
          <a:p>
            <a:r>
              <a:rPr lang="en-US"/>
              <a:t>Click to edit Master title style</a:t>
            </a:r>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11" name="Tijdelijke aanduiding voor tekst 10"/>
          <p:cNvSpPr>
            <a:spLocks noGrp="1"/>
          </p:cNvSpPr>
          <p:nvPr>
            <p:ph type="body" sz="quarter" idx="11"/>
          </p:nvPr>
        </p:nvSpPr>
        <p:spPr>
          <a:xfrm>
            <a:off x="647700" y="1716087"/>
            <a:ext cx="7847901" cy="264477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703267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numeration)">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0" y="1287463"/>
            <a:ext cx="7850189" cy="428625"/>
          </a:xfrm>
        </p:spPr>
        <p:txBody>
          <a:bodyPr lIns="0" tIns="0" rIns="0" bIns="0" anchor="t">
            <a:noAutofit/>
          </a:bodyPr>
          <a:lstStyle>
            <a:lvl1pPr algn="l">
              <a:lnSpc>
                <a:spcPts val="2200"/>
              </a:lnSpc>
              <a:defRPr sz="2200" b="0" kern="1500" baseline="0"/>
            </a:lvl1pPr>
          </a:lstStyle>
          <a:p>
            <a:r>
              <a:rPr lang="en-US"/>
              <a:t>Click to edit Master title style</a:t>
            </a:r>
          </a:p>
        </p:txBody>
      </p:sp>
      <p:sp>
        <p:nvSpPr>
          <p:cNvPr id="7"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9" name="Tijdelijke aanduiding voor tekst 8"/>
          <p:cNvSpPr>
            <a:spLocks noGrp="1"/>
          </p:cNvSpPr>
          <p:nvPr>
            <p:ph type="body" sz="quarter" idx="10"/>
          </p:nvPr>
        </p:nvSpPr>
        <p:spPr>
          <a:xfrm>
            <a:off x="647700" y="1716088"/>
            <a:ext cx="7847901" cy="2644775"/>
          </a:xfrm>
        </p:spPr>
        <p:txBody>
          <a:bodyPr>
            <a:noAutofit/>
          </a:bodyPr>
          <a:lstStyle>
            <a:lvl1pPr marL="230400" indent="-230400">
              <a:buFont typeface="Segoe UI Semibold" pitchFamily="34" charset="0"/>
              <a:buChar char="˗"/>
              <a:defRPr/>
            </a:lvl1pPr>
            <a:lvl2pPr marL="576900" indent="-342900">
              <a:buFont typeface="Segoe UI Semibold" pitchFamily="34" charset="0"/>
              <a:buChar char="·"/>
              <a:defRPr/>
            </a:lvl2pPr>
            <a:lvl3pPr marL="709200" indent="-230400">
              <a:buFont typeface="Segoe UI Semibold"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703267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Rechthoek 4"/>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647700" y="1287463"/>
            <a:ext cx="7850189" cy="428625"/>
          </a:xfrm>
        </p:spPr>
        <p:txBody>
          <a:bodyPr lIns="0" tIns="0" rIns="0" bIns="0" anchor="t">
            <a:noAutofit/>
          </a:bodyPr>
          <a:lstStyle>
            <a:lvl1pPr algn="l">
              <a:lnSpc>
                <a:spcPts val="2200"/>
              </a:lnSpc>
              <a:defRPr sz="2200" b="0" kern="1500" baseline="0"/>
            </a:lvl1pPr>
          </a:lstStyle>
          <a:p>
            <a:r>
              <a:rPr lang="en-US"/>
              <a:t>Click to edit Master title style</a:t>
            </a:r>
          </a:p>
        </p:txBody>
      </p:sp>
      <p:sp>
        <p:nvSpPr>
          <p:cNvPr id="7" name="Tijdelijke aanduiding voor afbeelding 6"/>
          <p:cNvSpPr>
            <a:spLocks noGrp="1"/>
          </p:cNvSpPr>
          <p:nvPr>
            <p:ph type="pic" sz="quarter" idx="11"/>
          </p:nvPr>
        </p:nvSpPr>
        <p:spPr>
          <a:xfrm>
            <a:off x="647700" y="3256800"/>
            <a:ext cx="2880000" cy="1620000"/>
          </a:xfrm>
          <a:solidFill>
            <a:srgbClr val="184350"/>
          </a:solidFill>
        </p:spPr>
        <p:txBody>
          <a:bodyPr/>
          <a:lstStyle>
            <a:lvl1pPr>
              <a:defRPr>
                <a:solidFill>
                  <a:schemeClr val="bg1"/>
                </a:solidFill>
              </a:defRPr>
            </a:lvl1pPr>
          </a:lstStyle>
          <a:p>
            <a:r>
              <a:rPr lang="en-US"/>
              <a:t>Click icon to add picture</a:t>
            </a:r>
            <a:endParaRPr lang="en-GB"/>
          </a:p>
        </p:txBody>
      </p:sp>
      <p:sp>
        <p:nvSpPr>
          <p:cNvPr id="10"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8" name="Tijdelijke aanduiding voor tekst 8"/>
          <p:cNvSpPr>
            <a:spLocks noGrp="1"/>
          </p:cNvSpPr>
          <p:nvPr>
            <p:ph type="body" sz="quarter" idx="10"/>
          </p:nvPr>
        </p:nvSpPr>
        <p:spPr>
          <a:xfrm>
            <a:off x="647700" y="1716088"/>
            <a:ext cx="7847901" cy="3160711"/>
          </a:xfrm>
        </p:spPr>
        <p:txBody>
          <a:bodyPr>
            <a:noAutofit/>
          </a:bodyPr>
          <a:lstStyle>
            <a:lvl1pPr marL="230400" indent="-230400">
              <a:buFont typeface="Segoe UI Semibold" pitchFamily="34" charset="0"/>
              <a:buChar char="˗"/>
              <a:defRPr/>
            </a:lvl1pPr>
            <a:lvl2pPr marL="576900" indent="-342900">
              <a:buFont typeface="Segoe UI Semibold" pitchFamily="34" charset="0"/>
              <a:buChar char="·"/>
              <a:defRPr/>
            </a:lvl2pPr>
            <a:lvl3pPr marL="709200" indent="-230400">
              <a:buFont typeface="Segoe UI Semibold" pitchFamily="34" charset="0"/>
              <a:buChar char="˗"/>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Tree>
    <p:extLst>
      <p:ext uri="{BB962C8B-B14F-4D97-AF65-F5344CB8AC3E}">
        <p14:creationId xmlns:p14="http://schemas.microsoft.com/office/powerpoint/2010/main" val="1703267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and text">
    <p:spTree>
      <p:nvGrpSpPr>
        <p:cNvPr id="1" name=""/>
        <p:cNvGrpSpPr/>
        <p:nvPr/>
      </p:nvGrpSpPr>
      <p:grpSpPr>
        <a:xfrm>
          <a:off x="0" y="0"/>
          <a:ext cx="0" cy="0"/>
          <a:chOff x="0" y="0"/>
          <a:chExt cx="0" cy="0"/>
        </a:xfrm>
      </p:grpSpPr>
      <p:sp>
        <p:nvSpPr>
          <p:cNvPr id="9" name="Rechthoek 8"/>
          <p:cNvSpPr/>
          <p:nvPr userDrawn="1"/>
        </p:nvSpPr>
        <p:spPr>
          <a:xfrm>
            <a:off x="0" y="801688"/>
            <a:ext cx="9144000" cy="4075111"/>
          </a:xfrm>
          <a:prstGeom prst="rect">
            <a:avLst/>
          </a:prstGeom>
          <a:solidFill>
            <a:srgbClr val="F3F7F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Tijdelijke aanduiding voor afbeelding 3"/>
          <p:cNvSpPr>
            <a:spLocks noGrp="1"/>
          </p:cNvSpPr>
          <p:nvPr>
            <p:ph type="pic" sz="quarter" idx="10"/>
          </p:nvPr>
        </p:nvSpPr>
        <p:spPr>
          <a:xfrm>
            <a:off x="0" y="801688"/>
            <a:ext cx="9144000" cy="193208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7" name="Title 1"/>
          <p:cNvSpPr>
            <a:spLocks noGrp="1"/>
          </p:cNvSpPr>
          <p:nvPr>
            <p:ph type="title"/>
          </p:nvPr>
        </p:nvSpPr>
        <p:spPr>
          <a:xfrm>
            <a:off x="649987" y="3219545"/>
            <a:ext cx="7845613" cy="428625"/>
          </a:xfrm>
        </p:spPr>
        <p:txBody>
          <a:bodyPr lIns="0" tIns="0" rIns="180000" bIns="0" anchor="t">
            <a:noAutofit/>
          </a:bodyPr>
          <a:lstStyle>
            <a:lvl1pPr algn="l">
              <a:lnSpc>
                <a:spcPts val="2200"/>
              </a:lnSpc>
              <a:defRPr sz="2200" b="1" kern="1500" baseline="0"/>
            </a:lvl1pPr>
          </a:lstStyle>
          <a:p>
            <a:r>
              <a:rPr lang="en-US"/>
              <a:t>Click to edit Master title style</a:t>
            </a:r>
          </a:p>
        </p:txBody>
      </p:sp>
      <p:sp>
        <p:nvSpPr>
          <p:cNvPr id="10"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
        <p:nvSpPr>
          <p:cNvPr id="8" name="Tijdelijke aanduiding voor tekst 8"/>
          <p:cNvSpPr>
            <a:spLocks noGrp="1"/>
          </p:cNvSpPr>
          <p:nvPr>
            <p:ph type="body" sz="quarter" idx="11"/>
          </p:nvPr>
        </p:nvSpPr>
        <p:spPr>
          <a:xfrm>
            <a:off x="649987" y="3648171"/>
            <a:ext cx="7847901" cy="1228628"/>
          </a:xfrm>
        </p:spPr>
        <p:txBody>
          <a:bodyPr>
            <a:noAutofit/>
          </a:bodyPr>
          <a:lstStyle>
            <a:lvl1pPr marL="230400" indent="-230400">
              <a:buFont typeface="Segoe UI Semibold" pitchFamily="34" charset="0"/>
              <a:buChar char="˗"/>
              <a:defRPr/>
            </a:lvl1pPr>
            <a:lvl2pPr marL="576900" indent="-342900">
              <a:buFont typeface="Segoe UI Semibold" pitchFamily="34" charset="0"/>
              <a:buChar char="·"/>
              <a:defRPr/>
            </a:lvl2pPr>
            <a:lvl3pPr marL="709200" indent="-230400">
              <a:buFont typeface="Segoe UI Semibold" pitchFamily="34" charset="0"/>
              <a:buChar char="˗"/>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604291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full-screen (no title)">
    <p:spTree>
      <p:nvGrpSpPr>
        <p:cNvPr id="1" name=""/>
        <p:cNvGrpSpPr/>
        <p:nvPr/>
      </p:nvGrpSpPr>
      <p:grpSpPr>
        <a:xfrm>
          <a:off x="0" y="0"/>
          <a:ext cx="0" cy="0"/>
          <a:chOff x="0" y="0"/>
          <a:chExt cx="0" cy="0"/>
        </a:xfrm>
      </p:grpSpPr>
      <p:sp>
        <p:nvSpPr>
          <p:cNvPr id="9"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4"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240295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screen (title top)">
    <p:spTree>
      <p:nvGrpSpPr>
        <p:cNvPr id="1" name=""/>
        <p:cNvGrpSpPr/>
        <p:nvPr/>
      </p:nvGrpSpPr>
      <p:grpSpPr>
        <a:xfrm>
          <a:off x="0" y="0"/>
          <a:ext cx="0" cy="0"/>
          <a:chOff x="0" y="0"/>
          <a:chExt cx="0" cy="0"/>
        </a:xfrm>
      </p:grpSpPr>
      <p:sp>
        <p:nvSpPr>
          <p:cNvPr id="9" name="Tijdelijke aanduiding voor afbeelding 15"/>
          <p:cNvSpPr>
            <a:spLocks noGrp="1"/>
          </p:cNvSpPr>
          <p:nvPr>
            <p:ph type="pic" sz="quarter" idx="10"/>
          </p:nvPr>
        </p:nvSpPr>
        <p:spPr>
          <a:xfrm>
            <a:off x="0" y="801688"/>
            <a:ext cx="9144000" cy="4075112"/>
          </a:xfrm>
          <a:solidFill>
            <a:srgbClr val="184350"/>
          </a:solidFill>
        </p:spPr>
        <p:txBody>
          <a:bodyPr>
            <a:normAutofit/>
          </a:bodyPr>
          <a:lstStyle>
            <a:lvl1pPr>
              <a:defRPr sz="1600">
                <a:solidFill>
                  <a:schemeClr val="bg1"/>
                </a:solidFill>
              </a:defRPr>
            </a:lvl1pPr>
          </a:lstStyle>
          <a:p>
            <a:r>
              <a:rPr lang="en-US"/>
              <a:t>Click icon to add picture</a:t>
            </a:r>
            <a:endParaRPr lang="en-GB"/>
          </a:p>
        </p:txBody>
      </p:sp>
      <p:sp>
        <p:nvSpPr>
          <p:cNvPr id="11" name="Title 1"/>
          <p:cNvSpPr>
            <a:spLocks noGrp="1"/>
          </p:cNvSpPr>
          <p:nvPr>
            <p:ph type="title"/>
          </p:nvPr>
        </p:nvSpPr>
        <p:spPr>
          <a:xfrm>
            <a:off x="647701" y="1287463"/>
            <a:ext cx="7850188" cy="428625"/>
          </a:xfrm>
        </p:spPr>
        <p:txBody>
          <a:bodyPr lIns="0" tIns="0" rIns="0" bIns="0" anchor="t">
            <a:noAutofit/>
          </a:bodyPr>
          <a:lstStyle>
            <a:lvl1pPr algn="l">
              <a:lnSpc>
                <a:spcPts val="2200"/>
              </a:lnSpc>
              <a:defRPr sz="2200" b="0" kern="1500" baseline="0">
                <a:solidFill>
                  <a:schemeClr val="bg1"/>
                </a:solidFill>
              </a:defRPr>
            </a:lvl1pPr>
          </a:lstStyle>
          <a:p>
            <a:r>
              <a:rPr lang="en-US"/>
              <a:t>Click to edit Master title style</a:t>
            </a:r>
          </a:p>
        </p:txBody>
      </p:sp>
      <p:sp>
        <p:nvSpPr>
          <p:cNvPr id="6" name="Tijdelijke aanduiding voor dianummer 5"/>
          <p:cNvSpPr>
            <a:spLocks noGrp="1"/>
          </p:cNvSpPr>
          <p:nvPr>
            <p:ph type="sldNum" sz="quarter" idx="4"/>
          </p:nvPr>
        </p:nvSpPr>
        <p:spPr>
          <a:xfrm>
            <a:off x="7968355" y="4876800"/>
            <a:ext cx="527246" cy="266700"/>
          </a:xfrm>
          <a:prstGeom prst="rect">
            <a:avLst/>
          </a:prstGeom>
        </p:spPr>
        <p:txBody>
          <a:bodyPr vert="horz" lIns="0" tIns="0" rIns="0" bIns="0" rtlCol="0" anchor="ctr" anchorCtr="0"/>
          <a:lstStyle>
            <a:lvl1pPr algn="r">
              <a:defRPr sz="1100" b="0">
                <a:solidFill>
                  <a:srgbClr val="184350"/>
                </a:solidFill>
                <a:latin typeface="Segoe UI" pitchFamily="34" charset="0"/>
                <a:ea typeface="Segoe UI" pitchFamily="34" charset="0"/>
                <a:cs typeface="Segoe UI" pitchFamily="34" charset="0"/>
              </a:defRPr>
            </a:lvl1pPr>
          </a:lstStyle>
          <a:p>
            <a:fld id="{44259A67-670E-4C64-97AA-2ABF111DB1CB}" type="slidenum">
              <a:rPr lang="en-GB" smtClean="0"/>
              <a:pPr/>
              <a:t>‹#›</a:t>
            </a:fld>
            <a:endParaRPr lang="en-GB"/>
          </a:p>
        </p:txBody>
      </p:sp>
    </p:spTree>
    <p:extLst>
      <p:ext uri="{BB962C8B-B14F-4D97-AF65-F5344CB8AC3E}">
        <p14:creationId xmlns:p14="http://schemas.microsoft.com/office/powerpoint/2010/main" val="1240295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47700" y="1287463"/>
            <a:ext cx="7850188" cy="636207"/>
          </a:xfrm>
          <a:prstGeom prst="rect">
            <a:avLst/>
          </a:prstGeom>
        </p:spPr>
        <p:txBody>
          <a:bodyPr vert="horz" lIns="0" tIns="0" rIns="0" bIns="0" rtlCol="0" anchor="t">
            <a:noAutofit/>
          </a:bodyPr>
          <a:lstStyle/>
          <a:p>
            <a:r>
              <a:rPr lang="nl-NL"/>
              <a:t>Klik om de stijl te bewerken</a:t>
            </a:r>
            <a:endParaRPr lang="en-US"/>
          </a:p>
        </p:txBody>
      </p:sp>
      <p:sp>
        <p:nvSpPr>
          <p:cNvPr id="3" name="Text Placeholder 2"/>
          <p:cNvSpPr>
            <a:spLocks noGrp="1"/>
          </p:cNvSpPr>
          <p:nvPr>
            <p:ph type="body" idx="1"/>
          </p:nvPr>
        </p:nvSpPr>
        <p:spPr>
          <a:xfrm>
            <a:off x="647700" y="1923669"/>
            <a:ext cx="7850188" cy="2437193"/>
          </a:xfrm>
          <a:prstGeom prst="rect">
            <a:avLst/>
          </a:prstGeom>
        </p:spPr>
        <p:txBody>
          <a:bodyPr vert="horz" lIns="0" tIns="0" rIns="0" bIns="0" rtlCol="0">
            <a:no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a:p>
        </p:txBody>
      </p:sp>
      <p:pic>
        <p:nvPicPr>
          <p:cNvPr id="5" name="Afbeelding 4" descr="LogoWB_Color.jpg"/>
          <p:cNvPicPr>
            <a:picLocks noChangeAspect="1"/>
          </p:cNvPicPr>
          <p:nvPr userDrawn="1"/>
        </p:nvPicPr>
        <p:blipFill>
          <a:blip r:embed="rId16" cstate="print">
            <a:extLst>
              <a:ext uri="{28A0092B-C50C-407E-A947-70E740481C1C}">
                <a14:useLocalDpi xmlns:a14="http://schemas.microsoft.com/office/drawing/2010/main"/>
              </a:ext>
            </a:extLst>
          </a:blip>
          <a:stretch>
            <a:fillRect/>
          </a:stretch>
        </p:blipFill>
        <p:spPr>
          <a:xfrm>
            <a:off x="648000" y="216000"/>
            <a:ext cx="1324800" cy="344097"/>
          </a:xfrm>
          <a:prstGeom prst="rect">
            <a:avLst/>
          </a:prstGeom>
        </p:spPr>
      </p:pic>
    </p:spTree>
    <p:extLst>
      <p:ext uri="{BB962C8B-B14F-4D97-AF65-F5344CB8AC3E}">
        <p14:creationId xmlns:p14="http://schemas.microsoft.com/office/powerpoint/2010/main" val="4216546893"/>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63" r:id="rId5"/>
    <p:sldLayoutId id="2147483659" r:id="rId6"/>
    <p:sldLayoutId id="2147483658" r:id="rId7"/>
    <p:sldLayoutId id="2147483653" r:id="rId8"/>
    <p:sldLayoutId id="2147483664" r:id="rId9"/>
    <p:sldLayoutId id="2147483654" r:id="rId10"/>
    <p:sldLayoutId id="2147483655" r:id="rId11"/>
    <p:sldLayoutId id="2147483665" r:id="rId12"/>
    <p:sldLayoutId id="2147483656" r:id="rId13"/>
    <p:sldLayoutId id="2147483668" r:id="rId14"/>
  </p:sldLayoutIdLst>
  <p:hf hdr="0" ftr="0"/>
  <p:txStyles>
    <p:title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p:titleStyle>
    <p:bodyStyle>
      <a:lvl1pPr marL="0" indent="0" algn="l" defTabSz="457200" rtl="0" eaLnBrk="1" latinLnBrk="0" hangingPunct="1">
        <a:lnSpc>
          <a:spcPct val="150000"/>
        </a:lnSpc>
        <a:spcBef>
          <a:spcPts val="0"/>
        </a:spcBef>
        <a:buFont typeface="Arial" pitchFamily="34" charset="0"/>
        <a:buNone/>
        <a:defRPr lang="nl-NL" sz="1600" kern="1200" dirty="0" smtClean="0">
          <a:solidFill>
            <a:srgbClr val="184350"/>
          </a:solidFill>
          <a:latin typeface="Segoe UI" pitchFamily="34" charset="0"/>
          <a:ea typeface="Segoe UI" pitchFamily="34" charset="0"/>
          <a:cs typeface="Segoe UI" pitchFamily="34" charset="0"/>
        </a:defRPr>
      </a:lvl1pPr>
      <a:lvl2pPr marL="228600"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2pPr>
      <a:lvl3pPr marL="479425" indent="-242888"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3pPr>
      <a:lvl4pPr marL="701675"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4pPr>
      <a:lvl5pPr marL="708025" indent="-234950" algn="l" defTabSz="457200" rtl="0" eaLnBrk="1" latinLnBrk="0" hangingPunct="1">
        <a:lnSpc>
          <a:spcPct val="150000"/>
        </a:lnSpc>
        <a:spcBef>
          <a:spcPts val="0"/>
        </a:spcBef>
        <a:buFont typeface="Segoe UI Semibold" pitchFamily="34" charset="0"/>
        <a:buChar char="˗"/>
        <a:defRPr lang="en-GB" sz="1600" kern="1200" dirty="0">
          <a:solidFill>
            <a:srgbClr val="184350"/>
          </a:solidFill>
          <a:latin typeface="Segoe UI" pitchFamily="34" charset="0"/>
          <a:ea typeface="Segoe UI" pitchFamily="34" charset="0"/>
          <a:cs typeface="Segoe U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microsoft.com/office/2018/10/relationships/comments" Target="../comments/modernComment_126_82764D01.xm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chart" Target="../charts/chart3.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chart" Target="../charts/char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86402AC-AE20-4375-A8E2-BD42E4A3EA5A}"/>
              </a:ext>
            </a:extLst>
          </p:cNvPr>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p:blipFill>
        <p:spPr>
          <a:xfrm>
            <a:off x="0" y="801688"/>
            <a:ext cx="9144000" cy="4075112"/>
          </a:xfrm>
        </p:spPr>
      </p:pic>
      <p:sp>
        <p:nvSpPr>
          <p:cNvPr id="15" name="Rectangle 14">
            <a:extLst>
              <a:ext uri="{FF2B5EF4-FFF2-40B4-BE49-F238E27FC236}">
                <a16:creationId xmlns:a16="http://schemas.microsoft.com/office/drawing/2014/main" id="{FD4072FA-E012-491D-9995-8C2EAEDA096D}"/>
              </a:ext>
            </a:extLst>
          </p:cNvPr>
          <p:cNvSpPr/>
          <p:nvPr/>
        </p:nvSpPr>
        <p:spPr>
          <a:xfrm>
            <a:off x="5292080" y="3970823"/>
            <a:ext cx="3294908" cy="180334"/>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4" name="Rectangle 13">
            <a:extLst>
              <a:ext uri="{FF2B5EF4-FFF2-40B4-BE49-F238E27FC236}">
                <a16:creationId xmlns:a16="http://schemas.microsoft.com/office/drawing/2014/main" id="{EE9DD272-E957-4DAC-A7EF-B65C9DD9AD41}"/>
              </a:ext>
            </a:extLst>
          </p:cNvPr>
          <p:cNvSpPr/>
          <p:nvPr/>
        </p:nvSpPr>
        <p:spPr>
          <a:xfrm>
            <a:off x="5076056" y="3435846"/>
            <a:ext cx="3528392" cy="514176"/>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3" name="Ondertitel 2"/>
          <p:cNvSpPr>
            <a:spLocks noGrp="1"/>
          </p:cNvSpPr>
          <p:nvPr>
            <p:ph type="subTitle" idx="1"/>
          </p:nvPr>
        </p:nvSpPr>
        <p:spPr/>
        <p:txBody>
          <a:bodyPr/>
          <a:lstStyle/>
          <a:p>
            <a:r>
              <a:rPr lang="nl-NL" b="1">
                <a:latin typeface="Segoe UI" panose="020B0502040204020203" pitchFamily="34" charset="0"/>
                <a:cs typeface="Segoe UI" panose="020B0502040204020203" pitchFamily="34" charset="0"/>
              </a:rPr>
              <a:t>STROOMSTART</a:t>
            </a:r>
          </a:p>
        </p:txBody>
      </p:sp>
      <p:sp>
        <p:nvSpPr>
          <p:cNvPr id="4" name="Tijdelijke aanduiding voor tekst 3"/>
          <p:cNvSpPr>
            <a:spLocks noGrp="1"/>
          </p:cNvSpPr>
          <p:nvPr>
            <p:ph type="body" sz="quarter" idx="11"/>
          </p:nvPr>
        </p:nvSpPr>
        <p:spPr>
          <a:xfrm>
            <a:off x="2033248" y="3965003"/>
            <a:ext cx="6518209" cy="388475"/>
          </a:xfrm>
        </p:spPr>
        <p:txBody>
          <a:bodyPr/>
          <a:lstStyle/>
          <a:p>
            <a:r>
              <a:rPr lang="nl-NL" sz="1050" b="0"/>
              <a:t>Een gesprekstarter voor circulaire gebiedsontwikkeling</a:t>
            </a:r>
          </a:p>
        </p:txBody>
      </p:sp>
      <p:sp>
        <p:nvSpPr>
          <p:cNvPr id="5" name="Tijdelijke aanduiding voor tekst 4"/>
          <p:cNvSpPr>
            <a:spLocks noGrp="1"/>
          </p:cNvSpPr>
          <p:nvPr>
            <p:ph type="body" sz="quarter" idx="12"/>
          </p:nvPr>
        </p:nvSpPr>
        <p:spPr/>
        <p:txBody>
          <a:bodyPr/>
          <a:lstStyle/>
          <a:p>
            <a:endParaRPr lang="nl-NL"/>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C6E39E-2271-43FD-AD27-4323AD536687}"/>
              </a:ext>
            </a:extLst>
          </p:cNvPr>
          <p:cNvSpPr>
            <a:spLocks noGrp="1"/>
          </p:cNvSpPr>
          <p:nvPr>
            <p:ph type="sldNum" sz="quarter" idx="4"/>
          </p:nvPr>
        </p:nvSpPr>
        <p:spPr/>
        <p:txBody>
          <a:bodyPr/>
          <a:lstStyle/>
          <a:p>
            <a:fld id="{44259A67-670E-4C64-97AA-2ABF111DB1CB}" type="slidenum">
              <a:rPr lang="en-GB" smtClean="0"/>
              <a:pPr/>
              <a:t>10</a:t>
            </a:fld>
            <a:endParaRPr lang="en-GB"/>
          </a:p>
        </p:txBody>
      </p:sp>
      <p:sp>
        <p:nvSpPr>
          <p:cNvPr id="12" name="Title 1">
            <a:extLst>
              <a:ext uri="{FF2B5EF4-FFF2-40B4-BE49-F238E27FC236}">
                <a16:creationId xmlns:a16="http://schemas.microsoft.com/office/drawing/2014/main" id="{435A916C-1223-4A2C-9E72-DC2195A526E8}"/>
              </a:ext>
            </a:extLst>
          </p:cNvPr>
          <p:cNvSpPr txBox="1">
            <a:spLocks/>
          </p:cNvSpPr>
          <p:nvPr/>
        </p:nvSpPr>
        <p:spPr>
          <a:xfrm>
            <a:off x="647701" y="3985260"/>
            <a:ext cx="7850188" cy="428625"/>
          </a:xfrm>
          <a:prstGeom prst="rect">
            <a:avLst/>
          </a:prstGeom>
        </p:spPr>
        <p:txBody>
          <a:bodyPr anchor="b">
            <a:normAutofit/>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nl-NL" dirty="0"/>
              <a:t>Scoreboard</a:t>
            </a:r>
            <a:endParaRPr lang="en-US" dirty="0"/>
          </a:p>
        </p:txBody>
      </p:sp>
      <p:pic>
        <p:nvPicPr>
          <p:cNvPr id="4" name="Picture 3">
            <a:extLst>
              <a:ext uri="{FF2B5EF4-FFF2-40B4-BE49-F238E27FC236}">
                <a16:creationId xmlns:a16="http://schemas.microsoft.com/office/drawing/2014/main" id="{535E5CDF-7500-2889-8E98-91CCF3369FD5}"/>
              </a:ext>
            </a:extLst>
          </p:cNvPr>
          <p:cNvPicPr>
            <a:picLocks noChangeAspect="1"/>
          </p:cNvPicPr>
          <p:nvPr/>
        </p:nvPicPr>
        <p:blipFill>
          <a:blip r:embed="rId2"/>
          <a:stretch>
            <a:fillRect/>
          </a:stretch>
        </p:blipFill>
        <p:spPr>
          <a:xfrm>
            <a:off x="2982634" y="129208"/>
            <a:ext cx="3339979" cy="4885083"/>
          </a:xfrm>
          <a:prstGeom prst="rect">
            <a:avLst/>
          </a:prstGeom>
        </p:spPr>
      </p:pic>
    </p:spTree>
    <p:extLst>
      <p:ext uri="{BB962C8B-B14F-4D97-AF65-F5344CB8AC3E}">
        <p14:creationId xmlns:p14="http://schemas.microsoft.com/office/powerpoint/2010/main" val="1451814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808B1-E732-4F0F-822A-B6DDB6833192}"/>
              </a:ext>
            </a:extLst>
          </p:cNvPr>
          <p:cNvSpPr>
            <a:spLocks noGrp="1"/>
          </p:cNvSpPr>
          <p:nvPr>
            <p:ph type="title"/>
          </p:nvPr>
        </p:nvSpPr>
        <p:spPr/>
        <p:txBody>
          <a:bodyPr/>
          <a:lstStyle/>
          <a:p>
            <a:r>
              <a:rPr lang="nl-NL"/>
              <a:t>Kaartjes</a:t>
            </a:r>
            <a:endParaRPr lang="en-US"/>
          </a:p>
        </p:txBody>
      </p:sp>
      <p:sp>
        <p:nvSpPr>
          <p:cNvPr id="3" name="Slide Number Placeholder 2">
            <a:extLst>
              <a:ext uri="{FF2B5EF4-FFF2-40B4-BE49-F238E27FC236}">
                <a16:creationId xmlns:a16="http://schemas.microsoft.com/office/drawing/2014/main" id="{D9D8B370-A113-4856-BE7C-9167A9AAC3E8}"/>
              </a:ext>
            </a:extLst>
          </p:cNvPr>
          <p:cNvSpPr>
            <a:spLocks noGrp="1"/>
          </p:cNvSpPr>
          <p:nvPr>
            <p:ph type="sldNum" sz="quarter" idx="4"/>
          </p:nvPr>
        </p:nvSpPr>
        <p:spPr/>
        <p:txBody>
          <a:bodyPr/>
          <a:lstStyle/>
          <a:p>
            <a:fld id="{44259A67-670E-4C64-97AA-2ABF111DB1CB}" type="slidenum">
              <a:rPr lang="en-GB" smtClean="0"/>
              <a:pPr/>
              <a:t>11</a:t>
            </a:fld>
            <a:endParaRPr lang="en-GB"/>
          </a:p>
        </p:txBody>
      </p:sp>
      <p:sp>
        <p:nvSpPr>
          <p:cNvPr id="6" name="Tijdelijke aanduiding voor tekst 5">
            <a:extLst>
              <a:ext uri="{FF2B5EF4-FFF2-40B4-BE49-F238E27FC236}">
                <a16:creationId xmlns:a16="http://schemas.microsoft.com/office/drawing/2014/main" id="{BBAC51A0-1037-41AC-8D79-CA6F06A1A8F0}"/>
              </a:ext>
            </a:extLst>
          </p:cNvPr>
          <p:cNvSpPr>
            <a:spLocks noGrp="1"/>
          </p:cNvSpPr>
          <p:nvPr>
            <p:ph type="body" sz="quarter" idx="11"/>
          </p:nvPr>
        </p:nvSpPr>
        <p:spPr>
          <a:xfrm>
            <a:off x="3033346" y="1716087"/>
            <a:ext cx="5462255" cy="3014632"/>
          </a:xfrm>
        </p:spPr>
        <p:txBody>
          <a:bodyPr/>
          <a:lstStyle/>
          <a:p>
            <a:endParaRPr lang="nl-NL" dirty="0">
              <a:sym typeface="Wingdings" panose="05000000000000000000" pitchFamily="2" charset="2"/>
            </a:endParaRPr>
          </a:p>
          <a:p>
            <a:pPr marL="285750" indent="-285750">
              <a:buFont typeface="Wingdings" panose="05000000000000000000" pitchFamily="2" charset="2"/>
              <a:buChar char="ß"/>
            </a:pPr>
            <a:r>
              <a:rPr lang="nl-NL" dirty="0">
                <a:sym typeface="Wingdings" panose="05000000000000000000" pitchFamily="2" charset="2"/>
              </a:rPr>
              <a:t>Afbeelding sluit aan op gebiedskenmerk</a:t>
            </a:r>
          </a:p>
          <a:p>
            <a:pPr marL="285750" indent="-285750">
              <a:buFont typeface="Wingdings" panose="05000000000000000000" pitchFamily="2" charset="2"/>
              <a:buChar char="ß"/>
            </a:pPr>
            <a:endParaRPr lang="nl-NL" dirty="0">
              <a:sym typeface="Wingdings" panose="05000000000000000000" pitchFamily="2" charset="2"/>
            </a:endParaRPr>
          </a:p>
          <a:p>
            <a:pPr marL="285750" indent="-285750">
              <a:buFont typeface="Wingdings" panose="05000000000000000000" pitchFamily="2" charset="2"/>
              <a:buChar char="ß"/>
            </a:pPr>
            <a:endParaRPr lang="nl-NL" dirty="0">
              <a:sym typeface="Wingdings" panose="05000000000000000000" pitchFamily="2" charset="2"/>
            </a:endParaRPr>
          </a:p>
          <a:p>
            <a:pPr marL="285750" indent="-285750">
              <a:buFont typeface="Wingdings" panose="05000000000000000000" pitchFamily="2" charset="2"/>
              <a:buChar char="ß"/>
            </a:pPr>
            <a:endParaRPr lang="nl-NL" dirty="0">
              <a:sym typeface="Wingdings" panose="05000000000000000000" pitchFamily="2" charset="2"/>
            </a:endParaRPr>
          </a:p>
          <a:p>
            <a:pPr marL="285750" indent="-285750">
              <a:buFont typeface="Wingdings" panose="05000000000000000000" pitchFamily="2" charset="2"/>
              <a:buChar char="ß"/>
            </a:pPr>
            <a:r>
              <a:rPr lang="nl-NL" dirty="0">
                <a:sym typeface="Wingdings" panose="05000000000000000000" pitchFamily="2" charset="2"/>
              </a:rPr>
              <a:t>Link met kaartje in vervolgfase (materiaal x2)</a:t>
            </a:r>
          </a:p>
          <a:p>
            <a:pPr marL="285750" indent="-285750">
              <a:buFont typeface="Wingdings" panose="05000000000000000000" pitchFamily="2" charset="2"/>
              <a:buChar char="ß"/>
            </a:pPr>
            <a:r>
              <a:rPr lang="nl-NL" dirty="0">
                <a:sym typeface="Wingdings" panose="05000000000000000000" pitchFamily="2" charset="2"/>
              </a:rPr>
              <a:t>Effect op materiaal, thema’s en financiën</a:t>
            </a:r>
          </a:p>
          <a:p>
            <a:pPr marL="285750" indent="-285750">
              <a:buFont typeface="Wingdings" panose="05000000000000000000" pitchFamily="2" charset="2"/>
              <a:buChar char="ß"/>
            </a:pPr>
            <a:r>
              <a:rPr lang="nl-NL" dirty="0"/>
              <a:t>Thema waar het kaartje bij hoort (voor multiplier)</a:t>
            </a:r>
          </a:p>
        </p:txBody>
      </p:sp>
      <p:pic>
        <p:nvPicPr>
          <p:cNvPr id="5" name="Picture 4">
            <a:extLst>
              <a:ext uri="{FF2B5EF4-FFF2-40B4-BE49-F238E27FC236}">
                <a16:creationId xmlns:a16="http://schemas.microsoft.com/office/drawing/2014/main" id="{C860842E-F2D0-4F0E-AAE1-E8DF1A10FA8D}"/>
              </a:ext>
            </a:extLst>
          </p:cNvPr>
          <p:cNvPicPr>
            <a:picLocks noChangeAspect="1"/>
          </p:cNvPicPr>
          <p:nvPr/>
        </p:nvPicPr>
        <p:blipFill>
          <a:blip r:embed="rId3"/>
          <a:stretch>
            <a:fillRect/>
          </a:stretch>
        </p:blipFill>
        <p:spPr>
          <a:xfrm>
            <a:off x="646111" y="1588478"/>
            <a:ext cx="2108083" cy="30146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27201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09C0C8-D90B-4AD3-8D66-ABAF10FDAAB5}"/>
              </a:ext>
            </a:extLst>
          </p:cNvPr>
          <p:cNvPicPr>
            <a:picLocks noChangeAspect="1"/>
          </p:cNvPicPr>
          <p:nvPr/>
        </p:nvPicPr>
        <p:blipFill>
          <a:blip r:embed="rId3"/>
          <a:stretch>
            <a:fillRect/>
          </a:stretch>
        </p:blipFill>
        <p:spPr>
          <a:xfrm>
            <a:off x="1145695" y="1630253"/>
            <a:ext cx="2108083" cy="3014632"/>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12</a:t>
            </a:fld>
            <a:endParaRPr lang="en-GB"/>
          </a:p>
        </p:txBody>
      </p:sp>
      <p:sp>
        <p:nvSpPr>
          <p:cNvPr id="6" name="Title 1">
            <a:extLst>
              <a:ext uri="{FF2B5EF4-FFF2-40B4-BE49-F238E27FC236}">
                <a16:creationId xmlns:a16="http://schemas.microsoft.com/office/drawing/2014/main" id="{7CD40F87-CE78-46A6-A066-3E88B68F6086}"/>
              </a:ext>
            </a:extLst>
          </p:cNvPr>
          <p:cNvSpPr>
            <a:spLocks noGrp="1"/>
          </p:cNvSpPr>
          <p:nvPr>
            <p:ph type="title"/>
          </p:nvPr>
        </p:nvSpPr>
        <p:spPr>
          <a:xfrm>
            <a:off x="647700" y="1287463"/>
            <a:ext cx="7850189" cy="428625"/>
          </a:xfrm>
        </p:spPr>
        <p:txBody>
          <a:bodyPr/>
          <a:lstStyle/>
          <a:p>
            <a:r>
              <a:rPr lang="nl-NL"/>
              <a:t>Impact maatregelen op primair grondstof gebruik</a:t>
            </a:r>
          </a:p>
        </p:txBody>
      </p:sp>
      <p:graphicFrame>
        <p:nvGraphicFramePr>
          <p:cNvPr id="9" name="Chart 8">
            <a:extLst>
              <a:ext uri="{FF2B5EF4-FFF2-40B4-BE49-F238E27FC236}">
                <a16:creationId xmlns:a16="http://schemas.microsoft.com/office/drawing/2014/main" id="{6AE1961C-76D2-4F86-ACD9-E5CF724869E6}"/>
              </a:ext>
            </a:extLst>
          </p:cNvPr>
          <p:cNvGraphicFramePr>
            <a:graphicFrameLocks/>
          </p:cNvGraphicFramePr>
          <p:nvPr>
            <p:extLst>
              <p:ext uri="{D42A27DB-BD31-4B8C-83A1-F6EECF244321}">
                <p14:modId xmlns:p14="http://schemas.microsoft.com/office/powerpoint/2010/main" val="463794342"/>
              </p:ext>
            </p:extLst>
          </p:nvPr>
        </p:nvGraphicFramePr>
        <p:xfrm>
          <a:off x="3549269" y="1508450"/>
          <a:ext cx="5256584" cy="3389940"/>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Arrow Connector 11">
            <a:extLst>
              <a:ext uri="{FF2B5EF4-FFF2-40B4-BE49-F238E27FC236}">
                <a16:creationId xmlns:a16="http://schemas.microsoft.com/office/drawing/2014/main" id="{CC22E131-DD1C-447D-A846-0F08C1276E40}"/>
              </a:ext>
            </a:extLst>
          </p:cNvPr>
          <p:cNvCxnSpPr>
            <a:cxnSpLocks/>
          </p:cNvCxnSpPr>
          <p:nvPr/>
        </p:nvCxnSpPr>
        <p:spPr>
          <a:xfrm flipH="1">
            <a:off x="3475098" y="3811231"/>
            <a:ext cx="1096902" cy="57599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7D35030A-A1A7-4E74-8BC3-717619F2006B}"/>
              </a:ext>
            </a:extLst>
          </p:cNvPr>
          <p:cNvSpPr/>
          <p:nvPr/>
        </p:nvSpPr>
        <p:spPr>
          <a:xfrm>
            <a:off x="1020852" y="3778856"/>
            <a:ext cx="1458863" cy="381796"/>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D94BFD6-FE72-4026-8646-FBB46C4B0371}"/>
              </a:ext>
            </a:extLst>
          </p:cNvPr>
          <p:cNvSpPr/>
          <p:nvPr/>
        </p:nvSpPr>
        <p:spPr>
          <a:xfrm>
            <a:off x="2505153" y="4455163"/>
            <a:ext cx="1044116" cy="25687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9">
            <a:extLst>
              <a:ext uri="{FF2B5EF4-FFF2-40B4-BE49-F238E27FC236}">
                <a16:creationId xmlns:a16="http://schemas.microsoft.com/office/drawing/2014/main" id="{A6146C78-91ED-4402-939D-798686CD9F77}"/>
              </a:ext>
            </a:extLst>
          </p:cNvPr>
          <p:cNvSpPr txBox="1"/>
          <p:nvPr/>
        </p:nvSpPr>
        <p:spPr>
          <a:xfrm>
            <a:off x="5616116" y="2618804"/>
            <a:ext cx="1185044" cy="369332"/>
          </a:xfrm>
          <a:prstGeom prst="rect">
            <a:avLst/>
          </a:prstGeom>
          <a:noFill/>
        </p:spPr>
        <p:txBody>
          <a:bodyPr wrap="square" rtlCol="0">
            <a:spAutoFit/>
          </a:bodyPr>
          <a:lstStyle/>
          <a:p>
            <a:r>
              <a:rPr lang="nl-NL">
                <a:solidFill>
                  <a:schemeClr val="bg1"/>
                </a:solidFill>
              </a:rPr>
              <a:t>x4</a:t>
            </a:r>
          </a:p>
        </p:txBody>
      </p:sp>
      <p:sp>
        <p:nvSpPr>
          <p:cNvPr id="17" name="TextBox 10">
            <a:extLst>
              <a:ext uri="{FF2B5EF4-FFF2-40B4-BE49-F238E27FC236}">
                <a16:creationId xmlns:a16="http://schemas.microsoft.com/office/drawing/2014/main" id="{95ECB9EF-CA68-4111-A938-EFB605FE5CB5}"/>
              </a:ext>
            </a:extLst>
          </p:cNvPr>
          <p:cNvSpPr txBox="1"/>
          <p:nvPr/>
        </p:nvSpPr>
        <p:spPr>
          <a:xfrm>
            <a:off x="6272953" y="2387084"/>
            <a:ext cx="1185044" cy="369332"/>
          </a:xfrm>
          <a:prstGeom prst="rect">
            <a:avLst/>
          </a:prstGeom>
          <a:noFill/>
        </p:spPr>
        <p:txBody>
          <a:bodyPr wrap="square" rtlCol="0">
            <a:spAutoFit/>
          </a:bodyPr>
          <a:lstStyle/>
          <a:p>
            <a:r>
              <a:rPr lang="nl-NL">
                <a:solidFill>
                  <a:schemeClr val="bg1"/>
                </a:solidFill>
              </a:rPr>
              <a:t>x3</a:t>
            </a:r>
          </a:p>
        </p:txBody>
      </p:sp>
      <p:sp>
        <p:nvSpPr>
          <p:cNvPr id="18" name="TextBox 11">
            <a:extLst>
              <a:ext uri="{FF2B5EF4-FFF2-40B4-BE49-F238E27FC236}">
                <a16:creationId xmlns:a16="http://schemas.microsoft.com/office/drawing/2014/main" id="{D36ACD24-4148-40D2-BC2B-3544737FA6A8}"/>
              </a:ext>
            </a:extLst>
          </p:cNvPr>
          <p:cNvSpPr txBox="1"/>
          <p:nvPr/>
        </p:nvSpPr>
        <p:spPr>
          <a:xfrm>
            <a:off x="6272953" y="3557796"/>
            <a:ext cx="1185044" cy="369332"/>
          </a:xfrm>
          <a:prstGeom prst="rect">
            <a:avLst/>
          </a:prstGeom>
          <a:noFill/>
        </p:spPr>
        <p:txBody>
          <a:bodyPr wrap="square" rtlCol="0">
            <a:spAutoFit/>
          </a:bodyPr>
          <a:lstStyle/>
          <a:p>
            <a:r>
              <a:rPr lang="nl-NL">
                <a:solidFill>
                  <a:schemeClr val="bg1"/>
                </a:solidFill>
              </a:rPr>
              <a:t>x2</a:t>
            </a:r>
          </a:p>
        </p:txBody>
      </p:sp>
    </p:spTree>
    <p:extLst>
      <p:ext uri="{BB962C8B-B14F-4D97-AF65-F5344CB8AC3E}">
        <p14:creationId xmlns:p14="http://schemas.microsoft.com/office/powerpoint/2010/main" val="23233975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FD164967-0944-F625-1AE4-81476DF75D04}"/>
              </a:ext>
            </a:extLst>
          </p:cNvPr>
          <p:cNvPicPr>
            <a:picLocks noChangeAspect="1"/>
          </p:cNvPicPr>
          <p:nvPr/>
        </p:nvPicPr>
        <p:blipFill>
          <a:blip r:embed="rId4"/>
          <a:stretch>
            <a:fillRect/>
          </a:stretch>
        </p:blipFill>
        <p:spPr>
          <a:xfrm>
            <a:off x="4661538" y="258417"/>
            <a:ext cx="3339979" cy="4885083"/>
          </a:xfrm>
          <a:prstGeom prst="rect">
            <a:avLst/>
          </a:prstGeom>
        </p:spPr>
      </p:pic>
      <p:sp>
        <p:nvSpPr>
          <p:cNvPr id="2" name="Title 1">
            <a:extLst>
              <a:ext uri="{FF2B5EF4-FFF2-40B4-BE49-F238E27FC236}">
                <a16:creationId xmlns:a16="http://schemas.microsoft.com/office/drawing/2014/main" id="{7579389E-370C-4B64-8C92-AD94BEBC2ADB}"/>
              </a:ext>
            </a:extLst>
          </p:cNvPr>
          <p:cNvSpPr>
            <a:spLocks noGrp="1"/>
          </p:cNvSpPr>
          <p:nvPr>
            <p:ph type="title"/>
          </p:nvPr>
        </p:nvSpPr>
        <p:spPr/>
        <p:txBody>
          <a:bodyPr/>
          <a:lstStyle/>
          <a:p>
            <a:r>
              <a:rPr lang="nl-NL"/>
              <a:t>Prestatie van een gebied</a:t>
            </a:r>
            <a:endParaRPr lang="en-US"/>
          </a:p>
        </p:txBody>
      </p:sp>
      <p:sp>
        <p:nvSpPr>
          <p:cNvPr id="3" name="Slide Number Placeholder 2">
            <a:extLst>
              <a:ext uri="{FF2B5EF4-FFF2-40B4-BE49-F238E27FC236}">
                <a16:creationId xmlns:a16="http://schemas.microsoft.com/office/drawing/2014/main" id="{CBB29340-679D-4320-AF31-83B82D694D46}"/>
              </a:ext>
            </a:extLst>
          </p:cNvPr>
          <p:cNvSpPr>
            <a:spLocks noGrp="1"/>
          </p:cNvSpPr>
          <p:nvPr>
            <p:ph type="sldNum" sz="quarter" idx="4"/>
          </p:nvPr>
        </p:nvSpPr>
        <p:spPr/>
        <p:txBody>
          <a:bodyPr/>
          <a:lstStyle/>
          <a:p>
            <a:fld id="{44259A67-670E-4C64-97AA-2ABF111DB1CB}" type="slidenum">
              <a:rPr lang="en-GB" smtClean="0"/>
              <a:pPr/>
              <a:t>13</a:t>
            </a:fld>
            <a:endParaRPr lang="en-GB"/>
          </a:p>
        </p:txBody>
      </p:sp>
      <p:pic>
        <p:nvPicPr>
          <p:cNvPr id="10" name="Picture 9">
            <a:extLst>
              <a:ext uri="{FF2B5EF4-FFF2-40B4-BE49-F238E27FC236}">
                <a16:creationId xmlns:a16="http://schemas.microsoft.com/office/drawing/2014/main" id="{213DC1E5-A824-4D68-939D-71299CA47D7C}"/>
              </a:ext>
            </a:extLst>
          </p:cNvPr>
          <p:cNvPicPr>
            <a:picLocks noChangeAspect="1"/>
          </p:cNvPicPr>
          <p:nvPr/>
        </p:nvPicPr>
        <p:blipFill>
          <a:blip r:embed="rId5"/>
          <a:stretch>
            <a:fillRect/>
          </a:stretch>
        </p:blipFill>
        <p:spPr>
          <a:xfrm>
            <a:off x="647700" y="1737754"/>
            <a:ext cx="2108083" cy="3014632"/>
          </a:xfrm>
          <a:prstGeom prst="rect">
            <a:avLst/>
          </a:prstGeom>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B533E7A0-2358-4DE1-B3F5-897C44006795}"/>
              </a:ext>
            </a:extLst>
          </p:cNvPr>
          <p:cNvSpPr/>
          <p:nvPr/>
        </p:nvSpPr>
        <p:spPr>
          <a:xfrm>
            <a:off x="1622651" y="4008594"/>
            <a:ext cx="1044116" cy="595303"/>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7928F5A-1FF9-4BAD-9C20-44593136FC22}"/>
              </a:ext>
            </a:extLst>
          </p:cNvPr>
          <p:cNvSpPr/>
          <p:nvPr/>
        </p:nvSpPr>
        <p:spPr>
          <a:xfrm>
            <a:off x="578535" y="4292825"/>
            <a:ext cx="1044116" cy="256878"/>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54E80116-66AB-49B2-BF99-D2B74B14CA61}"/>
              </a:ext>
            </a:extLst>
          </p:cNvPr>
          <p:cNvSpPr/>
          <p:nvPr/>
        </p:nvSpPr>
        <p:spPr>
          <a:xfrm>
            <a:off x="6163537" y="2218126"/>
            <a:ext cx="192587" cy="192587"/>
          </a:xfrm>
          <a:prstGeom prst="ellipse">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6" name="Oval 15">
            <a:extLst>
              <a:ext uri="{FF2B5EF4-FFF2-40B4-BE49-F238E27FC236}">
                <a16:creationId xmlns:a16="http://schemas.microsoft.com/office/drawing/2014/main" id="{7E8689A6-05A8-4AAD-92D1-E69CF3818346}"/>
              </a:ext>
            </a:extLst>
          </p:cNvPr>
          <p:cNvSpPr/>
          <p:nvPr/>
        </p:nvSpPr>
        <p:spPr>
          <a:xfrm>
            <a:off x="6163538" y="4724289"/>
            <a:ext cx="192587" cy="192587"/>
          </a:xfrm>
          <a:prstGeom prst="ellipse">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7" name="Oval 16">
            <a:extLst>
              <a:ext uri="{FF2B5EF4-FFF2-40B4-BE49-F238E27FC236}">
                <a16:creationId xmlns:a16="http://schemas.microsoft.com/office/drawing/2014/main" id="{44076A6F-B178-4ECE-A68C-8D32DA041E40}"/>
              </a:ext>
            </a:extLst>
          </p:cNvPr>
          <p:cNvSpPr/>
          <p:nvPr/>
        </p:nvSpPr>
        <p:spPr>
          <a:xfrm>
            <a:off x="6138940" y="3323789"/>
            <a:ext cx="192587" cy="192587"/>
          </a:xfrm>
          <a:prstGeom prst="ellipse">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8" name="Oval 17">
            <a:extLst>
              <a:ext uri="{FF2B5EF4-FFF2-40B4-BE49-F238E27FC236}">
                <a16:creationId xmlns:a16="http://schemas.microsoft.com/office/drawing/2014/main" id="{4DB5115A-1603-4EDA-A12D-0805EAA6B0E4}"/>
              </a:ext>
            </a:extLst>
          </p:cNvPr>
          <p:cNvSpPr/>
          <p:nvPr/>
        </p:nvSpPr>
        <p:spPr>
          <a:xfrm>
            <a:off x="6163539" y="4113658"/>
            <a:ext cx="192587" cy="192587"/>
          </a:xfrm>
          <a:prstGeom prst="ellipse">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19" name="Oval 18">
            <a:extLst>
              <a:ext uri="{FF2B5EF4-FFF2-40B4-BE49-F238E27FC236}">
                <a16:creationId xmlns:a16="http://schemas.microsoft.com/office/drawing/2014/main" id="{3C6FD36E-8B64-443A-9DA9-8FA87150E656}"/>
              </a:ext>
            </a:extLst>
          </p:cNvPr>
          <p:cNvSpPr/>
          <p:nvPr/>
        </p:nvSpPr>
        <p:spPr>
          <a:xfrm>
            <a:off x="6163537" y="2756856"/>
            <a:ext cx="192587" cy="192587"/>
          </a:xfrm>
          <a:prstGeom prst="ellipse">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0" name="Oval 19">
            <a:extLst>
              <a:ext uri="{FF2B5EF4-FFF2-40B4-BE49-F238E27FC236}">
                <a16:creationId xmlns:a16="http://schemas.microsoft.com/office/drawing/2014/main" id="{314BC163-A6E4-42D0-97DF-5ADB65D381CF}"/>
              </a:ext>
            </a:extLst>
          </p:cNvPr>
          <p:cNvSpPr/>
          <p:nvPr/>
        </p:nvSpPr>
        <p:spPr>
          <a:xfrm>
            <a:off x="6165731" y="1084260"/>
            <a:ext cx="192587" cy="192587"/>
          </a:xfrm>
          <a:prstGeom prst="ellipse">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cxnSp>
        <p:nvCxnSpPr>
          <p:cNvPr id="21" name="Straight Arrow Connector 20">
            <a:extLst>
              <a:ext uri="{FF2B5EF4-FFF2-40B4-BE49-F238E27FC236}">
                <a16:creationId xmlns:a16="http://schemas.microsoft.com/office/drawing/2014/main" id="{0379C97C-951F-4DAA-9D5E-F2FCF900DA42}"/>
              </a:ext>
            </a:extLst>
          </p:cNvPr>
          <p:cNvCxnSpPr>
            <a:cxnSpLocks/>
          </p:cNvCxnSpPr>
          <p:nvPr/>
        </p:nvCxnSpPr>
        <p:spPr>
          <a:xfrm flipH="1">
            <a:off x="5971503" y="1159771"/>
            <a:ext cx="164638" cy="1123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9F4C993-E965-46CC-A02C-45ED443E27AD}"/>
              </a:ext>
            </a:extLst>
          </p:cNvPr>
          <p:cNvCxnSpPr>
            <a:cxnSpLocks/>
          </p:cNvCxnSpPr>
          <p:nvPr/>
        </p:nvCxnSpPr>
        <p:spPr>
          <a:xfrm flipH="1">
            <a:off x="5915891" y="3402224"/>
            <a:ext cx="137931" cy="1785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9CC71851-6046-4B5A-969A-189F2EE47872}"/>
              </a:ext>
            </a:extLst>
          </p:cNvPr>
          <p:cNvCxnSpPr>
            <a:cxnSpLocks/>
          </p:cNvCxnSpPr>
          <p:nvPr/>
        </p:nvCxnSpPr>
        <p:spPr>
          <a:xfrm>
            <a:off x="6400014" y="4820767"/>
            <a:ext cx="178556"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BA62A882-A3E6-58BF-3394-9D0BB2BB1CA4}"/>
              </a:ext>
            </a:extLst>
          </p:cNvPr>
          <p:cNvSpPr/>
          <p:nvPr/>
        </p:nvSpPr>
        <p:spPr>
          <a:xfrm>
            <a:off x="6169678" y="1651193"/>
            <a:ext cx="192587" cy="192587"/>
          </a:xfrm>
          <a:prstGeom prst="ellipse">
            <a:avLst/>
          </a:prstGeom>
          <a:solidFill>
            <a:srgbClr val="FFC000"/>
          </a:solidFill>
          <a:ln>
            <a:noFill/>
          </a:ln>
          <a:effectLst>
            <a:outerShdw blurRad="50800" dist="38100" dir="2700000" algn="tl"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188791041"/>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14</a:t>
            </a:fld>
            <a:endParaRPr lang="en-GB"/>
          </a:p>
        </p:txBody>
      </p:sp>
      <p:pic>
        <p:nvPicPr>
          <p:cNvPr id="8" name="Picture 7">
            <a:extLst>
              <a:ext uri="{FF2B5EF4-FFF2-40B4-BE49-F238E27FC236}">
                <a16:creationId xmlns:a16="http://schemas.microsoft.com/office/drawing/2014/main" id="{9EEFE71B-4BA2-41B9-958A-4D487119C50A}"/>
              </a:ext>
            </a:extLst>
          </p:cNvPr>
          <p:cNvPicPr>
            <a:picLocks noChangeAspect="1"/>
          </p:cNvPicPr>
          <p:nvPr/>
        </p:nvPicPr>
        <p:blipFill rotWithShape="1">
          <a:blip r:embed="rId3"/>
          <a:srcRect l="4819" t="9315" r="3311" b="3708"/>
          <a:stretch/>
        </p:blipFill>
        <p:spPr>
          <a:xfrm>
            <a:off x="647700" y="1635646"/>
            <a:ext cx="6372572" cy="3186285"/>
          </a:xfrm>
          <a:prstGeom prst="rect">
            <a:avLst/>
          </a:prstGeom>
        </p:spPr>
      </p:pic>
      <p:sp>
        <p:nvSpPr>
          <p:cNvPr id="6" name="Title 1">
            <a:extLst>
              <a:ext uri="{FF2B5EF4-FFF2-40B4-BE49-F238E27FC236}">
                <a16:creationId xmlns:a16="http://schemas.microsoft.com/office/drawing/2014/main" id="{7CD40F87-CE78-46A6-A066-3E88B68F6086}"/>
              </a:ext>
            </a:extLst>
          </p:cNvPr>
          <p:cNvSpPr>
            <a:spLocks noGrp="1"/>
          </p:cNvSpPr>
          <p:nvPr>
            <p:ph type="title"/>
          </p:nvPr>
        </p:nvSpPr>
        <p:spPr>
          <a:xfrm>
            <a:off x="647700" y="1287463"/>
            <a:ext cx="7850189" cy="428625"/>
          </a:xfrm>
        </p:spPr>
        <p:txBody>
          <a:bodyPr/>
          <a:lstStyle/>
          <a:p>
            <a:r>
              <a:rPr lang="nl-NL"/>
              <a:t>Impact maatregelen op primair grondstof gebruik</a:t>
            </a:r>
          </a:p>
        </p:txBody>
      </p:sp>
    </p:spTree>
    <p:extLst>
      <p:ext uri="{BB962C8B-B14F-4D97-AF65-F5344CB8AC3E}">
        <p14:creationId xmlns:p14="http://schemas.microsoft.com/office/powerpoint/2010/main" val="4185354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EFE71B-4BA2-41B9-958A-4D487119C50A}"/>
              </a:ext>
            </a:extLst>
          </p:cNvPr>
          <p:cNvPicPr>
            <a:picLocks noChangeAspect="1"/>
          </p:cNvPicPr>
          <p:nvPr/>
        </p:nvPicPr>
        <p:blipFill rotWithShape="1">
          <a:blip r:embed="rId3"/>
          <a:srcRect l="4819" t="9315" r="3311" b="3708"/>
          <a:stretch/>
        </p:blipFill>
        <p:spPr>
          <a:xfrm>
            <a:off x="647700" y="1635646"/>
            <a:ext cx="6372572" cy="3186285"/>
          </a:xfrm>
          <a:prstGeom prst="rect">
            <a:avLst/>
          </a:prstGeom>
        </p:spPr>
      </p:pic>
      <p:graphicFrame>
        <p:nvGraphicFramePr>
          <p:cNvPr id="18" name="Chart 17">
            <a:extLst>
              <a:ext uri="{FF2B5EF4-FFF2-40B4-BE49-F238E27FC236}">
                <a16:creationId xmlns:a16="http://schemas.microsoft.com/office/drawing/2014/main" id="{DB149A0A-25CB-4B76-A4FF-ACB35C990D27}"/>
              </a:ext>
            </a:extLst>
          </p:cNvPr>
          <p:cNvGraphicFramePr>
            <a:graphicFrameLocks/>
          </p:cNvGraphicFramePr>
          <p:nvPr>
            <p:extLst>
              <p:ext uri="{D42A27DB-BD31-4B8C-83A1-F6EECF244321}">
                <p14:modId xmlns:p14="http://schemas.microsoft.com/office/powerpoint/2010/main" val="3360179109"/>
              </p:ext>
            </p:extLst>
          </p:nvPr>
        </p:nvGraphicFramePr>
        <p:xfrm>
          <a:off x="-115684" y="2062261"/>
          <a:ext cx="3400906" cy="2203918"/>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15</a:t>
            </a:fld>
            <a:endParaRPr lang="en-GB"/>
          </a:p>
        </p:txBody>
      </p:sp>
      <p:sp>
        <p:nvSpPr>
          <p:cNvPr id="6" name="Title 1">
            <a:extLst>
              <a:ext uri="{FF2B5EF4-FFF2-40B4-BE49-F238E27FC236}">
                <a16:creationId xmlns:a16="http://schemas.microsoft.com/office/drawing/2014/main" id="{7CD40F87-CE78-46A6-A066-3E88B68F6086}"/>
              </a:ext>
            </a:extLst>
          </p:cNvPr>
          <p:cNvSpPr>
            <a:spLocks noGrp="1"/>
          </p:cNvSpPr>
          <p:nvPr>
            <p:ph type="title"/>
          </p:nvPr>
        </p:nvSpPr>
        <p:spPr>
          <a:xfrm>
            <a:off x="647700" y="1287463"/>
            <a:ext cx="7850189" cy="428625"/>
          </a:xfrm>
        </p:spPr>
        <p:txBody>
          <a:bodyPr/>
          <a:lstStyle/>
          <a:p>
            <a:r>
              <a:rPr lang="nl-NL"/>
              <a:t>Impact maatregelen op primair grondstof gebruik</a:t>
            </a:r>
          </a:p>
        </p:txBody>
      </p:sp>
      <p:sp>
        <p:nvSpPr>
          <p:cNvPr id="10" name="TextBox 9">
            <a:extLst>
              <a:ext uri="{FF2B5EF4-FFF2-40B4-BE49-F238E27FC236}">
                <a16:creationId xmlns:a16="http://schemas.microsoft.com/office/drawing/2014/main" id="{61C3D269-A200-4AA1-ACA3-EB5ECB00427C}"/>
              </a:ext>
            </a:extLst>
          </p:cNvPr>
          <p:cNvSpPr txBox="1"/>
          <p:nvPr/>
        </p:nvSpPr>
        <p:spPr>
          <a:xfrm>
            <a:off x="901844" y="2506146"/>
            <a:ext cx="720080" cy="369332"/>
          </a:xfrm>
          <a:prstGeom prst="rect">
            <a:avLst/>
          </a:prstGeom>
          <a:noFill/>
        </p:spPr>
        <p:txBody>
          <a:bodyPr wrap="square" rtlCol="0">
            <a:spAutoFit/>
          </a:bodyPr>
          <a:lstStyle/>
          <a:p>
            <a:r>
              <a:rPr lang="nl-NL">
                <a:solidFill>
                  <a:schemeClr val="bg1"/>
                </a:solidFill>
              </a:rPr>
              <a:t>x4</a:t>
            </a:r>
          </a:p>
        </p:txBody>
      </p:sp>
      <p:sp>
        <p:nvSpPr>
          <p:cNvPr id="11" name="TextBox 10">
            <a:extLst>
              <a:ext uri="{FF2B5EF4-FFF2-40B4-BE49-F238E27FC236}">
                <a16:creationId xmlns:a16="http://schemas.microsoft.com/office/drawing/2014/main" id="{30DA8746-4A2B-4575-B525-7C5755131937}"/>
              </a:ext>
            </a:extLst>
          </p:cNvPr>
          <p:cNvSpPr txBox="1"/>
          <p:nvPr/>
        </p:nvSpPr>
        <p:spPr>
          <a:xfrm>
            <a:off x="1558681" y="2274426"/>
            <a:ext cx="720080" cy="369332"/>
          </a:xfrm>
          <a:prstGeom prst="rect">
            <a:avLst/>
          </a:prstGeom>
          <a:noFill/>
        </p:spPr>
        <p:txBody>
          <a:bodyPr wrap="square" rtlCol="0">
            <a:spAutoFit/>
          </a:bodyPr>
          <a:lstStyle/>
          <a:p>
            <a:r>
              <a:rPr lang="nl-NL">
                <a:solidFill>
                  <a:schemeClr val="bg1"/>
                </a:solidFill>
              </a:rPr>
              <a:t>x3</a:t>
            </a:r>
          </a:p>
        </p:txBody>
      </p:sp>
      <p:sp>
        <p:nvSpPr>
          <p:cNvPr id="12" name="TextBox 11">
            <a:extLst>
              <a:ext uri="{FF2B5EF4-FFF2-40B4-BE49-F238E27FC236}">
                <a16:creationId xmlns:a16="http://schemas.microsoft.com/office/drawing/2014/main" id="{03580CDC-E8A7-459E-82DB-A94F6B819D4E}"/>
              </a:ext>
            </a:extLst>
          </p:cNvPr>
          <p:cNvSpPr txBox="1"/>
          <p:nvPr/>
        </p:nvSpPr>
        <p:spPr>
          <a:xfrm>
            <a:off x="1558681" y="3445138"/>
            <a:ext cx="720080" cy="369332"/>
          </a:xfrm>
          <a:prstGeom prst="rect">
            <a:avLst/>
          </a:prstGeom>
          <a:noFill/>
        </p:spPr>
        <p:txBody>
          <a:bodyPr wrap="square" rtlCol="0">
            <a:spAutoFit/>
          </a:bodyPr>
          <a:lstStyle/>
          <a:p>
            <a:r>
              <a:rPr lang="nl-NL">
                <a:solidFill>
                  <a:schemeClr val="bg1"/>
                </a:solidFill>
              </a:rPr>
              <a:t>x2</a:t>
            </a:r>
          </a:p>
        </p:txBody>
      </p:sp>
      <p:sp>
        <p:nvSpPr>
          <p:cNvPr id="17" name="TextBox 16">
            <a:extLst>
              <a:ext uri="{FF2B5EF4-FFF2-40B4-BE49-F238E27FC236}">
                <a16:creationId xmlns:a16="http://schemas.microsoft.com/office/drawing/2014/main" id="{7357D530-7FC8-455B-A0AA-34055E61F104}"/>
              </a:ext>
            </a:extLst>
          </p:cNvPr>
          <p:cNvSpPr txBox="1"/>
          <p:nvPr/>
        </p:nvSpPr>
        <p:spPr>
          <a:xfrm>
            <a:off x="4676885" y="3842867"/>
            <a:ext cx="2515934" cy="261610"/>
          </a:xfrm>
          <a:prstGeom prst="rect">
            <a:avLst/>
          </a:prstGeom>
          <a:noFill/>
        </p:spPr>
        <p:txBody>
          <a:bodyPr wrap="square" rtlCol="0">
            <a:spAutoFit/>
          </a:bodyPr>
          <a:lstStyle/>
          <a:p>
            <a:r>
              <a:rPr lang="nl-NL" sz="1100">
                <a:latin typeface="Segoe UI" panose="020B0502040204020203" pitchFamily="34" charset="0"/>
                <a:cs typeface="Segoe UI" panose="020B0502040204020203" pitchFamily="34" charset="0"/>
              </a:rPr>
              <a:t>Multipliers vervallen</a:t>
            </a:r>
          </a:p>
        </p:txBody>
      </p:sp>
      <p:graphicFrame>
        <p:nvGraphicFramePr>
          <p:cNvPr id="19" name="Chart 18">
            <a:extLst>
              <a:ext uri="{FF2B5EF4-FFF2-40B4-BE49-F238E27FC236}">
                <a16:creationId xmlns:a16="http://schemas.microsoft.com/office/drawing/2014/main" id="{E27CABE8-133C-4A04-AFF2-49ABB5A18BAE}"/>
              </a:ext>
            </a:extLst>
          </p:cNvPr>
          <p:cNvGraphicFramePr>
            <a:graphicFrameLocks/>
          </p:cNvGraphicFramePr>
          <p:nvPr>
            <p:extLst>
              <p:ext uri="{D42A27DB-BD31-4B8C-83A1-F6EECF244321}">
                <p14:modId xmlns:p14="http://schemas.microsoft.com/office/powerpoint/2010/main" val="1051121119"/>
              </p:ext>
            </p:extLst>
          </p:nvPr>
        </p:nvGraphicFramePr>
        <p:xfrm>
          <a:off x="1727199" y="2062261"/>
          <a:ext cx="3344749" cy="2203918"/>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19">
            <a:extLst>
              <a:ext uri="{FF2B5EF4-FFF2-40B4-BE49-F238E27FC236}">
                <a16:creationId xmlns:a16="http://schemas.microsoft.com/office/drawing/2014/main" id="{2D25DB6D-0081-4550-9574-67F8ABFA3DBC}"/>
              </a:ext>
            </a:extLst>
          </p:cNvPr>
          <p:cNvSpPr txBox="1"/>
          <p:nvPr/>
        </p:nvSpPr>
        <p:spPr>
          <a:xfrm>
            <a:off x="2688571" y="2506146"/>
            <a:ext cx="720080" cy="369332"/>
          </a:xfrm>
          <a:prstGeom prst="rect">
            <a:avLst/>
          </a:prstGeom>
          <a:noFill/>
        </p:spPr>
        <p:txBody>
          <a:bodyPr wrap="square" rtlCol="0">
            <a:spAutoFit/>
          </a:bodyPr>
          <a:lstStyle/>
          <a:p>
            <a:r>
              <a:rPr lang="nl-NL">
                <a:solidFill>
                  <a:schemeClr val="bg1"/>
                </a:solidFill>
              </a:rPr>
              <a:t>x3</a:t>
            </a:r>
          </a:p>
        </p:txBody>
      </p:sp>
      <p:sp>
        <p:nvSpPr>
          <p:cNvPr id="21" name="TextBox 20">
            <a:extLst>
              <a:ext uri="{FF2B5EF4-FFF2-40B4-BE49-F238E27FC236}">
                <a16:creationId xmlns:a16="http://schemas.microsoft.com/office/drawing/2014/main" id="{7BF2BA49-8A3D-4B88-8FAE-94C538A323F6}"/>
              </a:ext>
            </a:extLst>
          </p:cNvPr>
          <p:cNvSpPr txBox="1"/>
          <p:nvPr/>
        </p:nvSpPr>
        <p:spPr>
          <a:xfrm>
            <a:off x="3345408" y="2274426"/>
            <a:ext cx="720080" cy="369332"/>
          </a:xfrm>
          <a:prstGeom prst="rect">
            <a:avLst/>
          </a:prstGeom>
          <a:noFill/>
        </p:spPr>
        <p:txBody>
          <a:bodyPr wrap="square" rtlCol="0">
            <a:spAutoFit/>
          </a:bodyPr>
          <a:lstStyle/>
          <a:p>
            <a:r>
              <a:rPr lang="nl-NL">
                <a:solidFill>
                  <a:schemeClr val="bg1"/>
                </a:solidFill>
              </a:rPr>
              <a:t>x2</a:t>
            </a:r>
          </a:p>
        </p:txBody>
      </p:sp>
      <p:sp>
        <p:nvSpPr>
          <p:cNvPr id="22" name="TextBox 21">
            <a:extLst>
              <a:ext uri="{FF2B5EF4-FFF2-40B4-BE49-F238E27FC236}">
                <a16:creationId xmlns:a16="http://schemas.microsoft.com/office/drawing/2014/main" id="{9E1C259C-F414-4DB5-935A-B2A9CBC62FBE}"/>
              </a:ext>
            </a:extLst>
          </p:cNvPr>
          <p:cNvSpPr txBox="1"/>
          <p:nvPr/>
        </p:nvSpPr>
        <p:spPr>
          <a:xfrm>
            <a:off x="3345408" y="3445138"/>
            <a:ext cx="720080" cy="369332"/>
          </a:xfrm>
          <a:prstGeom prst="rect">
            <a:avLst/>
          </a:prstGeom>
          <a:noFill/>
        </p:spPr>
        <p:txBody>
          <a:bodyPr wrap="square" rtlCol="0">
            <a:spAutoFit/>
          </a:bodyPr>
          <a:lstStyle/>
          <a:p>
            <a:r>
              <a:rPr lang="nl-NL">
                <a:solidFill>
                  <a:schemeClr val="bg1"/>
                </a:solidFill>
              </a:rPr>
              <a:t>x1</a:t>
            </a:r>
          </a:p>
        </p:txBody>
      </p:sp>
    </p:spTree>
    <p:extLst>
      <p:ext uri="{BB962C8B-B14F-4D97-AF65-F5344CB8AC3E}">
        <p14:creationId xmlns:p14="http://schemas.microsoft.com/office/powerpoint/2010/main" val="93137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EFE71B-4BA2-41B9-958A-4D487119C50A}"/>
              </a:ext>
            </a:extLst>
          </p:cNvPr>
          <p:cNvPicPr>
            <a:picLocks noChangeAspect="1"/>
          </p:cNvPicPr>
          <p:nvPr/>
        </p:nvPicPr>
        <p:blipFill rotWithShape="1">
          <a:blip r:embed="rId3"/>
          <a:srcRect l="4819" t="9315" r="3311" b="3708"/>
          <a:stretch/>
        </p:blipFill>
        <p:spPr>
          <a:xfrm>
            <a:off x="2639452" y="1571077"/>
            <a:ext cx="6372572" cy="3186285"/>
          </a:xfrm>
          <a:prstGeom prst="rect">
            <a:avLst/>
          </a:prstGeom>
        </p:spPr>
      </p:pic>
      <p:graphicFrame>
        <p:nvGraphicFramePr>
          <p:cNvPr id="18" name="Chart 17">
            <a:extLst>
              <a:ext uri="{FF2B5EF4-FFF2-40B4-BE49-F238E27FC236}">
                <a16:creationId xmlns:a16="http://schemas.microsoft.com/office/drawing/2014/main" id="{DB149A0A-25CB-4B76-A4FF-ACB35C990D27}"/>
              </a:ext>
            </a:extLst>
          </p:cNvPr>
          <p:cNvGraphicFramePr>
            <a:graphicFrameLocks/>
          </p:cNvGraphicFramePr>
          <p:nvPr/>
        </p:nvGraphicFramePr>
        <p:xfrm>
          <a:off x="-115684" y="2062261"/>
          <a:ext cx="3400906" cy="2203918"/>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16</a:t>
            </a:fld>
            <a:endParaRPr lang="en-GB"/>
          </a:p>
        </p:txBody>
      </p:sp>
      <p:sp>
        <p:nvSpPr>
          <p:cNvPr id="6" name="Title 1">
            <a:extLst>
              <a:ext uri="{FF2B5EF4-FFF2-40B4-BE49-F238E27FC236}">
                <a16:creationId xmlns:a16="http://schemas.microsoft.com/office/drawing/2014/main" id="{7CD40F87-CE78-46A6-A066-3E88B68F6086}"/>
              </a:ext>
            </a:extLst>
          </p:cNvPr>
          <p:cNvSpPr>
            <a:spLocks noGrp="1"/>
          </p:cNvSpPr>
          <p:nvPr>
            <p:ph type="title"/>
          </p:nvPr>
        </p:nvSpPr>
        <p:spPr>
          <a:xfrm>
            <a:off x="647700" y="1287463"/>
            <a:ext cx="7850189" cy="428625"/>
          </a:xfrm>
        </p:spPr>
        <p:txBody>
          <a:bodyPr/>
          <a:lstStyle/>
          <a:p>
            <a:r>
              <a:rPr lang="nl-NL" dirty="0"/>
              <a:t>1. Initiatieffase</a:t>
            </a:r>
          </a:p>
        </p:txBody>
      </p:sp>
      <p:sp>
        <p:nvSpPr>
          <p:cNvPr id="10" name="TextBox 9">
            <a:extLst>
              <a:ext uri="{FF2B5EF4-FFF2-40B4-BE49-F238E27FC236}">
                <a16:creationId xmlns:a16="http://schemas.microsoft.com/office/drawing/2014/main" id="{61C3D269-A200-4AA1-ACA3-EB5ECB00427C}"/>
              </a:ext>
            </a:extLst>
          </p:cNvPr>
          <p:cNvSpPr txBox="1"/>
          <p:nvPr/>
        </p:nvSpPr>
        <p:spPr>
          <a:xfrm>
            <a:off x="901844" y="2506146"/>
            <a:ext cx="720080" cy="369332"/>
          </a:xfrm>
          <a:prstGeom prst="rect">
            <a:avLst/>
          </a:prstGeom>
          <a:noFill/>
        </p:spPr>
        <p:txBody>
          <a:bodyPr wrap="square" rtlCol="0">
            <a:spAutoFit/>
          </a:bodyPr>
          <a:lstStyle/>
          <a:p>
            <a:r>
              <a:rPr lang="nl-NL">
                <a:solidFill>
                  <a:schemeClr val="bg1"/>
                </a:solidFill>
              </a:rPr>
              <a:t>x4</a:t>
            </a:r>
          </a:p>
        </p:txBody>
      </p:sp>
      <p:sp>
        <p:nvSpPr>
          <p:cNvPr id="11" name="TextBox 10">
            <a:extLst>
              <a:ext uri="{FF2B5EF4-FFF2-40B4-BE49-F238E27FC236}">
                <a16:creationId xmlns:a16="http://schemas.microsoft.com/office/drawing/2014/main" id="{30DA8746-4A2B-4575-B525-7C5755131937}"/>
              </a:ext>
            </a:extLst>
          </p:cNvPr>
          <p:cNvSpPr txBox="1"/>
          <p:nvPr/>
        </p:nvSpPr>
        <p:spPr>
          <a:xfrm>
            <a:off x="1558681" y="2274426"/>
            <a:ext cx="720080" cy="369332"/>
          </a:xfrm>
          <a:prstGeom prst="rect">
            <a:avLst/>
          </a:prstGeom>
          <a:noFill/>
        </p:spPr>
        <p:txBody>
          <a:bodyPr wrap="square" rtlCol="0">
            <a:spAutoFit/>
          </a:bodyPr>
          <a:lstStyle/>
          <a:p>
            <a:r>
              <a:rPr lang="nl-NL">
                <a:solidFill>
                  <a:schemeClr val="bg1"/>
                </a:solidFill>
              </a:rPr>
              <a:t>x3</a:t>
            </a:r>
          </a:p>
        </p:txBody>
      </p:sp>
      <p:sp>
        <p:nvSpPr>
          <p:cNvPr id="12" name="TextBox 11">
            <a:extLst>
              <a:ext uri="{FF2B5EF4-FFF2-40B4-BE49-F238E27FC236}">
                <a16:creationId xmlns:a16="http://schemas.microsoft.com/office/drawing/2014/main" id="{03580CDC-E8A7-459E-82DB-A94F6B819D4E}"/>
              </a:ext>
            </a:extLst>
          </p:cNvPr>
          <p:cNvSpPr txBox="1"/>
          <p:nvPr/>
        </p:nvSpPr>
        <p:spPr>
          <a:xfrm>
            <a:off x="1558681" y="3445138"/>
            <a:ext cx="720080" cy="369332"/>
          </a:xfrm>
          <a:prstGeom prst="rect">
            <a:avLst/>
          </a:prstGeom>
          <a:noFill/>
        </p:spPr>
        <p:txBody>
          <a:bodyPr wrap="square" rtlCol="0">
            <a:spAutoFit/>
          </a:bodyPr>
          <a:lstStyle/>
          <a:p>
            <a:r>
              <a:rPr lang="nl-NL">
                <a:solidFill>
                  <a:schemeClr val="bg1"/>
                </a:solidFill>
              </a:rPr>
              <a:t>x2</a:t>
            </a:r>
          </a:p>
        </p:txBody>
      </p:sp>
    </p:spTree>
    <p:extLst>
      <p:ext uri="{BB962C8B-B14F-4D97-AF65-F5344CB8AC3E}">
        <p14:creationId xmlns:p14="http://schemas.microsoft.com/office/powerpoint/2010/main" val="2230938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EFE71B-4BA2-41B9-958A-4D487119C50A}"/>
              </a:ext>
            </a:extLst>
          </p:cNvPr>
          <p:cNvPicPr>
            <a:picLocks noChangeAspect="1"/>
          </p:cNvPicPr>
          <p:nvPr/>
        </p:nvPicPr>
        <p:blipFill rotWithShape="1">
          <a:blip r:embed="rId3"/>
          <a:srcRect l="4819" t="9315" r="3311" b="3708"/>
          <a:stretch/>
        </p:blipFill>
        <p:spPr>
          <a:xfrm>
            <a:off x="2192808" y="1635646"/>
            <a:ext cx="6372572" cy="3186285"/>
          </a:xfrm>
          <a:prstGeom prst="rect">
            <a:avLst/>
          </a:prstGeom>
        </p:spPr>
      </p:pic>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17</a:t>
            </a:fld>
            <a:endParaRPr lang="en-GB"/>
          </a:p>
        </p:txBody>
      </p:sp>
      <p:sp>
        <p:nvSpPr>
          <p:cNvPr id="6" name="Title 1">
            <a:extLst>
              <a:ext uri="{FF2B5EF4-FFF2-40B4-BE49-F238E27FC236}">
                <a16:creationId xmlns:a16="http://schemas.microsoft.com/office/drawing/2014/main" id="{7CD40F87-CE78-46A6-A066-3E88B68F6086}"/>
              </a:ext>
            </a:extLst>
          </p:cNvPr>
          <p:cNvSpPr>
            <a:spLocks noGrp="1"/>
          </p:cNvSpPr>
          <p:nvPr>
            <p:ph type="title"/>
          </p:nvPr>
        </p:nvSpPr>
        <p:spPr>
          <a:xfrm>
            <a:off x="647700" y="1287463"/>
            <a:ext cx="7850189" cy="428625"/>
          </a:xfrm>
        </p:spPr>
        <p:txBody>
          <a:bodyPr/>
          <a:lstStyle/>
          <a:p>
            <a:r>
              <a:rPr lang="nl-NL" dirty="0"/>
              <a:t>2. Definitie- en ontwerpfase</a:t>
            </a:r>
          </a:p>
        </p:txBody>
      </p:sp>
      <p:graphicFrame>
        <p:nvGraphicFramePr>
          <p:cNvPr id="19" name="Chart 18">
            <a:extLst>
              <a:ext uri="{FF2B5EF4-FFF2-40B4-BE49-F238E27FC236}">
                <a16:creationId xmlns:a16="http://schemas.microsoft.com/office/drawing/2014/main" id="{E27CABE8-133C-4A04-AFF2-49ABB5A18BAE}"/>
              </a:ext>
            </a:extLst>
          </p:cNvPr>
          <p:cNvGraphicFramePr>
            <a:graphicFrameLocks/>
          </p:cNvGraphicFramePr>
          <p:nvPr>
            <p:extLst>
              <p:ext uri="{D42A27DB-BD31-4B8C-83A1-F6EECF244321}">
                <p14:modId xmlns:p14="http://schemas.microsoft.com/office/powerpoint/2010/main" val="2972310406"/>
              </p:ext>
            </p:extLst>
          </p:nvPr>
        </p:nvGraphicFramePr>
        <p:xfrm>
          <a:off x="-145481" y="2062261"/>
          <a:ext cx="3344749" cy="2203918"/>
        </p:xfrm>
        <a:graphic>
          <a:graphicData uri="http://schemas.openxmlformats.org/drawingml/2006/chart">
            <c:chart xmlns:c="http://schemas.openxmlformats.org/drawingml/2006/chart" xmlns:r="http://schemas.openxmlformats.org/officeDocument/2006/relationships" r:id="rId4"/>
          </a:graphicData>
        </a:graphic>
      </p:graphicFrame>
      <p:sp>
        <p:nvSpPr>
          <p:cNvPr id="20" name="TextBox 19">
            <a:extLst>
              <a:ext uri="{FF2B5EF4-FFF2-40B4-BE49-F238E27FC236}">
                <a16:creationId xmlns:a16="http://schemas.microsoft.com/office/drawing/2014/main" id="{2D25DB6D-0081-4550-9574-67F8ABFA3DBC}"/>
              </a:ext>
            </a:extLst>
          </p:cNvPr>
          <p:cNvSpPr txBox="1"/>
          <p:nvPr/>
        </p:nvSpPr>
        <p:spPr>
          <a:xfrm>
            <a:off x="815891" y="2506146"/>
            <a:ext cx="720080" cy="369332"/>
          </a:xfrm>
          <a:prstGeom prst="rect">
            <a:avLst/>
          </a:prstGeom>
          <a:noFill/>
        </p:spPr>
        <p:txBody>
          <a:bodyPr wrap="square" rtlCol="0">
            <a:spAutoFit/>
          </a:bodyPr>
          <a:lstStyle/>
          <a:p>
            <a:r>
              <a:rPr lang="nl-NL">
                <a:solidFill>
                  <a:schemeClr val="bg1"/>
                </a:solidFill>
              </a:rPr>
              <a:t>x3</a:t>
            </a:r>
          </a:p>
        </p:txBody>
      </p:sp>
      <p:sp>
        <p:nvSpPr>
          <p:cNvPr id="21" name="TextBox 20">
            <a:extLst>
              <a:ext uri="{FF2B5EF4-FFF2-40B4-BE49-F238E27FC236}">
                <a16:creationId xmlns:a16="http://schemas.microsoft.com/office/drawing/2014/main" id="{7BF2BA49-8A3D-4B88-8FAE-94C538A323F6}"/>
              </a:ext>
            </a:extLst>
          </p:cNvPr>
          <p:cNvSpPr txBox="1"/>
          <p:nvPr/>
        </p:nvSpPr>
        <p:spPr>
          <a:xfrm>
            <a:off x="1472728" y="2274426"/>
            <a:ext cx="720080" cy="369332"/>
          </a:xfrm>
          <a:prstGeom prst="rect">
            <a:avLst/>
          </a:prstGeom>
          <a:noFill/>
        </p:spPr>
        <p:txBody>
          <a:bodyPr wrap="square" rtlCol="0">
            <a:spAutoFit/>
          </a:bodyPr>
          <a:lstStyle/>
          <a:p>
            <a:r>
              <a:rPr lang="nl-NL">
                <a:solidFill>
                  <a:schemeClr val="bg1"/>
                </a:solidFill>
              </a:rPr>
              <a:t>x2</a:t>
            </a:r>
          </a:p>
        </p:txBody>
      </p:sp>
      <p:sp>
        <p:nvSpPr>
          <p:cNvPr id="22" name="TextBox 21">
            <a:extLst>
              <a:ext uri="{FF2B5EF4-FFF2-40B4-BE49-F238E27FC236}">
                <a16:creationId xmlns:a16="http://schemas.microsoft.com/office/drawing/2014/main" id="{9E1C259C-F414-4DB5-935A-B2A9CBC62FBE}"/>
              </a:ext>
            </a:extLst>
          </p:cNvPr>
          <p:cNvSpPr txBox="1"/>
          <p:nvPr/>
        </p:nvSpPr>
        <p:spPr>
          <a:xfrm>
            <a:off x="1472728" y="3445138"/>
            <a:ext cx="720080" cy="369332"/>
          </a:xfrm>
          <a:prstGeom prst="rect">
            <a:avLst/>
          </a:prstGeom>
          <a:noFill/>
        </p:spPr>
        <p:txBody>
          <a:bodyPr wrap="square" rtlCol="0">
            <a:spAutoFit/>
          </a:bodyPr>
          <a:lstStyle/>
          <a:p>
            <a:r>
              <a:rPr lang="nl-NL">
                <a:solidFill>
                  <a:schemeClr val="bg1"/>
                </a:solidFill>
              </a:rPr>
              <a:t>x1</a:t>
            </a:r>
          </a:p>
        </p:txBody>
      </p:sp>
    </p:spTree>
    <p:extLst>
      <p:ext uri="{BB962C8B-B14F-4D97-AF65-F5344CB8AC3E}">
        <p14:creationId xmlns:p14="http://schemas.microsoft.com/office/powerpoint/2010/main" val="1460544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EFE71B-4BA2-41B9-958A-4D487119C50A}"/>
              </a:ext>
            </a:extLst>
          </p:cNvPr>
          <p:cNvPicPr>
            <a:picLocks noChangeAspect="1"/>
          </p:cNvPicPr>
          <p:nvPr/>
        </p:nvPicPr>
        <p:blipFill rotWithShape="1">
          <a:blip r:embed="rId3"/>
          <a:srcRect l="4819" t="9315" r="3311" b="3708"/>
          <a:stretch/>
        </p:blipFill>
        <p:spPr>
          <a:xfrm>
            <a:off x="647700" y="1635646"/>
            <a:ext cx="6372572" cy="3186285"/>
          </a:xfrm>
          <a:prstGeom prst="rect">
            <a:avLst/>
          </a:prstGeom>
        </p:spPr>
      </p:pic>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18</a:t>
            </a:fld>
            <a:endParaRPr lang="en-GB"/>
          </a:p>
        </p:txBody>
      </p:sp>
      <p:sp>
        <p:nvSpPr>
          <p:cNvPr id="6" name="Title 1">
            <a:extLst>
              <a:ext uri="{FF2B5EF4-FFF2-40B4-BE49-F238E27FC236}">
                <a16:creationId xmlns:a16="http://schemas.microsoft.com/office/drawing/2014/main" id="{7CD40F87-CE78-46A6-A066-3E88B68F6086}"/>
              </a:ext>
            </a:extLst>
          </p:cNvPr>
          <p:cNvSpPr>
            <a:spLocks noGrp="1"/>
          </p:cNvSpPr>
          <p:nvPr>
            <p:ph type="title"/>
          </p:nvPr>
        </p:nvSpPr>
        <p:spPr>
          <a:xfrm>
            <a:off x="647700" y="1287463"/>
            <a:ext cx="7850189" cy="428625"/>
          </a:xfrm>
        </p:spPr>
        <p:txBody>
          <a:bodyPr/>
          <a:lstStyle/>
          <a:p>
            <a:r>
              <a:rPr lang="nl-NL" dirty="0"/>
              <a:t>3. Contract- en realisatiefase</a:t>
            </a:r>
          </a:p>
        </p:txBody>
      </p:sp>
      <p:sp>
        <p:nvSpPr>
          <p:cNvPr id="17" name="TextBox 16">
            <a:extLst>
              <a:ext uri="{FF2B5EF4-FFF2-40B4-BE49-F238E27FC236}">
                <a16:creationId xmlns:a16="http://schemas.microsoft.com/office/drawing/2014/main" id="{7357D530-7FC8-455B-A0AA-34055E61F104}"/>
              </a:ext>
            </a:extLst>
          </p:cNvPr>
          <p:cNvSpPr txBox="1"/>
          <p:nvPr/>
        </p:nvSpPr>
        <p:spPr>
          <a:xfrm>
            <a:off x="3985180" y="3812387"/>
            <a:ext cx="2515934" cy="261610"/>
          </a:xfrm>
          <a:prstGeom prst="rect">
            <a:avLst/>
          </a:prstGeom>
          <a:noFill/>
        </p:spPr>
        <p:txBody>
          <a:bodyPr wrap="square" rtlCol="0">
            <a:spAutoFit/>
          </a:bodyPr>
          <a:lstStyle/>
          <a:p>
            <a:r>
              <a:rPr lang="nl-NL" sz="1100" dirty="0">
                <a:latin typeface="Segoe UI" panose="020B0502040204020203" pitchFamily="34" charset="0"/>
                <a:cs typeface="Segoe UI" panose="020B0502040204020203" pitchFamily="34" charset="0"/>
              </a:rPr>
              <a:t>Multipliers vervallen</a:t>
            </a:r>
          </a:p>
        </p:txBody>
      </p:sp>
    </p:spTree>
    <p:extLst>
      <p:ext uri="{BB962C8B-B14F-4D97-AF65-F5344CB8AC3E}">
        <p14:creationId xmlns:p14="http://schemas.microsoft.com/office/powerpoint/2010/main" val="21892387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0176B-39D2-4508-AF0C-540F8A7336DE}"/>
              </a:ext>
            </a:extLst>
          </p:cNvPr>
          <p:cNvSpPr>
            <a:spLocks noGrp="1"/>
          </p:cNvSpPr>
          <p:nvPr>
            <p:ph type="title"/>
          </p:nvPr>
        </p:nvSpPr>
        <p:spPr/>
        <p:txBody>
          <a:bodyPr/>
          <a:lstStyle/>
          <a:p>
            <a:r>
              <a:rPr lang="nl-NL"/>
              <a:t>Evaluatie</a:t>
            </a:r>
          </a:p>
        </p:txBody>
      </p:sp>
      <p:sp>
        <p:nvSpPr>
          <p:cNvPr id="3" name="Slide Number Placeholder 2">
            <a:extLst>
              <a:ext uri="{FF2B5EF4-FFF2-40B4-BE49-F238E27FC236}">
                <a16:creationId xmlns:a16="http://schemas.microsoft.com/office/drawing/2014/main" id="{BDC059D8-7D8C-43B6-A8EC-2B67652EBDAD}"/>
              </a:ext>
            </a:extLst>
          </p:cNvPr>
          <p:cNvSpPr>
            <a:spLocks noGrp="1"/>
          </p:cNvSpPr>
          <p:nvPr>
            <p:ph type="sldNum" sz="quarter" idx="4"/>
          </p:nvPr>
        </p:nvSpPr>
        <p:spPr/>
        <p:txBody>
          <a:bodyPr/>
          <a:lstStyle/>
          <a:p>
            <a:fld id="{44259A67-670E-4C64-97AA-2ABF111DB1CB}" type="slidenum">
              <a:rPr lang="en-GB" smtClean="0"/>
              <a:pPr/>
              <a:t>19</a:t>
            </a:fld>
            <a:endParaRPr lang="en-GB"/>
          </a:p>
        </p:txBody>
      </p:sp>
      <p:sp>
        <p:nvSpPr>
          <p:cNvPr id="4" name="Text Placeholder 3">
            <a:extLst>
              <a:ext uri="{FF2B5EF4-FFF2-40B4-BE49-F238E27FC236}">
                <a16:creationId xmlns:a16="http://schemas.microsoft.com/office/drawing/2014/main" id="{A5DF6FDE-37ED-48FA-B64C-5E484F30ADDA}"/>
              </a:ext>
            </a:extLst>
          </p:cNvPr>
          <p:cNvSpPr>
            <a:spLocks noGrp="1"/>
          </p:cNvSpPr>
          <p:nvPr>
            <p:ph type="body" sz="quarter" idx="11"/>
          </p:nvPr>
        </p:nvSpPr>
        <p:spPr/>
        <p:txBody>
          <a:bodyPr vert="horz" lIns="0" tIns="0" rIns="0" bIns="0" rtlCol="0" anchor="t">
            <a:noAutofit/>
          </a:bodyPr>
          <a:lstStyle/>
          <a:p>
            <a:pPr marL="285750" indent="-285750">
              <a:buFontTx/>
              <a:buChar char="-"/>
            </a:pPr>
            <a:r>
              <a:rPr lang="nl-NL" dirty="0">
                <a:latin typeface="Segoe UI"/>
                <a:cs typeface="Segoe UI"/>
              </a:rPr>
              <a:t>Hoe ziet de ontwikkeling er (ruimtelijk) uit? </a:t>
            </a:r>
          </a:p>
          <a:p>
            <a:pPr marL="285750" indent="-285750">
              <a:buFontTx/>
              <a:buChar char="-"/>
            </a:pPr>
            <a:r>
              <a:rPr lang="nl-NL" dirty="0">
                <a:latin typeface="Segoe UI"/>
                <a:cs typeface="Segoe UI"/>
              </a:rPr>
              <a:t>Heb je je visiedoel gehaald? </a:t>
            </a:r>
          </a:p>
          <a:p>
            <a:pPr marL="285750" indent="-285750">
              <a:buFontTx/>
              <a:buChar char="-"/>
            </a:pPr>
            <a:r>
              <a:rPr lang="nl-NL" dirty="0">
                <a:latin typeface="Segoe UI"/>
                <a:cs typeface="Segoe UI"/>
              </a:rPr>
              <a:t>Hoeveel materiaal heb je bespaard? </a:t>
            </a:r>
          </a:p>
        </p:txBody>
      </p:sp>
    </p:spTree>
    <p:extLst>
      <p:ext uri="{BB962C8B-B14F-4D97-AF65-F5344CB8AC3E}">
        <p14:creationId xmlns:p14="http://schemas.microsoft.com/office/powerpoint/2010/main" val="465246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0E6874-A914-48D3-AA54-A10E5933E930}"/>
              </a:ext>
            </a:extLst>
          </p:cNvPr>
          <p:cNvSpPr/>
          <p:nvPr/>
        </p:nvSpPr>
        <p:spPr>
          <a:xfrm>
            <a:off x="0" y="782638"/>
            <a:ext cx="9180512" cy="4094162"/>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tle 1">
            <a:extLst>
              <a:ext uri="{FF2B5EF4-FFF2-40B4-BE49-F238E27FC236}">
                <a16:creationId xmlns:a16="http://schemas.microsoft.com/office/drawing/2014/main" id="{4560E073-6B63-4A45-AE78-5F01FDA2F649}"/>
              </a:ext>
            </a:extLst>
          </p:cNvPr>
          <p:cNvSpPr>
            <a:spLocks noGrp="1"/>
          </p:cNvSpPr>
          <p:nvPr>
            <p:ph type="title"/>
          </p:nvPr>
        </p:nvSpPr>
        <p:spPr>
          <a:xfrm>
            <a:off x="2267744" y="354013"/>
            <a:ext cx="7850189" cy="428625"/>
          </a:xfrm>
        </p:spPr>
        <p:txBody>
          <a:bodyPr/>
          <a:lstStyle/>
          <a:p>
            <a:r>
              <a:rPr lang="nl-NL"/>
              <a:t>Herbruikbaarheid van materialen (per provincie)</a:t>
            </a:r>
          </a:p>
        </p:txBody>
      </p:sp>
      <p:sp>
        <p:nvSpPr>
          <p:cNvPr id="3" name="Slide Number Placeholder 2">
            <a:extLst>
              <a:ext uri="{FF2B5EF4-FFF2-40B4-BE49-F238E27FC236}">
                <a16:creationId xmlns:a16="http://schemas.microsoft.com/office/drawing/2014/main" id="{1687D197-10EA-402F-818A-A3EE9F995D63}"/>
              </a:ext>
            </a:extLst>
          </p:cNvPr>
          <p:cNvSpPr>
            <a:spLocks noGrp="1"/>
          </p:cNvSpPr>
          <p:nvPr>
            <p:ph type="sldNum" sz="quarter" idx="4"/>
          </p:nvPr>
        </p:nvSpPr>
        <p:spPr/>
        <p:txBody>
          <a:bodyPr/>
          <a:lstStyle/>
          <a:p>
            <a:fld id="{44259A67-670E-4C64-97AA-2ABF111DB1CB}" type="slidenum">
              <a:rPr lang="en-GB" smtClean="0"/>
              <a:pPr/>
              <a:t>2</a:t>
            </a:fld>
            <a:endParaRPr lang="en-GB"/>
          </a:p>
        </p:txBody>
      </p:sp>
      <p:sp>
        <p:nvSpPr>
          <p:cNvPr id="7" name="TextBox 6">
            <a:extLst>
              <a:ext uri="{FF2B5EF4-FFF2-40B4-BE49-F238E27FC236}">
                <a16:creationId xmlns:a16="http://schemas.microsoft.com/office/drawing/2014/main" id="{E5932EDB-A719-4BDA-BB18-1CB9EB79AA8F}"/>
              </a:ext>
            </a:extLst>
          </p:cNvPr>
          <p:cNvSpPr txBox="1"/>
          <p:nvPr/>
        </p:nvSpPr>
        <p:spPr>
          <a:xfrm>
            <a:off x="767203" y="4658682"/>
            <a:ext cx="7728398" cy="261610"/>
          </a:xfrm>
          <a:prstGeom prst="rect">
            <a:avLst/>
          </a:prstGeom>
          <a:noFill/>
        </p:spPr>
        <p:txBody>
          <a:bodyPr wrap="none" rtlCol="0">
            <a:spAutoFit/>
          </a:bodyPr>
          <a:lstStyle/>
          <a:p>
            <a:r>
              <a:rPr lang="nl-NL" sz="1100"/>
              <a:t>Bron: https://www.cirkelstad.nl/wp3/wp-content/uploads/2020/10/Deelrapport-Vraag-en-aanbod-Opcirkelen-in-de-bouw-final.pdf</a:t>
            </a:r>
          </a:p>
        </p:txBody>
      </p:sp>
      <p:pic>
        <p:nvPicPr>
          <p:cNvPr id="8" name="Picture 7">
            <a:extLst>
              <a:ext uri="{FF2B5EF4-FFF2-40B4-BE49-F238E27FC236}">
                <a16:creationId xmlns:a16="http://schemas.microsoft.com/office/drawing/2014/main" id="{AA6B973D-555E-4ABD-B122-1972CF432EBC}"/>
              </a:ext>
            </a:extLst>
          </p:cNvPr>
          <p:cNvPicPr>
            <a:picLocks noChangeAspect="1"/>
          </p:cNvPicPr>
          <p:nvPr/>
        </p:nvPicPr>
        <p:blipFill>
          <a:blip r:embed="rId3"/>
          <a:stretch>
            <a:fillRect/>
          </a:stretch>
        </p:blipFill>
        <p:spPr>
          <a:xfrm>
            <a:off x="1038857" y="1000334"/>
            <a:ext cx="6840760" cy="3629375"/>
          </a:xfrm>
          <a:prstGeom prst="rect">
            <a:avLst/>
          </a:prstGeom>
        </p:spPr>
      </p:pic>
    </p:spTree>
    <p:extLst>
      <p:ext uri="{BB962C8B-B14F-4D97-AF65-F5344CB8AC3E}">
        <p14:creationId xmlns:p14="http://schemas.microsoft.com/office/powerpoint/2010/main" val="46622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0176B-39D2-4508-AF0C-540F8A7336DE}"/>
              </a:ext>
            </a:extLst>
          </p:cNvPr>
          <p:cNvSpPr>
            <a:spLocks noGrp="1"/>
          </p:cNvSpPr>
          <p:nvPr>
            <p:ph type="title"/>
          </p:nvPr>
        </p:nvSpPr>
        <p:spPr>
          <a:xfrm>
            <a:off x="647700" y="1752461"/>
            <a:ext cx="7850189" cy="428625"/>
          </a:xfrm>
        </p:spPr>
        <p:txBody>
          <a:bodyPr/>
          <a:lstStyle/>
          <a:p>
            <a:r>
              <a:rPr lang="nl-NL" dirty="0"/>
              <a:t>Circulariteit in voorbeeldprojecten</a:t>
            </a:r>
          </a:p>
        </p:txBody>
      </p:sp>
      <p:sp>
        <p:nvSpPr>
          <p:cNvPr id="3" name="Slide Number Placeholder 2">
            <a:extLst>
              <a:ext uri="{FF2B5EF4-FFF2-40B4-BE49-F238E27FC236}">
                <a16:creationId xmlns:a16="http://schemas.microsoft.com/office/drawing/2014/main" id="{BDC059D8-7D8C-43B6-A8EC-2B67652EBDAD}"/>
              </a:ext>
            </a:extLst>
          </p:cNvPr>
          <p:cNvSpPr>
            <a:spLocks noGrp="1"/>
          </p:cNvSpPr>
          <p:nvPr>
            <p:ph type="sldNum" sz="quarter" idx="4"/>
          </p:nvPr>
        </p:nvSpPr>
        <p:spPr/>
        <p:txBody>
          <a:bodyPr/>
          <a:lstStyle/>
          <a:p>
            <a:fld id="{44259A67-670E-4C64-97AA-2ABF111DB1CB}" type="slidenum">
              <a:rPr lang="en-GB" smtClean="0"/>
              <a:pPr/>
              <a:t>20</a:t>
            </a:fld>
            <a:endParaRPr lang="en-GB"/>
          </a:p>
        </p:txBody>
      </p:sp>
    </p:spTree>
    <p:extLst>
      <p:ext uri="{BB962C8B-B14F-4D97-AF65-F5344CB8AC3E}">
        <p14:creationId xmlns:p14="http://schemas.microsoft.com/office/powerpoint/2010/main" val="2033837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EDCA0-A8A6-AE5C-2986-A0BF1B288007}"/>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6D14369-4F2E-898B-0A4F-8451172FC8EB}"/>
              </a:ext>
            </a:extLst>
          </p:cNvPr>
          <p:cNvSpPr>
            <a:spLocks noGrp="1"/>
          </p:cNvSpPr>
          <p:nvPr>
            <p:ph type="sldNum" sz="quarter" idx="4"/>
          </p:nvPr>
        </p:nvSpPr>
        <p:spPr/>
        <p:txBody>
          <a:bodyPr/>
          <a:lstStyle/>
          <a:p>
            <a:fld id="{44259A67-670E-4C64-97AA-2ABF111DB1CB}" type="slidenum">
              <a:rPr lang="en-GB" smtClean="0"/>
              <a:pPr/>
              <a:t>21</a:t>
            </a:fld>
            <a:endParaRPr lang="en-GB"/>
          </a:p>
        </p:txBody>
      </p:sp>
      <p:pic>
        <p:nvPicPr>
          <p:cNvPr id="5" name="Picture 4" descr="A diagram of a city&#10;&#10;Description automatically generated">
            <a:extLst>
              <a:ext uri="{FF2B5EF4-FFF2-40B4-BE49-F238E27FC236}">
                <a16:creationId xmlns:a16="http://schemas.microsoft.com/office/drawing/2014/main" id="{B9419268-CB90-51B1-1270-84388CC3555D}"/>
              </a:ext>
            </a:extLst>
          </p:cNvPr>
          <p:cNvPicPr>
            <a:picLocks noChangeAspect="1"/>
          </p:cNvPicPr>
          <p:nvPr/>
        </p:nvPicPr>
        <p:blipFill>
          <a:blip r:embed="rId3"/>
          <a:stretch>
            <a:fillRect/>
          </a:stretch>
        </p:blipFill>
        <p:spPr>
          <a:xfrm>
            <a:off x="467544" y="51470"/>
            <a:ext cx="7205703" cy="5092030"/>
          </a:xfrm>
          <a:prstGeom prst="rect">
            <a:avLst/>
          </a:prstGeom>
        </p:spPr>
      </p:pic>
    </p:spTree>
    <p:extLst>
      <p:ext uri="{BB962C8B-B14F-4D97-AF65-F5344CB8AC3E}">
        <p14:creationId xmlns:p14="http://schemas.microsoft.com/office/powerpoint/2010/main" val="2879830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0585D-8DB1-2EA1-78D7-88370150D71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98D4376-A097-C17E-0D99-0AC97020309D}"/>
              </a:ext>
            </a:extLst>
          </p:cNvPr>
          <p:cNvSpPr>
            <a:spLocks noGrp="1"/>
          </p:cNvSpPr>
          <p:nvPr>
            <p:ph type="sldNum" sz="quarter" idx="4"/>
          </p:nvPr>
        </p:nvSpPr>
        <p:spPr/>
        <p:txBody>
          <a:bodyPr/>
          <a:lstStyle/>
          <a:p>
            <a:fld id="{44259A67-670E-4C64-97AA-2ABF111DB1CB}" type="slidenum">
              <a:rPr lang="en-GB" smtClean="0"/>
              <a:pPr/>
              <a:t>22</a:t>
            </a:fld>
            <a:endParaRPr lang="en-GB"/>
          </a:p>
        </p:txBody>
      </p:sp>
      <p:pic>
        <p:nvPicPr>
          <p:cNvPr id="5" name="Picture 4">
            <a:extLst>
              <a:ext uri="{FF2B5EF4-FFF2-40B4-BE49-F238E27FC236}">
                <a16:creationId xmlns:a16="http://schemas.microsoft.com/office/drawing/2014/main" id="{4C069141-4039-59E9-231F-F9203751D0C6}"/>
              </a:ext>
            </a:extLst>
          </p:cNvPr>
          <p:cNvPicPr>
            <a:picLocks noChangeAspect="1"/>
          </p:cNvPicPr>
          <p:nvPr/>
        </p:nvPicPr>
        <p:blipFill rotWithShape="1">
          <a:blip r:embed="rId3"/>
          <a:srcRect l="4450"/>
          <a:stretch/>
        </p:blipFill>
        <p:spPr>
          <a:xfrm>
            <a:off x="-90264" y="-1206788"/>
            <a:ext cx="9324528" cy="6350288"/>
          </a:xfrm>
          <a:prstGeom prst="rect">
            <a:avLst/>
          </a:prstGeom>
        </p:spPr>
      </p:pic>
    </p:spTree>
    <p:extLst>
      <p:ext uri="{BB962C8B-B14F-4D97-AF65-F5344CB8AC3E}">
        <p14:creationId xmlns:p14="http://schemas.microsoft.com/office/powerpoint/2010/main" val="3328904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5644-E95F-F18F-F1D1-624B0008D0C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24C9603-6CA6-7EA4-F071-E7265CC97890}"/>
              </a:ext>
            </a:extLst>
          </p:cNvPr>
          <p:cNvSpPr>
            <a:spLocks noGrp="1"/>
          </p:cNvSpPr>
          <p:nvPr>
            <p:ph type="sldNum" sz="quarter" idx="4"/>
          </p:nvPr>
        </p:nvSpPr>
        <p:spPr/>
        <p:txBody>
          <a:bodyPr/>
          <a:lstStyle/>
          <a:p>
            <a:fld id="{44259A67-670E-4C64-97AA-2ABF111DB1CB}" type="slidenum">
              <a:rPr lang="en-GB" smtClean="0"/>
              <a:pPr/>
              <a:t>23</a:t>
            </a:fld>
            <a:endParaRPr lang="en-GB"/>
          </a:p>
        </p:txBody>
      </p:sp>
      <p:pic>
        <p:nvPicPr>
          <p:cNvPr id="5" name="Picture 4" descr="A diagram of a diagram&#10;&#10;Description automatically generated">
            <a:extLst>
              <a:ext uri="{FF2B5EF4-FFF2-40B4-BE49-F238E27FC236}">
                <a16:creationId xmlns:a16="http://schemas.microsoft.com/office/drawing/2014/main" id="{D3B38DAB-766D-9981-EE65-5E714702EFF9}"/>
              </a:ext>
            </a:extLst>
          </p:cNvPr>
          <p:cNvPicPr>
            <a:picLocks noChangeAspect="1"/>
          </p:cNvPicPr>
          <p:nvPr/>
        </p:nvPicPr>
        <p:blipFill>
          <a:blip r:embed="rId3"/>
          <a:stretch>
            <a:fillRect/>
          </a:stretch>
        </p:blipFill>
        <p:spPr>
          <a:xfrm>
            <a:off x="467544" y="1295069"/>
            <a:ext cx="8393433" cy="2312857"/>
          </a:xfrm>
          <a:prstGeom prst="rect">
            <a:avLst/>
          </a:prstGeom>
        </p:spPr>
      </p:pic>
    </p:spTree>
    <p:extLst>
      <p:ext uri="{BB962C8B-B14F-4D97-AF65-F5344CB8AC3E}">
        <p14:creationId xmlns:p14="http://schemas.microsoft.com/office/powerpoint/2010/main" val="1911925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D92211-ABC3-4140-FEA9-FE99E88FEEC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C713DC9-B202-3CF5-C38F-C078B1BD8F1F}"/>
              </a:ext>
            </a:extLst>
          </p:cNvPr>
          <p:cNvSpPr>
            <a:spLocks noGrp="1"/>
          </p:cNvSpPr>
          <p:nvPr>
            <p:ph type="sldNum" sz="quarter" idx="4"/>
          </p:nvPr>
        </p:nvSpPr>
        <p:spPr/>
        <p:txBody>
          <a:bodyPr/>
          <a:lstStyle/>
          <a:p>
            <a:fld id="{44259A67-670E-4C64-97AA-2ABF111DB1CB}" type="slidenum">
              <a:rPr lang="en-GB" smtClean="0"/>
              <a:pPr/>
              <a:t>24</a:t>
            </a:fld>
            <a:endParaRPr lang="en-GB"/>
          </a:p>
        </p:txBody>
      </p:sp>
      <p:pic>
        <p:nvPicPr>
          <p:cNvPr id="4" name="Picture 3" descr="A diagram of water resources&#10;&#10;Description automatically generated">
            <a:extLst>
              <a:ext uri="{FF2B5EF4-FFF2-40B4-BE49-F238E27FC236}">
                <a16:creationId xmlns:a16="http://schemas.microsoft.com/office/drawing/2014/main" id="{F42244E5-4B8C-0601-6126-BA558FF6D963}"/>
              </a:ext>
            </a:extLst>
          </p:cNvPr>
          <p:cNvPicPr>
            <a:picLocks noChangeAspect="1"/>
          </p:cNvPicPr>
          <p:nvPr/>
        </p:nvPicPr>
        <p:blipFill>
          <a:blip r:embed="rId3"/>
          <a:stretch>
            <a:fillRect/>
          </a:stretch>
        </p:blipFill>
        <p:spPr>
          <a:xfrm>
            <a:off x="511596" y="51470"/>
            <a:ext cx="8164433" cy="5143500"/>
          </a:xfrm>
          <a:prstGeom prst="rect">
            <a:avLst/>
          </a:prstGeom>
        </p:spPr>
      </p:pic>
    </p:spTree>
    <p:extLst>
      <p:ext uri="{BB962C8B-B14F-4D97-AF65-F5344CB8AC3E}">
        <p14:creationId xmlns:p14="http://schemas.microsoft.com/office/powerpoint/2010/main" val="3688428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1121D-C4C0-1969-4DC7-4E61E4DE0B0D}"/>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863ADC-D4E4-16C4-4994-2B4016061F73}"/>
              </a:ext>
            </a:extLst>
          </p:cNvPr>
          <p:cNvSpPr>
            <a:spLocks noGrp="1"/>
          </p:cNvSpPr>
          <p:nvPr>
            <p:ph type="sldNum" sz="quarter" idx="4"/>
          </p:nvPr>
        </p:nvSpPr>
        <p:spPr/>
        <p:txBody>
          <a:bodyPr/>
          <a:lstStyle/>
          <a:p>
            <a:fld id="{44259A67-670E-4C64-97AA-2ABF111DB1CB}" type="slidenum">
              <a:rPr lang="en-GB" smtClean="0"/>
              <a:pPr/>
              <a:t>25</a:t>
            </a:fld>
            <a:endParaRPr lang="en-GB"/>
          </a:p>
        </p:txBody>
      </p:sp>
      <p:pic>
        <p:nvPicPr>
          <p:cNvPr id="5" name="Picture 4" descr="A diagram of a computerized device&#10;&#10;Description automatically generated with medium confidence">
            <a:extLst>
              <a:ext uri="{FF2B5EF4-FFF2-40B4-BE49-F238E27FC236}">
                <a16:creationId xmlns:a16="http://schemas.microsoft.com/office/drawing/2014/main" id="{A3F56DDF-8653-346A-2F39-7EDE31A4DD5E}"/>
              </a:ext>
            </a:extLst>
          </p:cNvPr>
          <p:cNvPicPr>
            <a:picLocks noChangeAspect="1"/>
          </p:cNvPicPr>
          <p:nvPr/>
        </p:nvPicPr>
        <p:blipFill>
          <a:blip r:embed="rId3"/>
          <a:stretch>
            <a:fillRect/>
          </a:stretch>
        </p:blipFill>
        <p:spPr>
          <a:xfrm>
            <a:off x="395536" y="9303"/>
            <a:ext cx="7939481" cy="5143500"/>
          </a:xfrm>
          <a:prstGeom prst="rect">
            <a:avLst/>
          </a:prstGeom>
        </p:spPr>
      </p:pic>
    </p:spTree>
    <p:extLst>
      <p:ext uri="{BB962C8B-B14F-4D97-AF65-F5344CB8AC3E}">
        <p14:creationId xmlns:p14="http://schemas.microsoft.com/office/powerpoint/2010/main" val="39458005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B3608-DCDF-0EC8-7A4D-8A4F99C879B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82B66EB-6D10-A9AE-E5BA-567EB551EF2F}"/>
              </a:ext>
            </a:extLst>
          </p:cNvPr>
          <p:cNvSpPr>
            <a:spLocks noGrp="1"/>
          </p:cNvSpPr>
          <p:nvPr>
            <p:ph type="sldNum" sz="quarter" idx="4"/>
          </p:nvPr>
        </p:nvSpPr>
        <p:spPr/>
        <p:txBody>
          <a:bodyPr/>
          <a:lstStyle/>
          <a:p>
            <a:fld id="{44259A67-670E-4C64-97AA-2ABF111DB1CB}" type="slidenum">
              <a:rPr lang="en-GB" smtClean="0"/>
              <a:pPr/>
              <a:t>26</a:t>
            </a:fld>
            <a:endParaRPr lang="en-GB"/>
          </a:p>
        </p:txBody>
      </p:sp>
      <p:pic>
        <p:nvPicPr>
          <p:cNvPr id="4" name="Picture 3" descr="A diagram of a city&#10;&#10;Description automatically generated">
            <a:extLst>
              <a:ext uri="{FF2B5EF4-FFF2-40B4-BE49-F238E27FC236}">
                <a16:creationId xmlns:a16="http://schemas.microsoft.com/office/drawing/2014/main" id="{53D5F00F-5152-CA3C-CCF4-8C2C790F78CF}"/>
              </a:ext>
            </a:extLst>
          </p:cNvPr>
          <p:cNvPicPr>
            <a:picLocks noChangeAspect="1"/>
          </p:cNvPicPr>
          <p:nvPr/>
        </p:nvPicPr>
        <p:blipFill>
          <a:blip r:embed="rId3"/>
          <a:stretch>
            <a:fillRect/>
          </a:stretch>
        </p:blipFill>
        <p:spPr>
          <a:xfrm>
            <a:off x="539552" y="0"/>
            <a:ext cx="7273918" cy="5143500"/>
          </a:xfrm>
          <a:prstGeom prst="rect">
            <a:avLst/>
          </a:prstGeom>
        </p:spPr>
      </p:pic>
    </p:spTree>
    <p:extLst>
      <p:ext uri="{BB962C8B-B14F-4D97-AF65-F5344CB8AC3E}">
        <p14:creationId xmlns:p14="http://schemas.microsoft.com/office/powerpoint/2010/main" val="3866396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2671-E357-485F-86DC-56886025752A}"/>
              </a:ext>
            </a:extLst>
          </p:cNvPr>
          <p:cNvSpPr>
            <a:spLocks noGrp="1"/>
          </p:cNvSpPr>
          <p:nvPr>
            <p:ph type="ctrTitle"/>
          </p:nvPr>
        </p:nvSpPr>
        <p:spPr/>
        <p:txBody>
          <a:bodyPr/>
          <a:lstStyle/>
          <a:p>
            <a:endParaRPr lang="nl-NL"/>
          </a:p>
        </p:txBody>
      </p:sp>
      <p:sp>
        <p:nvSpPr>
          <p:cNvPr id="3" name="Subtitle 2">
            <a:extLst>
              <a:ext uri="{FF2B5EF4-FFF2-40B4-BE49-F238E27FC236}">
                <a16:creationId xmlns:a16="http://schemas.microsoft.com/office/drawing/2014/main" id="{BCCD6FA2-505D-43C3-9F26-8951D5D89089}"/>
              </a:ext>
            </a:extLst>
          </p:cNvPr>
          <p:cNvSpPr>
            <a:spLocks noGrp="1"/>
          </p:cNvSpPr>
          <p:nvPr>
            <p:ph type="subTitle" idx="1"/>
          </p:nvPr>
        </p:nvSpPr>
        <p:spPr/>
        <p:txBody>
          <a:bodyPr/>
          <a:lstStyle/>
          <a:p>
            <a:endParaRPr lang="nl-NL"/>
          </a:p>
        </p:txBody>
      </p:sp>
      <p:sp>
        <p:nvSpPr>
          <p:cNvPr id="4" name="Date Placeholder 3">
            <a:extLst>
              <a:ext uri="{FF2B5EF4-FFF2-40B4-BE49-F238E27FC236}">
                <a16:creationId xmlns:a16="http://schemas.microsoft.com/office/drawing/2014/main" id="{BE97D7AE-316A-4944-89CD-AF11AB249C09}"/>
              </a:ext>
            </a:extLst>
          </p:cNvPr>
          <p:cNvSpPr>
            <a:spLocks noGrp="1"/>
          </p:cNvSpPr>
          <p:nvPr>
            <p:ph type="dt" sz="half" idx="10"/>
          </p:nvPr>
        </p:nvSpPr>
        <p:spPr/>
        <p:txBody>
          <a:bodyPr/>
          <a:lstStyle/>
          <a:p>
            <a:endParaRPr lang="nl-NL" dirty="0"/>
          </a:p>
        </p:txBody>
      </p:sp>
      <p:sp>
        <p:nvSpPr>
          <p:cNvPr id="5" name="Slide Number Placeholder 4">
            <a:extLst>
              <a:ext uri="{FF2B5EF4-FFF2-40B4-BE49-F238E27FC236}">
                <a16:creationId xmlns:a16="http://schemas.microsoft.com/office/drawing/2014/main" id="{31E1F1EE-2FE5-4D35-A45C-5ED7B952968E}"/>
              </a:ext>
            </a:extLst>
          </p:cNvPr>
          <p:cNvSpPr>
            <a:spLocks noGrp="1"/>
          </p:cNvSpPr>
          <p:nvPr>
            <p:ph type="sldNum" sz="quarter" idx="12"/>
          </p:nvPr>
        </p:nvSpPr>
        <p:spPr/>
        <p:txBody>
          <a:bodyPr/>
          <a:lstStyle/>
          <a:p>
            <a:endParaRPr lang="nl-NL" dirty="0"/>
          </a:p>
        </p:txBody>
      </p:sp>
      <p:pic>
        <p:nvPicPr>
          <p:cNvPr id="7" name="Picture 6" descr="Diagram, engineering drawing&#10;&#10;Description automatically generated">
            <a:extLst>
              <a:ext uri="{FF2B5EF4-FFF2-40B4-BE49-F238E27FC236}">
                <a16:creationId xmlns:a16="http://schemas.microsoft.com/office/drawing/2014/main" id="{130E5ABC-5011-4461-91A9-E233EE424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7615" y="24030"/>
            <a:ext cx="5093385" cy="5095439"/>
          </a:xfrm>
          <a:prstGeom prst="rect">
            <a:avLst/>
          </a:prstGeom>
        </p:spPr>
      </p:pic>
    </p:spTree>
    <p:extLst>
      <p:ext uri="{BB962C8B-B14F-4D97-AF65-F5344CB8AC3E}">
        <p14:creationId xmlns:p14="http://schemas.microsoft.com/office/powerpoint/2010/main" val="18595324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06598-E758-923F-FBBA-B33359C57948}"/>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91C795E-2A50-9923-0538-C1C05F03B8DF}"/>
              </a:ext>
            </a:extLst>
          </p:cNvPr>
          <p:cNvSpPr>
            <a:spLocks noGrp="1"/>
          </p:cNvSpPr>
          <p:nvPr>
            <p:ph type="sldNum" sz="quarter" idx="4"/>
          </p:nvPr>
        </p:nvSpPr>
        <p:spPr/>
        <p:txBody>
          <a:bodyPr/>
          <a:lstStyle/>
          <a:p>
            <a:fld id="{44259A67-670E-4C64-97AA-2ABF111DB1CB}" type="slidenum">
              <a:rPr lang="en-GB" smtClean="0"/>
              <a:pPr/>
              <a:t>28</a:t>
            </a:fld>
            <a:endParaRPr lang="en-GB"/>
          </a:p>
        </p:txBody>
      </p:sp>
      <p:pic>
        <p:nvPicPr>
          <p:cNvPr id="5" name="Picture 4" descr="A diagram of different colored pipes&#10;&#10;Description automatically generated">
            <a:extLst>
              <a:ext uri="{FF2B5EF4-FFF2-40B4-BE49-F238E27FC236}">
                <a16:creationId xmlns:a16="http://schemas.microsoft.com/office/drawing/2014/main" id="{032CF45A-F693-F286-90C6-331A737A739A}"/>
              </a:ext>
            </a:extLst>
          </p:cNvPr>
          <p:cNvPicPr>
            <a:picLocks noChangeAspect="1"/>
          </p:cNvPicPr>
          <p:nvPr/>
        </p:nvPicPr>
        <p:blipFill>
          <a:blip r:embed="rId3"/>
          <a:stretch>
            <a:fillRect/>
          </a:stretch>
        </p:blipFill>
        <p:spPr>
          <a:xfrm>
            <a:off x="49237" y="97345"/>
            <a:ext cx="9486306" cy="5059363"/>
          </a:xfrm>
          <a:prstGeom prst="rect">
            <a:avLst/>
          </a:prstGeom>
        </p:spPr>
      </p:pic>
    </p:spTree>
    <p:extLst>
      <p:ext uri="{BB962C8B-B14F-4D97-AF65-F5344CB8AC3E}">
        <p14:creationId xmlns:p14="http://schemas.microsoft.com/office/powerpoint/2010/main" val="363961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52671-E357-485F-86DC-56886025752A}"/>
              </a:ext>
            </a:extLst>
          </p:cNvPr>
          <p:cNvSpPr>
            <a:spLocks noGrp="1"/>
          </p:cNvSpPr>
          <p:nvPr>
            <p:ph type="ctrTitle"/>
          </p:nvPr>
        </p:nvSpPr>
        <p:spPr/>
        <p:txBody>
          <a:bodyPr/>
          <a:lstStyle/>
          <a:p>
            <a:endParaRPr lang="nl-NL"/>
          </a:p>
        </p:txBody>
      </p:sp>
      <p:sp>
        <p:nvSpPr>
          <p:cNvPr id="3" name="Subtitle 2">
            <a:extLst>
              <a:ext uri="{FF2B5EF4-FFF2-40B4-BE49-F238E27FC236}">
                <a16:creationId xmlns:a16="http://schemas.microsoft.com/office/drawing/2014/main" id="{BCCD6FA2-505D-43C3-9F26-8951D5D89089}"/>
              </a:ext>
            </a:extLst>
          </p:cNvPr>
          <p:cNvSpPr>
            <a:spLocks noGrp="1"/>
          </p:cNvSpPr>
          <p:nvPr>
            <p:ph type="subTitle" idx="1"/>
          </p:nvPr>
        </p:nvSpPr>
        <p:spPr/>
        <p:txBody>
          <a:bodyPr/>
          <a:lstStyle/>
          <a:p>
            <a:endParaRPr lang="nl-NL"/>
          </a:p>
        </p:txBody>
      </p:sp>
      <p:sp>
        <p:nvSpPr>
          <p:cNvPr id="4" name="Date Placeholder 3">
            <a:extLst>
              <a:ext uri="{FF2B5EF4-FFF2-40B4-BE49-F238E27FC236}">
                <a16:creationId xmlns:a16="http://schemas.microsoft.com/office/drawing/2014/main" id="{BE97D7AE-316A-4944-89CD-AF11AB249C09}"/>
              </a:ext>
            </a:extLst>
          </p:cNvPr>
          <p:cNvSpPr>
            <a:spLocks noGrp="1"/>
          </p:cNvSpPr>
          <p:nvPr>
            <p:ph type="dt" sz="half" idx="10"/>
          </p:nvPr>
        </p:nvSpPr>
        <p:spPr/>
        <p:txBody>
          <a:bodyPr/>
          <a:lstStyle/>
          <a:p>
            <a:endParaRPr lang="nl-NL" dirty="0"/>
          </a:p>
        </p:txBody>
      </p:sp>
      <p:sp>
        <p:nvSpPr>
          <p:cNvPr id="5" name="Slide Number Placeholder 4">
            <a:extLst>
              <a:ext uri="{FF2B5EF4-FFF2-40B4-BE49-F238E27FC236}">
                <a16:creationId xmlns:a16="http://schemas.microsoft.com/office/drawing/2014/main" id="{31E1F1EE-2FE5-4D35-A45C-5ED7B952968E}"/>
              </a:ext>
            </a:extLst>
          </p:cNvPr>
          <p:cNvSpPr>
            <a:spLocks noGrp="1"/>
          </p:cNvSpPr>
          <p:nvPr>
            <p:ph type="sldNum" sz="quarter" idx="12"/>
          </p:nvPr>
        </p:nvSpPr>
        <p:spPr/>
        <p:txBody>
          <a:bodyPr/>
          <a:lstStyle/>
          <a:p>
            <a:endParaRPr lang="nl-NL" dirty="0"/>
          </a:p>
        </p:txBody>
      </p:sp>
      <p:pic>
        <p:nvPicPr>
          <p:cNvPr id="6" name="Picture 2">
            <a:extLst>
              <a:ext uri="{FF2B5EF4-FFF2-40B4-BE49-F238E27FC236}">
                <a16:creationId xmlns:a16="http://schemas.microsoft.com/office/drawing/2014/main" id="{502F01F3-D1F2-4D40-8BCB-502A716AEB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0710" y="430848"/>
            <a:ext cx="6929162" cy="4541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0692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CB9701-CE64-4FAC-2079-39BDF40B760F}"/>
              </a:ext>
            </a:extLst>
          </p:cNvPr>
          <p:cNvSpPr/>
          <p:nvPr/>
        </p:nvSpPr>
        <p:spPr>
          <a:xfrm>
            <a:off x="0" y="792480"/>
            <a:ext cx="9144000" cy="408432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nl-NL"/>
          </a:p>
        </p:txBody>
      </p:sp>
      <p:sp>
        <p:nvSpPr>
          <p:cNvPr id="2" name="Titel 1">
            <a:extLst>
              <a:ext uri="{FF2B5EF4-FFF2-40B4-BE49-F238E27FC236}">
                <a16:creationId xmlns:a16="http://schemas.microsoft.com/office/drawing/2014/main" id="{C5B51685-CF4A-4145-897E-24590086EB48}"/>
              </a:ext>
            </a:extLst>
          </p:cNvPr>
          <p:cNvSpPr>
            <a:spLocks noGrp="1"/>
          </p:cNvSpPr>
          <p:nvPr>
            <p:ph type="title"/>
          </p:nvPr>
        </p:nvSpPr>
        <p:spPr/>
        <p:txBody>
          <a:bodyPr/>
          <a:lstStyle/>
          <a:p>
            <a:r>
              <a:rPr lang="nl-NL" dirty="0"/>
              <a:t>Hoe te sturen op circulariteit in gebiedsontwikkeling:</a:t>
            </a:r>
          </a:p>
        </p:txBody>
      </p:sp>
      <p:sp>
        <p:nvSpPr>
          <p:cNvPr id="3" name="Tijdelijke aanduiding voor dianummer 2">
            <a:extLst>
              <a:ext uri="{FF2B5EF4-FFF2-40B4-BE49-F238E27FC236}">
                <a16:creationId xmlns:a16="http://schemas.microsoft.com/office/drawing/2014/main" id="{B6A0F0F1-DF4F-4C94-8629-3D7839FF01CC}"/>
              </a:ext>
            </a:extLst>
          </p:cNvPr>
          <p:cNvSpPr>
            <a:spLocks noGrp="1"/>
          </p:cNvSpPr>
          <p:nvPr>
            <p:ph type="sldNum" sz="quarter" idx="4"/>
          </p:nvPr>
        </p:nvSpPr>
        <p:spPr/>
        <p:txBody>
          <a:bodyPr/>
          <a:lstStyle/>
          <a:p>
            <a:fld id="{44259A67-670E-4C64-97AA-2ABF111DB1CB}" type="slidenum">
              <a:rPr lang="en-GB" smtClean="0"/>
              <a:pPr/>
              <a:t>3</a:t>
            </a:fld>
            <a:endParaRPr lang="en-GB"/>
          </a:p>
        </p:txBody>
      </p:sp>
      <p:pic>
        <p:nvPicPr>
          <p:cNvPr id="8" name="Picture 7">
            <a:extLst>
              <a:ext uri="{FF2B5EF4-FFF2-40B4-BE49-F238E27FC236}">
                <a16:creationId xmlns:a16="http://schemas.microsoft.com/office/drawing/2014/main" id="{E65502E8-C67F-C86A-4BC1-44100451A27B}"/>
              </a:ext>
            </a:extLst>
          </p:cNvPr>
          <p:cNvPicPr>
            <a:picLocks noChangeAspect="1"/>
          </p:cNvPicPr>
          <p:nvPr/>
        </p:nvPicPr>
        <p:blipFill>
          <a:blip r:embed="rId3"/>
          <a:stretch>
            <a:fillRect/>
          </a:stretch>
        </p:blipFill>
        <p:spPr>
          <a:xfrm>
            <a:off x="645411" y="1978220"/>
            <a:ext cx="3781949" cy="1712839"/>
          </a:xfrm>
          <a:prstGeom prst="rect">
            <a:avLst/>
          </a:prstGeom>
        </p:spPr>
      </p:pic>
    </p:spTree>
    <p:extLst>
      <p:ext uri="{BB962C8B-B14F-4D97-AF65-F5344CB8AC3E}">
        <p14:creationId xmlns:p14="http://schemas.microsoft.com/office/powerpoint/2010/main" val="6004830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B6A0F0F1-DF4F-4C94-8629-3D7839FF01CC}"/>
              </a:ext>
            </a:extLst>
          </p:cNvPr>
          <p:cNvSpPr>
            <a:spLocks noGrp="1"/>
          </p:cNvSpPr>
          <p:nvPr>
            <p:ph type="sldNum" sz="quarter" idx="4"/>
          </p:nvPr>
        </p:nvSpPr>
        <p:spPr>
          <a:xfrm>
            <a:off x="7968355" y="4876800"/>
            <a:ext cx="527246" cy="266700"/>
          </a:xfrm>
        </p:spPr>
        <p:txBody>
          <a:bodyPr anchor="ctr">
            <a:normAutofit/>
          </a:bodyPr>
          <a:lstStyle/>
          <a:p>
            <a:pPr>
              <a:spcAft>
                <a:spcPts val="600"/>
              </a:spcAft>
            </a:pPr>
            <a:fld id="{44259A67-670E-4C64-97AA-2ABF111DB1CB}" type="slidenum">
              <a:rPr lang="en-GB" smtClean="0"/>
              <a:pPr>
                <a:spcAft>
                  <a:spcPts val="600"/>
                </a:spcAft>
              </a:pPr>
              <a:t>4</a:t>
            </a:fld>
            <a:endParaRPr lang="en-GB"/>
          </a:p>
        </p:txBody>
      </p:sp>
      <p:pic>
        <p:nvPicPr>
          <p:cNvPr id="15" name="Picture 14" descr="A video game graphics with people and cards&#10;&#10;Description automatically generated with medium confidence">
            <a:extLst>
              <a:ext uri="{FF2B5EF4-FFF2-40B4-BE49-F238E27FC236}">
                <a16:creationId xmlns:a16="http://schemas.microsoft.com/office/drawing/2014/main" id="{DCFD9810-9BD2-2F85-27AD-117A82E5C503}"/>
              </a:ext>
            </a:extLst>
          </p:cNvPr>
          <p:cNvPicPr>
            <a:picLocks noChangeAspect="1"/>
          </p:cNvPicPr>
          <p:nvPr/>
        </p:nvPicPr>
        <p:blipFill>
          <a:blip r:embed="rId3"/>
          <a:stretch>
            <a:fillRect/>
          </a:stretch>
        </p:blipFill>
        <p:spPr>
          <a:xfrm>
            <a:off x="3605495" y="308113"/>
            <a:ext cx="5538505" cy="3861352"/>
          </a:xfrm>
          <a:prstGeom prst="rect">
            <a:avLst/>
          </a:prstGeom>
        </p:spPr>
      </p:pic>
      <p:sp>
        <p:nvSpPr>
          <p:cNvPr id="2" name="Text Placeholder 3">
            <a:extLst>
              <a:ext uri="{FF2B5EF4-FFF2-40B4-BE49-F238E27FC236}">
                <a16:creationId xmlns:a16="http://schemas.microsoft.com/office/drawing/2014/main" id="{35109B7F-D609-8F8D-2770-7AFEF870F613}"/>
              </a:ext>
            </a:extLst>
          </p:cNvPr>
          <p:cNvSpPr txBox="1">
            <a:spLocks/>
          </p:cNvSpPr>
          <p:nvPr/>
        </p:nvSpPr>
        <p:spPr>
          <a:xfrm>
            <a:off x="647701" y="916401"/>
            <a:ext cx="2869940" cy="2644775"/>
          </a:xfrm>
          <a:prstGeom prst="rect">
            <a:avLst/>
          </a:prstGeom>
        </p:spPr>
        <p:txBody>
          <a:bodyPr/>
          <a:lstStyle>
            <a:lvl1pPr marL="0" indent="0" algn="l" defTabSz="457200" rtl="0" eaLnBrk="1" latinLnBrk="0" hangingPunct="1">
              <a:lnSpc>
                <a:spcPct val="150000"/>
              </a:lnSpc>
              <a:spcBef>
                <a:spcPts val="0"/>
              </a:spcBef>
              <a:buFont typeface="Arial" pitchFamily="34" charset="0"/>
              <a:buNone/>
              <a:defRPr lang="nl-NL" sz="1600" kern="1200" dirty="0" smtClean="0">
                <a:solidFill>
                  <a:srgbClr val="184350"/>
                </a:solidFill>
                <a:latin typeface="Segoe UI" pitchFamily="34" charset="0"/>
                <a:ea typeface="Segoe UI" pitchFamily="34" charset="0"/>
                <a:cs typeface="Segoe UI" pitchFamily="34" charset="0"/>
              </a:defRPr>
            </a:lvl1pPr>
            <a:lvl2pPr marL="228600"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2pPr>
            <a:lvl3pPr marL="479425" indent="-242888"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3pPr>
            <a:lvl4pPr marL="701675" indent="-228600" algn="l" defTabSz="457200" rtl="0" eaLnBrk="1" latinLnBrk="0" hangingPunct="1">
              <a:lnSpc>
                <a:spcPct val="150000"/>
              </a:lnSpc>
              <a:spcBef>
                <a:spcPts val="0"/>
              </a:spcBef>
              <a:buFont typeface="Segoe UI Semibold" pitchFamily="34" charset="0"/>
              <a:buChar char="˗"/>
              <a:defRPr lang="nl-NL" sz="1600" kern="1200" dirty="0" smtClean="0">
                <a:solidFill>
                  <a:srgbClr val="184350"/>
                </a:solidFill>
                <a:latin typeface="Segoe UI" pitchFamily="34" charset="0"/>
                <a:ea typeface="Segoe UI" pitchFamily="34" charset="0"/>
                <a:cs typeface="Segoe UI" pitchFamily="34" charset="0"/>
              </a:defRPr>
            </a:lvl4pPr>
            <a:lvl5pPr marL="708025" indent="-234950" algn="l" defTabSz="457200" rtl="0" eaLnBrk="1" latinLnBrk="0" hangingPunct="1">
              <a:lnSpc>
                <a:spcPct val="150000"/>
              </a:lnSpc>
              <a:spcBef>
                <a:spcPts val="0"/>
              </a:spcBef>
              <a:buFont typeface="Segoe UI Semibold" pitchFamily="34" charset="0"/>
              <a:buChar char="˗"/>
              <a:defRPr lang="en-GB" sz="1600" kern="1200" dirty="0">
                <a:solidFill>
                  <a:srgbClr val="184350"/>
                </a:solidFill>
                <a:latin typeface="Segoe UI" pitchFamily="34" charset="0"/>
                <a:ea typeface="Segoe UI" pitchFamily="34" charset="0"/>
                <a:cs typeface="Segoe UI"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nl-NL" dirty="0"/>
              <a:t>Kies in 4 fasen maatregelen die </a:t>
            </a:r>
            <a:r>
              <a:rPr lang="nl-NL" b="1" dirty="0"/>
              <a:t>primair grondstof gebruik beperken</a:t>
            </a:r>
            <a:r>
              <a:rPr lang="nl-NL" dirty="0"/>
              <a:t> én zorgen dat het </a:t>
            </a:r>
            <a:r>
              <a:rPr lang="nl-NL" b="1" dirty="0"/>
              <a:t>gebied beter presteert </a:t>
            </a:r>
            <a:r>
              <a:rPr lang="nl-NL" dirty="0"/>
              <a:t>op je visiedoel zoals leefmilieu en klimaat. Maar vergeet tegelijkertijd je </a:t>
            </a:r>
            <a:r>
              <a:rPr lang="nl-NL" b="1" dirty="0"/>
              <a:t>financiële resultaat en woningen </a:t>
            </a:r>
            <a:r>
              <a:rPr lang="nl-NL" dirty="0"/>
              <a:t>niet!</a:t>
            </a:r>
          </a:p>
        </p:txBody>
      </p:sp>
    </p:spTree>
    <p:extLst>
      <p:ext uri="{BB962C8B-B14F-4D97-AF65-F5344CB8AC3E}">
        <p14:creationId xmlns:p14="http://schemas.microsoft.com/office/powerpoint/2010/main" val="42161093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DC6E39E-2271-43FD-AD27-4323AD536687}"/>
              </a:ext>
            </a:extLst>
          </p:cNvPr>
          <p:cNvSpPr>
            <a:spLocks noGrp="1"/>
          </p:cNvSpPr>
          <p:nvPr>
            <p:ph type="sldNum" sz="quarter" idx="4"/>
          </p:nvPr>
        </p:nvSpPr>
        <p:spPr/>
        <p:txBody>
          <a:bodyPr/>
          <a:lstStyle/>
          <a:p>
            <a:fld id="{44259A67-670E-4C64-97AA-2ABF111DB1CB}" type="slidenum">
              <a:rPr lang="en-GB" smtClean="0"/>
              <a:pPr/>
              <a:t>5</a:t>
            </a:fld>
            <a:endParaRPr lang="en-GB"/>
          </a:p>
        </p:txBody>
      </p:sp>
      <p:pic>
        <p:nvPicPr>
          <p:cNvPr id="4" name="Picture 3">
            <a:extLst>
              <a:ext uri="{FF2B5EF4-FFF2-40B4-BE49-F238E27FC236}">
                <a16:creationId xmlns:a16="http://schemas.microsoft.com/office/drawing/2014/main" id="{11F9AD4F-14B2-4244-AA38-9BDDBA0E4931}"/>
              </a:ext>
            </a:extLst>
          </p:cNvPr>
          <p:cNvPicPr>
            <a:picLocks noChangeAspect="1"/>
          </p:cNvPicPr>
          <p:nvPr/>
        </p:nvPicPr>
        <p:blipFill>
          <a:blip r:embed="rId2"/>
          <a:stretch>
            <a:fillRect/>
          </a:stretch>
        </p:blipFill>
        <p:spPr>
          <a:xfrm>
            <a:off x="4742869" y="1496960"/>
            <a:ext cx="3911906" cy="1846387"/>
          </a:xfrm>
          <a:prstGeom prst="rect">
            <a:avLst/>
          </a:prstGeom>
        </p:spPr>
      </p:pic>
      <p:pic>
        <p:nvPicPr>
          <p:cNvPr id="10" name="Picture 9">
            <a:extLst>
              <a:ext uri="{FF2B5EF4-FFF2-40B4-BE49-F238E27FC236}">
                <a16:creationId xmlns:a16="http://schemas.microsoft.com/office/drawing/2014/main" id="{4DF019D7-9B55-43F9-A347-895006D529B5}"/>
              </a:ext>
            </a:extLst>
          </p:cNvPr>
          <p:cNvPicPr>
            <a:picLocks noChangeAspect="1"/>
          </p:cNvPicPr>
          <p:nvPr/>
        </p:nvPicPr>
        <p:blipFill rotWithShape="1">
          <a:blip r:embed="rId2"/>
          <a:srcRect r="66701"/>
          <a:stretch/>
        </p:blipFill>
        <p:spPr>
          <a:xfrm>
            <a:off x="2142924" y="1496960"/>
            <a:ext cx="1302631" cy="1846387"/>
          </a:xfrm>
          <a:prstGeom prst="rect">
            <a:avLst/>
          </a:prstGeom>
        </p:spPr>
      </p:pic>
      <p:pic>
        <p:nvPicPr>
          <p:cNvPr id="6" name="Picture 5">
            <a:extLst>
              <a:ext uri="{FF2B5EF4-FFF2-40B4-BE49-F238E27FC236}">
                <a16:creationId xmlns:a16="http://schemas.microsoft.com/office/drawing/2014/main" id="{7418A047-7888-4E4B-BFEB-F0DE19E98607}"/>
              </a:ext>
            </a:extLst>
          </p:cNvPr>
          <p:cNvPicPr>
            <a:picLocks noChangeAspect="1"/>
          </p:cNvPicPr>
          <p:nvPr/>
        </p:nvPicPr>
        <p:blipFill>
          <a:blip r:embed="rId3"/>
          <a:stretch>
            <a:fillRect/>
          </a:stretch>
        </p:blipFill>
        <p:spPr>
          <a:xfrm>
            <a:off x="3450871" y="1478719"/>
            <a:ext cx="1291998" cy="1758552"/>
          </a:xfrm>
          <a:prstGeom prst="rect">
            <a:avLst/>
          </a:prstGeom>
        </p:spPr>
      </p:pic>
      <p:pic>
        <p:nvPicPr>
          <p:cNvPr id="13" name="Picture 12">
            <a:extLst>
              <a:ext uri="{FF2B5EF4-FFF2-40B4-BE49-F238E27FC236}">
                <a16:creationId xmlns:a16="http://schemas.microsoft.com/office/drawing/2014/main" id="{8B51958E-5971-4455-883A-160117582A8B}"/>
              </a:ext>
            </a:extLst>
          </p:cNvPr>
          <p:cNvPicPr>
            <a:picLocks noChangeAspect="1"/>
          </p:cNvPicPr>
          <p:nvPr/>
        </p:nvPicPr>
        <p:blipFill rotWithShape="1">
          <a:blip r:embed="rId2"/>
          <a:srcRect r="66701"/>
          <a:stretch/>
        </p:blipFill>
        <p:spPr>
          <a:xfrm>
            <a:off x="834977" y="1496959"/>
            <a:ext cx="1302631" cy="1846387"/>
          </a:xfrm>
          <a:prstGeom prst="rect">
            <a:avLst/>
          </a:prstGeom>
        </p:spPr>
      </p:pic>
      <p:sp>
        <p:nvSpPr>
          <p:cNvPr id="14" name="Title 1">
            <a:extLst>
              <a:ext uri="{FF2B5EF4-FFF2-40B4-BE49-F238E27FC236}">
                <a16:creationId xmlns:a16="http://schemas.microsoft.com/office/drawing/2014/main" id="{E387678E-ABCA-4C92-A59D-34AB357E02A8}"/>
              </a:ext>
            </a:extLst>
          </p:cNvPr>
          <p:cNvSpPr txBox="1">
            <a:spLocks/>
          </p:cNvSpPr>
          <p:nvPr/>
        </p:nvSpPr>
        <p:spPr>
          <a:xfrm>
            <a:off x="647701" y="3985260"/>
            <a:ext cx="7850188" cy="428625"/>
          </a:xfrm>
          <a:prstGeom prst="rect">
            <a:avLst/>
          </a:prstGeom>
        </p:spPr>
        <p:txBody>
          <a:bodyPr anchor="b">
            <a:normAutofit/>
          </a:bodyPr>
          <a:lstStyle>
            <a:lvl1pPr algn="l" defTabSz="457200" rtl="0" eaLnBrk="1" latinLnBrk="0" hangingPunct="1">
              <a:lnSpc>
                <a:spcPts val="2200"/>
              </a:lnSpc>
              <a:spcBef>
                <a:spcPct val="0"/>
              </a:spcBef>
              <a:buNone/>
              <a:defRPr sz="2200" b="0" kern="1200">
                <a:solidFill>
                  <a:srgbClr val="005D76"/>
                </a:solidFill>
                <a:latin typeface="Segoe UI Semibold" pitchFamily="34" charset="0"/>
                <a:ea typeface="+mj-ea"/>
                <a:cs typeface="Arial" pitchFamily="34" charset="0"/>
              </a:defRPr>
            </a:lvl1pPr>
          </a:lstStyle>
          <a:p>
            <a:r>
              <a:rPr lang="nl-NL" dirty="0"/>
              <a:t>Gebiedskenmerken</a:t>
            </a:r>
            <a:endParaRPr lang="en-US" dirty="0"/>
          </a:p>
        </p:txBody>
      </p:sp>
    </p:spTree>
    <p:extLst>
      <p:ext uri="{BB962C8B-B14F-4D97-AF65-F5344CB8AC3E}">
        <p14:creationId xmlns:p14="http://schemas.microsoft.com/office/powerpoint/2010/main" val="341896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7B0D-317D-4E5D-BADF-8B534D500467}"/>
              </a:ext>
            </a:extLst>
          </p:cNvPr>
          <p:cNvSpPr>
            <a:spLocks noGrp="1"/>
          </p:cNvSpPr>
          <p:nvPr>
            <p:ph type="title"/>
          </p:nvPr>
        </p:nvSpPr>
        <p:spPr/>
        <p:txBody>
          <a:bodyPr/>
          <a:lstStyle/>
          <a:p>
            <a:r>
              <a:rPr lang="nl-NL"/>
              <a:t>Gebiedsontwikkeling in 4 fasen</a:t>
            </a:r>
          </a:p>
        </p:txBody>
      </p:sp>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6</a:t>
            </a:fld>
            <a:endParaRPr lang="en-GB"/>
          </a:p>
        </p:txBody>
      </p:sp>
      <p:sp>
        <p:nvSpPr>
          <p:cNvPr id="4" name="Text Placeholder 3">
            <a:extLst>
              <a:ext uri="{FF2B5EF4-FFF2-40B4-BE49-F238E27FC236}">
                <a16:creationId xmlns:a16="http://schemas.microsoft.com/office/drawing/2014/main" id="{CEF45A7C-1516-4FC5-BCCE-32EE3AC472B7}"/>
              </a:ext>
            </a:extLst>
          </p:cNvPr>
          <p:cNvSpPr>
            <a:spLocks noGrp="1"/>
          </p:cNvSpPr>
          <p:nvPr>
            <p:ph type="body" sz="quarter" idx="10"/>
          </p:nvPr>
        </p:nvSpPr>
        <p:spPr/>
        <p:txBody>
          <a:bodyPr/>
          <a:lstStyle/>
          <a:p>
            <a:pPr marL="0" indent="0">
              <a:buNone/>
            </a:pPr>
            <a:endParaRPr lang="nl-NL"/>
          </a:p>
        </p:txBody>
      </p:sp>
      <p:pic>
        <p:nvPicPr>
          <p:cNvPr id="9" name="Picture 8">
            <a:extLst>
              <a:ext uri="{FF2B5EF4-FFF2-40B4-BE49-F238E27FC236}">
                <a16:creationId xmlns:a16="http://schemas.microsoft.com/office/drawing/2014/main" id="{0734CAB2-BB4B-489A-A631-CF9AB2076B99}"/>
              </a:ext>
            </a:extLst>
          </p:cNvPr>
          <p:cNvPicPr>
            <a:picLocks noChangeAspect="1"/>
          </p:cNvPicPr>
          <p:nvPr/>
        </p:nvPicPr>
        <p:blipFill rotWithShape="1">
          <a:blip r:embed="rId3"/>
          <a:srcRect l="1962" t="6509" r="1078" b="2667"/>
          <a:stretch/>
        </p:blipFill>
        <p:spPr>
          <a:xfrm>
            <a:off x="287174" y="1686237"/>
            <a:ext cx="8568952" cy="2829729"/>
          </a:xfrm>
          <a:prstGeom prst="rect">
            <a:avLst/>
          </a:prstGeom>
        </p:spPr>
      </p:pic>
    </p:spTree>
    <p:extLst>
      <p:ext uri="{BB962C8B-B14F-4D97-AF65-F5344CB8AC3E}">
        <p14:creationId xmlns:p14="http://schemas.microsoft.com/office/powerpoint/2010/main" val="2961305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7B0D-317D-4E5D-BADF-8B534D500467}"/>
              </a:ext>
            </a:extLst>
          </p:cNvPr>
          <p:cNvSpPr>
            <a:spLocks noGrp="1"/>
          </p:cNvSpPr>
          <p:nvPr>
            <p:ph type="title"/>
          </p:nvPr>
        </p:nvSpPr>
        <p:spPr/>
        <p:txBody>
          <a:bodyPr/>
          <a:lstStyle/>
          <a:p>
            <a:r>
              <a:rPr lang="nl-NL"/>
              <a:t>Maatregelen om primair grondstof gebruik te beperken</a:t>
            </a:r>
          </a:p>
        </p:txBody>
      </p:sp>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7</a:t>
            </a:fld>
            <a:endParaRPr lang="en-GB"/>
          </a:p>
        </p:txBody>
      </p:sp>
      <p:sp>
        <p:nvSpPr>
          <p:cNvPr id="4" name="Text Placeholder 3">
            <a:extLst>
              <a:ext uri="{FF2B5EF4-FFF2-40B4-BE49-F238E27FC236}">
                <a16:creationId xmlns:a16="http://schemas.microsoft.com/office/drawing/2014/main" id="{CEF45A7C-1516-4FC5-BCCE-32EE3AC472B7}"/>
              </a:ext>
            </a:extLst>
          </p:cNvPr>
          <p:cNvSpPr>
            <a:spLocks noGrp="1"/>
          </p:cNvSpPr>
          <p:nvPr>
            <p:ph type="body" sz="quarter" idx="10"/>
          </p:nvPr>
        </p:nvSpPr>
        <p:spPr/>
        <p:txBody>
          <a:bodyPr/>
          <a:lstStyle/>
          <a:p>
            <a:pPr marL="0" indent="0">
              <a:buNone/>
            </a:pPr>
            <a:endParaRPr lang="nl-NL"/>
          </a:p>
        </p:txBody>
      </p:sp>
      <p:pic>
        <p:nvPicPr>
          <p:cNvPr id="9" name="Picture 8">
            <a:extLst>
              <a:ext uri="{FF2B5EF4-FFF2-40B4-BE49-F238E27FC236}">
                <a16:creationId xmlns:a16="http://schemas.microsoft.com/office/drawing/2014/main" id="{0734CAB2-BB4B-489A-A631-CF9AB2076B99}"/>
              </a:ext>
            </a:extLst>
          </p:cNvPr>
          <p:cNvPicPr>
            <a:picLocks noChangeAspect="1"/>
          </p:cNvPicPr>
          <p:nvPr/>
        </p:nvPicPr>
        <p:blipFill rotWithShape="1">
          <a:blip r:embed="rId3"/>
          <a:srcRect l="1962" t="6509" r="1078" b="2667"/>
          <a:stretch/>
        </p:blipFill>
        <p:spPr>
          <a:xfrm>
            <a:off x="287174" y="1686237"/>
            <a:ext cx="8568952" cy="2829729"/>
          </a:xfrm>
          <a:prstGeom prst="rect">
            <a:avLst/>
          </a:prstGeom>
        </p:spPr>
      </p:pic>
      <p:pic>
        <p:nvPicPr>
          <p:cNvPr id="16" name="Picture 15">
            <a:extLst>
              <a:ext uri="{FF2B5EF4-FFF2-40B4-BE49-F238E27FC236}">
                <a16:creationId xmlns:a16="http://schemas.microsoft.com/office/drawing/2014/main" id="{8665E9E3-D277-4486-9AC5-043E869F87A7}"/>
              </a:ext>
            </a:extLst>
          </p:cNvPr>
          <p:cNvPicPr>
            <a:picLocks noChangeAspect="1"/>
          </p:cNvPicPr>
          <p:nvPr/>
        </p:nvPicPr>
        <p:blipFill>
          <a:blip r:embed="rId4"/>
          <a:stretch>
            <a:fillRect/>
          </a:stretch>
        </p:blipFill>
        <p:spPr>
          <a:xfrm>
            <a:off x="388392" y="2469222"/>
            <a:ext cx="1767205" cy="2124296"/>
          </a:xfrm>
          <a:prstGeom prst="rect">
            <a:avLst/>
          </a:prstGeom>
        </p:spPr>
      </p:pic>
      <p:pic>
        <p:nvPicPr>
          <p:cNvPr id="20" name="Picture 19">
            <a:extLst>
              <a:ext uri="{FF2B5EF4-FFF2-40B4-BE49-F238E27FC236}">
                <a16:creationId xmlns:a16="http://schemas.microsoft.com/office/drawing/2014/main" id="{E5F8B270-53D2-4953-B3A4-FF15D8EBA891}"/>
              </a:ext>
            </a:extLst>
          </p:cNvPr>
          <p:cNvPicPr>
            <a:picLocks noChangeAspect="1"/>
          </p:cNvPicPr>
          <p:nvPr/>
        </p:nvPicPr>
        <p:blipFill>
          <a:blip r:embed="rId5"/>
          <a:stretch>
            <a:fillRect/>
          </a:stretch>
        </p:blipFill>
        <p:spPr>
          <a:xfrm>
            <a:off x="2501715" y="2571750"/>
            <a:ext cx="1868299" cy="2233777"/>
          </a:xfrm>
          <a:prstGeom prst="rect">
            <a:avLst/>
          </a:prstGeom>
        </p:spPr>
      </p:pic>
      <p:pic>
        <p:nvPicPr>
          <p:cNvPr id="27" name="Picture 26">
            <a:extLst>
              <a:ext uri="{FF2B5EF4-FFF2-40B4-BE49-F238E27FC236}">
                <a16:creationId xmlns:a16="http://schemas.microsoft.com/office/drawing/2014/main" id="{B921C16C-7521-4FD1-97E5-EEEB6170AEB3}"/>
              </a:ext>
            </a:extLst>
          </p:cNvPr>
          <p:cNvPicPr>
            <a:picLocks noChangeAspect="1"/>
          </p:cNvPicPr>
          <p:nvPr/>
        </p:nvPicPr>
        <p:blipFill>
          <a:blip r:embed="rId6"/>
          <a:stretch>
            <a:fillRect/>
          </a:stretch>
        </p:blipFill>
        <p:spPr>
          <a:xfrm>
            <a:off x="4730540" y="2469222"/>
            <a:ext cx="1767205" cy="2124296"/>
          </a:xfrm>
          <a:prstGeom prst="rect">
            <a:avLst/>
          </a:prstGeom>
        </p:spPr>
      </p:pic>
      <p:pic>
        <p:nvPicPr>
          <p:cNvPr id="34" name="Picture 33">
            <a:extLst>
              <a:ext uri="{FF2B5EF4-FFF2-40B4-BE49-F238E27FC236}">
                <a16:creationId xmlns:a16="http://schemas.microsoft.com/office/drawing/2014/main" id="{2530EDFA-ECBD-4FD9-A3B8-EF823971654E}"/>
              </a:ext>
            </a:extLst>
          </p:cNvPr>
          <p:cNvPicPr>
            <a:picLocks noChangeAspect="1"/>
          </p:cNvPicPr>
          <p:nvPr/>
        </p:nvPicPr>
        <p:blipFill>
          <a:blip r:embed="rId7"/>
          <a:stretch>
            <a:fillRect/>
          </a:stretch>
        </p:blipFill>
        <p:spPr>
          <a:xfrm>
            <a:off x="6872343" y="2484337"/>
            <a:ext cx="1868299" cy="2233777"/>
          </a:xfrm>
          <a:prstGeom prst="rect">
            <a:avLst/>
          </a:prstGeom>
        </p:spPr>
      </p:pic>
    </p:spTree>
    <p:extLst>
      <p:ext uri="{BB962C8B-B14F-4D97-AF65-F5344CB8AC3E}">
        <p14:creationId xmlns:p14="http://schemas.microsoft.com/office/powerpoint/2010/main" val="36203458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57B0D-317D-4E5D-BADF-8B534D500467}"/>
              </a:ext>
            </a:extLst>
          </p:cNvPr>
          <p:cNvSpPr>
            <a:spLocks noGrp="1"/>
          </p:cNvSpPr>
          <p:nvPr>
            <p:ph type="title"/>
          </p:nvPr>
        </p:nvSpPr>
        <p:spPr>
          <a:xfrm>
            <a:off x="645412" y="1095358"/>
            <a:ext cx="7850189" cy="428625"/>
          </a:xfrm>
        </p:spPr>
        <p:txBody>
          <a:bodyPr/>
          <a:lstStyle/>
          <a:p>
            <a:r>
              <a:rPr lang="nl-NL" dirty="0"/>
              <a:t>Maar… Wat is er nog meer belangrijk in een gebiedsontwikkeling?</a:t>
            </a:r>
          </a:p>
        </p:txBody>
      </p:sp>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p:txBody>
          <a:bodyPr/>
          <a:lstStyle/>
          <a:p>
            <a:fld id="{44259A67-670E-4C64-97AA-2ABF111DB1CB}" type="slidenum">
              <a:rPr lang="en-GB" smtClean="0"/>
              <a:pPr/>
              <a:t>8</a:t>
            </a:fld>
            <a:endParaRPr lang="en-GB"/>
          </a:p>
        </p:txBody>
      </p:sp>
      <p:sp>
        <p:nvSpPr>
          <p:cNvPr id="4" name="Text Placeholder 3">
            <a:extLst>
              <a:ext uri="{FF2B5EF4-FFF2-40B4-BE49-F238E27FC236}">
                <a16:creationId xmlns:a16="http://schemas.microsoft.com/office/drawing/2014/main" id="{CEF45A7C-1516-4FC5-BCCE-32EE3AC472B7}"/>
              </a:ext>
            </a:extLst>
          </p:cNvPr>
          <p:cNvSpPr>
            <a:spLocks noGrp="1"/>
          </p:cNvSpPr>
          <p:nvPr>
            <p:ph type="body" sz="quarter" idx="10"/>
          </p:nvPr>
        </p:nvSpPr>
        <p:spPr/>
        <p:txBody>
          <a:bodyPr/>
          <a:lstStyle/>
          <a:p>
            <a:pPr marL="0" indent="0">
              <a:buNone/>
            </a:pPr>
            <a:endParaRPr lang="nl-NL"/>
          </a:p>
        </p:txBody>
      </p:sp>
      <p:pic>
        <p:nvPicPr>
          <p:cNvPr id="9" name="Picture 8">
            <a:extLst>
              <a:ext uri="{FF2B5EF4-FFF2-40B4-BE49-F238E27FC236}">
                <a16:creationId xmlns:a16="http://schemas.microsoft.com/office/drawing/2014/main" id="{0734CAB2-BB4B-489A-A631-CF9AB2076B99}"/>
              </a:ext>
            </a:extLst>
          </p:cNvPr>
          <p:cNvPicPr>
            <a:picLocks noChangeAspect="1"/>
          </p:cNvPicPr>
          <p:nvPr/>
        </p:nvPicPr>
        <p:blipFill rotWithShape="1">
          <a:blip r:embed="rId3"/>
          <a:srcRect l="1962" t="6509" r="1078" b="2667"/>
          <a:stretch/>
        </p:blipFill>
        <p:spPr>
          <a:xfrm>
            <a:off x="287174" y="1686237"/>
            <a:ext cx="8568952" cy="2829729"/>
          </a:xfrm>
          <a:prstGeom prst="rect">
            <a:avLst/>
          </a:prstGeom>
        </p:spPr>
      </p:pic>
      <p:pic>
        <p:nvPicPr>
          <p:cNvPr id="16" name="Picture 15">
            <a:extLst>
              <a:ext uri="{FF2B5EF4-FFF2-40B4-BE49-F238E27FC236}">
                <a16:creationId xmlns:a16="http://schemas.microsoft.com/office/drawing/2014/main" id="{8665E9E3-D277-4486-9AC5-043E869F87A7}"/>
              </a:ext>
            </a:extLst>
          </p:cNvPr>
          <p:cNvPicPr>
            <a:picLocks noChangeAspect="1"/>
          </p:cNvPicPr>
          <p:nvPr/>
        </p:nvPicPr>
        <p:blipFill>
          <a:blip r:embed="rId4"/>
          <a:stretch>
            <a:fillRect/>
          </a:stretch>
        </p:blipFill>
        <p:spPr>
          <a:xfrm>
            <a:off x="388392" y="2469222"/>
            <a:ext cx="1767205" cy="2124296"/>
          </a:xfrm>
          <a:prstGeom prst="rect">
            <a:avLst/>
          </a:prstGeom>
        </p:spPr>
      </p:pic>
      <p:pic>
        <p:nvPicPr>
          <p:cNvPr id="20" name="Picture 19">
            <a:extLst>
              <a:ext uri="{FF2B5EF4-FFF2-40B4-BE49-F238E27FC236}">
                <a16:creationId xmlns:a16="http://schemas.microsoft.com/office/drawing/2014/main" id="{E5F8B270-53D2-4953-B3A4-FF15D8EBA891}"/>
              </a:ext>
            </a:extLst>
          </p:cNvPr>
          <p:cNvPicPr>
            <a:picLocks noChangeAspect="1"/>
          </p:cNvPicPr>
          <p:nvPr/>
        </p:nvPicPr>
        <p:blipFill>
          <a:blip r:embed="rId5"/>
          <a:stretch>
            <a:fillRect/>
          </a:stretch>
        </p:blipFill>
        <p:spPr>
          <a:xfrm>
            <a:off x="2501715" y="2571750"/>
            <a:ext cx="1868299" cy="2233777"/>
          </a:xfrm>
          <a:prstGeom prst="rect">
            <a:avLst/>
          </a:prstGeom>
        </p:spPr>
      </p:pic>
      <p:pic>
        <p:nvPicPr>
          <p:cNvPr id="27" name="Picture 26">
            <a:extLst>
              <a:ext uri="{FF2B5EF4-FFF2-40B4-BE49-F238E27FC236}">
                <a16:creationId xmlns:a16="http://schemas.microsoft.com/office/drawing/2014/main" id="{B921C16C-7521-4FD1-97E5-EEEB6170AEB3}"/>
              </a:ext>
            </a:extLst>
          </p:cNvPr>
          <p:cNvPicPr>
            <a:picLocks noChangeAspect="1"/>
          </p:cNvPicPr>
          <p:nvPr/>
        </p:nvPicPr>
        <p:blipFill>
          <a:blip r:embed="rId6"/>
          <a:stretch>
            <a:fillRect/>
          </a:stretch>
        </p:blipFill>
        <p:spPr>
          <a:xfrm>
            <a:off x="4730540" y="2469222"/>
            <a:ext cx="1767205" cy="2124296"/>
          </a:xfrm>
          <a:prstGeom prst="rect">
            <a:avLst/>
          </a:prstGeom>
        </p:spPr>
      </p:pic>
      <p:pic>
        <p:nvPicPr>
          <p:cNvPr id="34" name="Picture 33">
            <a:extLst>
              <a:ext uri="{FF2B5EF4-FFF2-40B4-BE49-F238E27FC236}">
                <a16:creationId xmlns:a16="http://schemas.microsoft.com/office/drawing/2014/main" id="{2530EDFA-ECBD-4FD9-A3B8-EF823971654E}"/>
              </a:ext>
            </a:extLst>
          </p:cNvPr>
          <p:cNvPicPr>
            <a:picLocks noChangeAspect="1"/>
          </p:cNvPicPr>
          <p:nvPr/>
        </p:nvPicPr>
        <p:blipFill>
          <a:blip r:embed="rId7"/>
          <a:stretch>
            <a:fillRect/>
          </a:stretch>
        </p:blipFill>
        <p:spPr>
          <a:xfrm>
            <a:off x="6872343" y="2484337"/>
            <a:ext cx="1868299" cy="2233777"/>
          </a:xfrm>
          <a:prstGeom prst="rect">
            <a:avLst/>
          </a:prstGeom>
        </p:spPr>
      </p:pic>
    </p:spTree>
    <p:extLst>
      <p:ext uri="{BB962C8B-B14F-4D97-AF65-F5344CB8AC3E}">
        <p14:creationId xmlns:p14="http://schemas.microsoft.com/office/powerpoint/2010/main" val="1951452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4126BB6-F1EA-40CD-A26A-3709C5D51D17}"/>
              </a:ext>
            </a:extLst>
          </p:cNvPr>
          <p:cNvSpPr>
            <a:spLocks noGrp="1"/>
          </p:cNvSpPr>
          <p:nvPr>
            <p:ph type="sldNum" sz="quarter" idx="4"/>
          </p:nvPr>
        </p:nvSpPr>
        <p:spPr>
          <a:xfrm>
            <a:off x="7968355" y="4940742"/>
            <a:ext cx="408207" cy="202757"/>
          </a:xfrm>
        </p:spPr>
        <p:txBody>
          <a:bodyPr/>
          <a:lstStyle/>
          <a:p>
            <a:fld id="{44259A67-670E-4C64-97AA-2ABF111DB1CB}" type="slidenum">
              <a:rPr lang="en-GB" smtClean="0"/>
              <a:pPr/>
              <a:t>9</a:t>
            </a:fld>
            <a:endParaRPr lang="en-GB"/>
          </a:p>
        </p:txBody>
      </p:sp>
      <p:pic>
        <p:nvPicPr>
          <p:cNvPr id="8" name="Afbeelding 7">
            <a:extLst>
              <a:ext uri="{FF2B5EF4-FFF2-40B4-BE49-F238E27FC236}">
                <a16:creationId xmlns:a16="http://schemas.microsoft.com/office/drawing/2014/main" id="{B636B80E-3D79-49DF-84D4-0F513AEE8AF6}"/>
              </a:ext>
            </a:extLst>
          </p:cNvPr>
          <p:cNvPicPr>
            <a:picLocks noChangeAspect="1"/>
          </p:cNvPicPr>
          <p:nvPr/>
        </p:nvPicPr>
        <p:blipFill>
          <a:blip r:embed="rId3"/>
          <a:stretch>
            <a:fillRect/>
          </a:stretch>
        </p:blipFill>
        <p:spPr>
          <a:xfrm>
            <a:off x="404446" y="995000"/>
            <a:ext cx="2557390" cy="1805960"/>
          </a:xfrm>
          <a:prstGeom prst="rect">
            <a:avLst/>
          </a:prstGeom>
        </p:spPr>
      </p:pic>
      <p:pic>
        <p:nvPicPr>
          <p:cNvPr id="11" name="Afbeelding 10">
            <a:extLst>
              <a:ext uri="{FF2B5EF4-FFF2-40B4-BE49-F238E27FC236}">
                <a16:creationId xmlns:a16="http://schemas.microsoft.com/office/drawing/2014/main" id="{3E0703D5-4E47-4EDF-B636-7C02A63B4F4D}"/>
              </a:ext>
            </a:extLst>
          </p:cNvPr>
          <p:cNvPicPr>
            <a:picLocks noChangeAspect="1"/>
          </p:cNvPicPr>
          <p:nvPr/>
        </p:nvPicPr>
        <p:blipFill>
          <a:blip r:embed="rId4"/>
          <a:stretch>
            <a:fillRect/>
          </a:stretch>
        </p:blipFill>
        <p:spPr>
          <a:xfrm>
            <a:off x="3300517" y="1026784"/>
            <a:ext cx="2532132" cy="1679669"/>
          </a:xfrm>
          <a:prstGeom prst="rect">
            <a:avLst/>
          </a:prstGeom>
        </p:spPr>
      </p:pic>
      <p:pic>
        <p:nvPicPr>
          <p:cNvPr id="13" name="Afbeelding 12">
            <a:extLst>
              <a:ext uri="{FF2B5EF4-FFF2-40B4-BE49-F238E27FC236}">
                <a16:creationId xmlns:a16="http://schemas.microsoft.com/office/drawing/2014/main" id="{F3CF3DD9-530E-4B77-A2B0-69DC9E34BBC6}"/>
              </a:ext>
            </a:extLst>
          </p:cNvPr>
          <p:cNvPicPr>
            <a:picLocks noChangeAspect="1"/>
          </p:cNvPicPr>
          <p:nvPr/>
        </p:nvPicPr>
        <p:blipFill>
          <a:blip r:embed="rId5"/>
          <a:stretch>
            <a:fillRect/>
          </a:stretch>
        </p:blipFill>
        <p:spPr>
          <a:xfrm>
            <a:off x="6092053" y="1001526"/>
            <a:ext cx="2677367" cy="1704927"/>
          </a:xfrm>
          <a:prstGeom prst="rect">
            <a:avLst/>
          </a:prstGeom>
        </p:spPr>
      </p:pic>
      <p:pic>
        <p:nvPicPr>
          <p:cNvPr id="15" name="Afbeelding 14">
            <a:extLst>
              <a:ext uri="{FF2B5EF4-FFF2-40B4-BE49-F238E27FC236}">
                <a16:creationId xmlns:a16="http://schemas.microsoft.com/office/drawing/2014/main" id="{280648D7-DDDC-43E3-9EE9-589E2A89A410}"/>
              </a:ext>
            </a:extLst>
          </p:cNvPr>
          <p:cNvPicPr>
            <a:picLocks noChangeAspect="1"/>
          </p:cNvPicPr>
          <p:nvPr/>
        </p:nvPicPr>
        <p:blipFill>
          <a:blip r:embed="rId6"/>
          <a:stretch>
            <a:fillRect/>
          </a:stretch>
        </p:blipFill>
        <p:spPr>
          <a:xfrm>
            <a:off x="1661039" y="2996392"/>
            <a:ext cx="2601593" cy="1673354"/>
          </a:xfrm>
          <a:prstGeom prst="rect">
            <a:avLst/>
          </a:prstGeom>
        </p:spPr>
      </p:pic>
      <p:pic>
        <p:nvPicPr>
          <p:cNvPr id="18" name="Afbeelding 17">
            <a:extLst>
              <a:ext uri="{FF2B5EF4-FFF2-40B4-BE49-F238E27FC236}">
                <a16:creationId xmlns:a16="http://schemas.microsoft.com/office/drawing/2014/main" id="{DADD08F5-D31F-42A5-822A-868614CCA08B}"/>
              </a:ext>
            </a:extLst>
          </p:cNvPr>
          <p:cNvPicPr>
            <a:picLocks noChangeAspect="1"/>
          </p:cNvPicPr>
          <p:nvPr/>
        </p:nvPicPr>
        <p:blipFill>
          <a:blip r:embed="rId7"/>
          <a:stretch>
            <a:fillRect/>
          </a:stretch>
        </p:blipFill>
        <p:spPr>
          <a:xfrm>
            <a:off x="4689828" y="2996392"/>
            <a:ext cx="2645794" cy="1654410"/>
          </a:xfrm>
          <a:prstGeom prst="rect">
            <a:avLst/>
          </a:prstGeom>
        </p:spPr>
      </p:pic>
    </p:spTree>
    <p:extLst>
      <p:ext uri="{BB962C8B-B14F-4D97-AF65-F5344CB8AC3E}">
        <p14:creationId xmlns:p14="http://schemas.microsoft.com/office/powerpoint/2010/main" val="1779785327"/>
      </p:ext>
    </p:extLst>
  </p:cSld>
  <p:clrMapOvr>
    <a:masterClrMapping/>
  </p:clrMapOvr>
</p:sld>
</file>

<file path=ppt/theme/theme1.xml><?xml version="1.0" encoding="utf-8"?>
<a:theme xmlns:a="http://schemas.openxmlformats.org/drawingml/2006/main" name="nieuwe-wb-presentatie">
  <a:themeElements>
    <a:clrScheme name="Witteveen+Bos">
      <a:dk1>
        <a:srgbClr val="000000"/>
      </a:dk1>
      <a:lt1>
        <a:srgbClr val="FFFFFF"/>
      </a:lt1>
      <a:dk2>
        <a:srgbClr val="F3F7FC"/>
      </a:dk2>
      <a:lt2>
        <a:srgbClr val="FFFFFF"/>
      </a:lt2>
      <a:accent1>
        <a:srgbClr val="005D76"/>
      </a:accent1>
      <a:accent2>
        <a:srgbClr val="81D0F7"/>
      </a:accent2>
      <a:accent3>
        <a:srgbClr val="0097D9"/>
      </a:accent3>
      <a:accent4>
        <a:srgbClr val="15292F"/>
      </a:accent4>
      <a:accent5>
        <a:srgbClr val="BDE5FB"/>
      </a:accent5>
      <a:accent6>
        <a:srgbClr val="49B5E4"/>
      </a:accent6>
      <a:hlink>
        <a:srgbClr val="005D76"/>
      </a:hlink>
      <a:folHlink>
        <a:srgbClr val="C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ieuwe-wb-presentatie-16-9.potx" id="{9DB960E3-100C-41DF-9551-67B27F07A95A}" vid="{F0DF0A41-40FA-477D-87FF-FC7F8C14A91B}"/>
    </a:ext>
  </a:ext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nieuwe-wb-presentatie-16-9</Template>
  <TotalTime>1323</TotalTime>
  <Words>1296</Words>
  <Application>Microsoft Office PowerPoint</Application>
  <PresentationFormat>On-screen Show (16:9)</PresentationFormat>
  <Paragraphs>188</Paragraphs>
  <Slides>29</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RO Sans</vt:lpstr>
      <vt:lpstr>Segoe UI</vt:lpstr>
      <vt:lpstr>Segoe UI Light</vt:lpstr>
      <vt:lpstr>Segoe UI Semibold</vt:lpstr>
      <vt:lpstr>Wingdings</vt:lpstr>
      <vt:lpstr>nieuwe-wb-presentatie</vt:lpstr>
      <vt:lpstr>PowerPoint Presentation</vt:lpstr>
      <vt:lpstr>Herbruikbaarheid van materialen (per provincie)</vt:lpstr>
      <vt:lpstr>Hoe te sturen op circulariteit in gebiedsontwikkeling:</vt:lpstr>
      <vt:lpstr>PowerPoint Presentation</vt:lpstr>
      <vt:lpstr>PowerPoint Presentation</vt:lpstr>
      <vt:lpstr>Gebiedsontwikkeling in 4 fasen</vt:lpstr>
      <vt:lpstr>Maatregelen om primair grondstof gebruik te beperken</vt:lpstr>
      <vt:lpstr>Maar… Wat is er nog meer belangrijk in een gebiedsontwikkeling?</vt:lpstr>
      <vt:lpstr>PowerPoint Presentation</vt:lpstr>
      <vt:lpstr>PowerPoint Presentation</vt:lpstr>
      <vt:lpstr>Kaartjes</vt:lpstr>
      <vt:lpstr>Impact maatregelen op primair grondstof gebruik</vt:lpstr>
      <vt:lpstr>Prestatie van een gebied</vt:lpstr>
      <vt:lpstr>Impact maatregelen op primair grondstof gebruik</vt:lpstr>
      <vt:lpstr>Impact maatregelen op primair grondstof gebruik</vt:lpstr>
      <vt:lpstr>1. Initiatieffase</vt:lpstr>
      <vt:lpstr>2. Definitie- en ontwerpfase</vt:lpstr>
      <vt:lpstr>3. Contract- en realisatiefase</vt:lpstr>
      <vt:lpstr>Evaluatie</vt:lpstr>
      <vt:lpstr>Circulariteit in voorbeeldprojecten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Witteveen+Bos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Wouter ter Heijden</dc:creator>
  <cp:lastModifiedBy>Wouter ter Heijden</cp:lastModifiedBy>
  <cp:revision>7</cp:revision>
  <cp:lastPrinted>2022-03-03T09:43:43Z</cp:lastPrinted>
  <dcterms:created xsi:type="dcterms:W3CDTF">2022-01-05T15:42:49Z</dcterms:created>
  <dcterms:modified xsi:type="dcterms:W3CDTF">2024-11-13T14:29:45Z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al">
    <vt:lpwstr>nl</vt:lpwstr>
  </property>
</Properties>
</file>